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FFFFFF"/>
                </a:solidFill>
                <a:latin typeface="Constantia"/>
              </a:rPr>
              <a:t>Pulse para desplazar la diapositiva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36C6072-7B6B-4AAD-96B0-406C489D1400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0"/>
          </p:nvPr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2EA15-AE63-4859-B3F2-7AED9A1F1A3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35215B-A946-4435-9AD3-854C534AD51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C815E-13DD-4AC0-A22F-1639FCFF88D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1DA8C0-6E04-46A3-8610-873BC8BEA01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FA60D9-AAC8-4395-B015-BA7FC782418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1D1A67-10EB-4D7A-84B4-8A059292BF2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E70297-4659-403E-96EE-FB7B8D2F7E8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6B4210-652E-4FAA-9358-6DDEEEA5DC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8F9984-984B-4053-9067-BA0C656A80C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38C72A-D0E3-4991-9846-BEE3DCD46DE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D8D0A5-D5AE-4F3A-85A6-197AA79FA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D07583-37CD-4B01-8896-A4F42D2100F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E77C7C-BD1B-47C3-9CCE-64D2202DD74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EEB090-AC02-4BDD-90F1-E76F053C558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04DEFD-4E15-4A07-B155-27A2BC5EBA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81342A-AE92-4723-86AD-4D44FD3FE72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60225-D28D-4D4E-999F-B589E96E0AD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DD1099-089F-4600-A06B-2B0E773E623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7059E-1865-4AA7-9B06-36CF638ECAE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5C48B-65B8-4478-800B-6790564F7A0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5F5540-90EF-4844-AF3B-ACCD1B03AB2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41EF3F-8C96-46C6-8EFC-8E62895BA69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FC5DC4-7F71-48FC-B591-64FABA6B80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15C7BF-8D32-41A1-9407-63EF0BCB84C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869B56-F647-4E98-A5F1-7FCE152C7C4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5600" b="1" strike="noStrike" spc="-1">
                <a:solidFill>
                  <a:srgbClr val="4FE3AC"/>
                </a:solidFill>
                <a:latin typeface="Calibri"/>
              </a:rPr>
              <a:t>Haga clic para modificar el estilo de título del patrón</a:t>
            </a:r>
            <a:endParaRPr lang="es-ES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s-ES" sz="2200" b="0" strike="noStrike" spc="-1">
                <a:solidFill>
                  <a:srgbClr val="FFFFFF"/>
                </a:solidFill>
                <a:latin typeface="Constantia"/>
              </a:rPr>
              <a:t>Haga clic para modificar el estilo de texto del patrón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D1EAED"/>
                </a:solidFill>
                <a:latin typeface="Constant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D1EAED"/>
                </a:solidFill>
                <a:latin typeface="Constantia"/>
              </a:rPr>
              <a:t>&lt;fecha/hora&gt;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D1EAED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411AC-92C0-4553-A61B-DE63C6C510A6}" type="slidenum">
              <a:rPr lang="es-ES" sz="1200" b="0" strike="noStrike" spc="-1">
                <a:solidFill>
                  <a:srgbClr val="D1EAED"/>
                </a:solidFill>
                <a:latin typeface="Constantia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5000" b="0" strike="noStrike" spc="-1">
                <a:solidFill>
                  <a:srgbClr val="04617B"/>
                </a:solidFill>
                <a:latin typeface="Calibri"/>
              </a:rPr>
              <a:t>Haga clic para modificar el estilo de título del patrón</a:t>
            </a:r>
            <a:endParaRPr lang="es-E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s-ES" sz="2600" b="0" strike="noStrike" spc="-1">
                <a:solidFill>
                  <a:srgbClr val="000000"/>
                </a:solidFill>
                <a:latin typeface="Constantia"/>
              </a:rPr>
              <a:t>Haga clic para modificar el estilo de texto del patrón</a:t>
            </a:r>
          </a:p>
          <a:p>
            <a:pPr marL="640080" lvl="1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s-ES" sz="2400" b="0" strike="noStrike" spc="-1">
                <a:solidFill>
                  <a:srgbClr val="000000"/>
                </a:solidFill>
                <a:latin typeface="Constantia"/>
              </a:rPr>
              <a:t>Segundo nivel</a:t>
            </a:r>
          </a:p>
          <a:p>
            <a:pPr marL="914400" lvl="2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s-ES" sz="2100" b="0" strike="noStrike" spc="-1">
                <a:solidFill>
                  <a:srgbClr val="000000"/>
                </a:solidFill>
                <a:latin typeface="Constantia"/>
              </a:rPr>
              <a:t>Tercer nivel</a:t>
            </a:r>
          </a:p>
          <a:p>
            <a:pPr marL="1188720" lvl="3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s-ES" sz="2000" b="0" strike="noStrike" spc="-1">
                <a:solidFill>
                  <a:srgbClr val="000000"/>
                </a:solidFill>
                <a:latin typeface="Constantia"/>
              </a:rPr>
              <a:t>Cuarto nivel</a:t>
            </a:r>
          </a:p>
          <a:p>
            <a:pPr marL="1463040" lvl="4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s-ES" sz="2000" b="0" strike="noStrike" spc="-1">
                <a:solidFill>
                  <a:srgbClr val="000000"/>
                </a:solidFill>
                <a:latin typeface="Constantia"/>
              </a:rPr>
              <a:t>Quinto nivel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035C75"/>
                </a:solidFill>
                <a:latin typeface="Constant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35C75"/>
                </a:solidFill>
                <a:latin typeface="Constantia"/>
              </a:rPr>
              <a:t>&lt;fecha/hora&gt;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35C75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2E6E73-1830-4A62-BF6C-F5AB2D2F3EDA}" type="slidenum">
              <a:rPr lang="es-ES" sz="1200" b="0" strike="noStrike" spc="-1">
                <a:solidFill>
                  <a:srgbClr val="035C75"/>
                </a:solidFill>
                <a:latin typeface="Constantia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onts.asp" TargetMode="External"/><Relationship Id="rId7" Type="http://schemas.openxmlformats.org/officeDocument/2006/relationships/hyperlink" Target="https://www.mclibre.org/consultar/htmlcss/css/css-fuentes-web.html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css/css3_multiple_columns.asp" TargetMode="External"/><Relationship Id="rId5" Type="http://schemas.openxmlformats.org/officeDocument/2006/relationships/hyperlink" Target="https://www.w3schools.com/css/css3_text_effects.asp" TargetMode="External"/><Relationship Id="rId4" Type="http://schemas.openxmlformats.org/officeDocument/2006/relationships/hyperlink" Target="https://www.w3schools.com/css/css_tex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65000" y="3717000"/>
            <a:ext cx="7772040" cy="136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5600" b="1" strike="noStrike" spc="-1">
                <a:solidFill>
                  <a:srgbClr val="FFFFFF"/>
                </a:solidFill>
                <a:latin typeface="Calibri"/>
              </a:rPr>
              <a:t>CSS – TEXTOS</a:t>
            </a:r>
            <a:endParaRPr lang="es-ES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AutoShape 2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Imagen 6"/>
          <p:cNvPicPr/>
          <p:nvPr/>
        </p:nvPicPr>
        <p:blipFill>
          <a:blip r:embed="rId3"/>
          <a:stretch/>
        </p:blipFill>
        <p:spPr>
          <a:xfrm>
            <a:off x="3564000" y="1484640"/>
            <a:ext cx="2133360" cy="1904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30CBCA-7503-43F6-93E6-5D493B0ACAA3}" type="slidenum"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3264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000" b="0" strike="noStrike" spc="-1">
                <a:solidFill>
                  <a:srgbClr val="04617B"/>
                </a:solidFill>
                <a:latin typeface="Calibri"/>
              </a:rPr>
              <a:t>Textos</a:t>
            </a:r>
            <a:endParaRPr lang="es-ES" sz="4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3 CuadroTexto"/>
          <p:cNvSpPr/>
          <p:nvPr/>
        </p:nvSpPr>
        <p:spPr>
          <a:xfrm>
            <a:off x="179640" y="1466640"/>
            <a:ext cx="8506800" cy="489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spAutoFit/>
          </a:bodyPr>
          <a:lstStyle/>
          <a:p>
            <a:pPr marL="355680">
              <a:lnSpc>
                <a:spcPct val="100000"/>
              </a:lnSpc>
              <a:spcAft>
                <a:spcPts val="1199"/>
              </a:spcAft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CSS dispone de numerosas propiedades para modificar la apariencia de los textos: </a:t>
            </a:r>
            <a:endParaRPr lang="es-ES" sz="2000" b="0" strike="noStrike" spc="-1">
              <a:latin typeface="Arial"/>
            </a:endParaRPr>
          </a:p>
          <a:p>
            <a:pPr marL="988920" lvl="2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Fuentes:</a:t>
            </a:r>
            <a:endParaRPr lang="es-ES" sz="2000" b="0" strike="noStrike" spc="-1">
              <a:latin typeface="Arial"/>
            </a:endParaRPr>
          </a:p>
          <a:p>
            <a:pPr marL="1446120" lvl="4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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2"/>
              </a:rPr>
              <a:t>https://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2"/>
              </a:rPr>
              <a:t>www.w3schools.com/css/css_font.asp</a:t>
            </a:r>
            <a:endParaRPr lang="es-ES" sz="2000" b="0" strike="noStrike" spc="-1">
              <a:latin typeface="Arial"/>
            </a:endParaRPr>
          </a:p>
          <a:p>
            <a:pPr marL="1446120" lvl="4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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3"/>
              </a:rPr>
              <a:t>https://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3"/>
              </a:rPr>
              <a:t>www.w3schools.com/css/css3_fonts.asp</a:t>
            </a:r>
            <a:endParaRPr lang="es-ES" sz="2000" b="0" strike="noStrike" spc="-1">
              <a:latin typeface="Arial"/>
            </a:endParaRPr>
          </a:p>
          <a:p>
            <a:pPr marL="988920" lvl="2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Textos:</a:t>
            </a:r>
            <a:endParaRPr lang="es-ES" sz="2000" b="0" strike="noStrike" spc="-1">
              <a:latin typeface="Arial"/>
            </a:endParaRPr>
          </a:p>
          <a:p>
            <a:pPr marL="1446120" lvl="4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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4"/>
              </a:rPr>
              <a:t>https://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4"/>
              </a:rPr>
              <a:t>www.w3schools.com/css/css_text.asp</a:t>
            </a:r>
            <a:endParaRPr lang="es-ES" sz="2000" b="0" strike="noStrike" spc="-1">
              <a:latin typeface="Arial"/>
            </a:endParaRPr>
          </a:p>
          <a:p>
            <a:pPr marL="1446120" lvl="4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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5"/>
              </a:rPr>
              <a:t>https://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5"/>
              </a:rPr>
              <a:t>www.w3schools.com/css/css3_text_effects.asp</a:t>
            </a:r>
            <a:endParaRPr lang="es-ES" sz="2000" b="0" strike="noStrike" spc="-1">
              <a:latin typeface="Arial"/>
            </a:endParaRPr>
          </a:p>
          <a:p>
            <a:pPr marL="988920" lvl="2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Columnas:</a:t>
            </a:r>
            <a:endParaRPr lang="es-ES" sz="2000" b="0" strike="noStrike" spc="-1">
              <a:latin typeface="Arial"/>
            </a:endParaRPr>
          </a:p>
          <a:p>
            <a:pPr marL="1446120" lvl="4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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6"/>
              </a:rPr>
              <a:t>https://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6"/>
              </a:rPr>
              <a:t>www.w3schools.com/css/css3_multiple_columns.asp</a:t>
            </a:r>
            <a:endParaRPr lang="es-ES" sz="2000" b="0" strike="noStrike" spc="-1">
              <a:latin typeface="Arial"/>
            </a:endParaRPr>
          </a:p>
          <a:p>
            <a:pPr marL="988920" lvl="2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Importar fuentes:</a:t>
            </a:r>
            <a:endParaRPr lang="es-ES" sz="2000" b="0" strike="noStrike" spc="-1">
              <a:latin typeface="Arial"/>
            </a:endParaRPr>
          </a:p>
          <a:p>
            <a:pPr marL="1446120" lvl="3" indent="-34308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7"/>
              </a:rPr>
              <a:t>https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7"/>
              </a:rPr>
              <a:t>://</a:t>
            </a:r>
            <a:r>
              <a:rPr lang="es-ES" sz="2000" b="0" u="sng" strike="noStrike" spc="-1">
                <a:solidFill>
                  <a:srgbClr val="F49100"/>
                </a:solidFill>
                <a:uFillTx/>
                <a:latin typeface="Calibri"/>
                <a:hlinkClick r:id="rId7"/>
              </a:rPr>
              <a:t>www.mclibre.org/consultar/htmlcss/css/css-fuentes-web.html</a:t>
            </a: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05" name="5 CuadroTexto"/>
          <p:cNvSpPr/>
          <p:nvPr/>
        </p:nvSpPr>
        <p:spPr>
          <a:xfrm>
            <a:off x="4291560" y="2066760"/>
            <a:ext cx="2952000" cy="6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3AF166-6EB8-4088-AD69-8871C73D1C35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3264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000" b="0" strike="noStrike" spc="-1">
                <a:solidFill>
                  <a:srgbClr val="04617B"/>
                </a:solidFill>
                <a:latin typeface="Calibri"/>
              </a:rPr>
              <a:t>Fuentes</a:t>
            </a:r>
            <a:endParaRPr lang="es-ES" sz="4000" b="0" strike="noStrike" spc="-1">
              <a:solidFill>
                <a:srgbClr val="000000"/>
              </a:solidFill>
              <a:latin typeface="Constantia"/>
            </a:endParaRPr>
          </a:p>
        </p:txBody>
      </p:sp>
      <p:graphicFrame>
        <p:nvGraphicFramePr>
          <p:cNvPr id="107" name="Marcador de contenido 6"/>
          <p:cNvGraphicFramePr/>
          <p:nvPr/>
        </p:nvGraphicFramePr>
        <p:xfrm>
          <a:off x="504000" y="1457640"/>
          <a:ext cx="8169120" cy="4824000"/>
        </p:xfrm>
        <a:graphic>
          <a:graphicData uri="http://schemas.openxmlformats.org/drawingml/2006/table">
            <a:tbl>
              <a:tblPr/>
              <a:tblGrid>
                <a:gridCol w="125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Propiedad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Descripción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Valores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font-family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Familias de fuentes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 [ &lt;nombre-familia&gt; | &lt;familia-genérica&gt; ] [, &lt;nombre-familia&gt; | &lt;familia-genérica&gt; ]* 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font-style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Estilo de la fuente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 italic | oblique 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font-variant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Convierte las minúsculas a mayúsculas pero mantienen un tamaño inferior a las mayúsculas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 small-caps 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font-weight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Intensidad de la fuente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 bold | bolder | lighter | 100 | 200 | 300 | 400 | 500 | 600 | 700 | 800 | 900 ]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font-size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Tamaño de la fuente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 [ xx-small | x-small | small | medium | large | x-large | xx-large] | [larger | smaller] | &lt;longitud&gt; | &lt;porcentaje&gt; 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font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Atajo para establecer el resto de propiedades sobre las fuentes a la vez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 [ [ &lt;font-style&gt; || &lt;font-variant&gt; || &lt;font-weight&gt; ]? &lt;font-size&gt; [ / &lt;line-height&gt; ]? &lt;font-family&gt; ] | caption | icon | menu | message-box | small-caption | status-bar ]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58680" marR="5868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" name="5 CuadroTexto"/>
          <p:cNvSpPr/>
          <p:nvPr/>
        </p:nvSpPr>
        <p:spPr>
          <a:xfrm>
            <a:off x="4291560" y="2066760"/>
            <a:ext cx="2952000" cy="6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A9D8BC-648A-4572-915A-496682CC3555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3264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000" b="0" strike="noStrike" spc="-1">
                <a:solidFill>
                  <a:srgbClr val="04617B"/>
                </a:solidFill>
                <a:latin typeface="Calibri"/>
              </a:rPr>
              <a:t>Texto</a:t>
            </a:r>
            <a:endParaRPr lang="es-ES" sz="4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80720" cy="496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60160" lvl="2" indent="-28584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 2" charset="2"/>
              <a:buChar char=""/>
            </a:pPr>
            <a:r>
              <a:rPr lang="es-ES" sz="1700" b="1" strike="noStrike" spc="-1">
                <a:solidFill>
                  <a:srgbClr val="000000"/>
                </a:solidFill>
                <a:latin typeface="Calibri"/>
              </a:rPr>
              <a:t>color: </a:t>
            </a:r>
            <a:r>
              <a:rPr lang="es-ES" sz="1700" b="0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l color por defecto depende del navegador.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4288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El valor del color se hereda, por ello se suele establecer el color del &lt;body&gt; para establecer el color de todos los elementos.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4288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Como los enlaces no heredan el color habrá que establecerlo explícitamente.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60160" lvl="2" indent="-28584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s-ES" sz="1600" b="1" strike="noStrike" spc="-1">
                <a:solidFill>
                  <a:srgbClr val="000000"/>
                </a:solidFill>
                <a:latin typeface="Calibri"/>
              </a:rPr>
              <a:t>font-family: </a:t>
            </a: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el tipo de letra se hereda. Así, es posible definir el tipo de letra para el body y todos los elementos lo heredarán.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4288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CSS permite indicar en la propiedad font-family más de una fuente para evitar el problema de que no este disponible la fuente elegida.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4288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000000"/>
                </a:solidFill>
                <a:latin typeface="Calibri"/>
              </a:rPr>
              <a:t>El último valor de la lista suele ser el nombre de la familia tipográfica genérica que más se parece al tipo de letra que se quiere utilizar.</a:t>
            </a: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50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50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550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  <a:p>
            <a:pPr marL="36576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endParaRPr lang="es-ES" sz="1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77FC8B-465B-4C99-811F-36C1E599DA6A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8600" y="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000" b="0" strike="noStrike" spc="-1" dirty="0">
                <a:solidFill>
                  <a:srgbClr val="04617B"/>
                </a:solidFill>
                <a:latin typeface="Calibri"/>
              </a:rPr>
              <a:t>Textos</a:t>
            </a:r>
            <a:endParaRPr lang="es-ES" sz="4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5 CuadroTexto"/>
          <p:cNvSpPr/>
          <p:nvPr/>
        </p:nvSpPr>
        <p:spPr>
          <a:xfrm>
            <a:off x="4291560" y="2066760"/>
            <a:ext cx="2952000" cy="6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113" name="Marcador de contenido 3"/>
          <p:cNvGraphicFramePr/>
          <p:nvPr>
            <p:extLst>
              <p:ext uri="{D42A27DB-BD31-4B8C-83A1-F6EECF244321}">
                <p14:modId xmlns:p14="http://schemas.microsoft.com/office/powerpoint/2010/main" val="158704363"/>
              </p:ext>
            </p:extLst>
          </p:nvPr>
        </p:nvGraphicFramePr>
        <p:xfrm>
          <a:off x="168840" y="1142640"/>
          <a:ext cx="8806320" cy="5771520"/>
        </p:xfrm>
        <a:graphic>
          <a:graphicData uri="http://schemas.openxmlformats.org/drawingml/2006/table">
            <a:tbl>
              <a:tblPr/>
              <a:tblGrid>
                <a:gridCol w="13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Propiedad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Descripción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Valores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solidFill>
                      <a:srgbClr val="009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text-indent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Desplazamiento de la primera línea del texto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 &lt;longitud&gt; | &lt;porcentaje&gt;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text-align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Alineamiento del texto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left | right | center | justify 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text-decoration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Efectos de subrayado, tachado, parpadeo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none | [ underline || overline || line-through || blink ]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letter-spacing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Espacio entre caracteres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 &lt;longitud&gt;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word-spacing</a:t>
                      </a:r>
                      <a:endParaRPr lang="es-ES" sz="1200" b="0" strike="noStrike" spc="-1" dirty="0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Espacio entre palabras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 &lt;longitud&gt;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text-transform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Transformaciones del texto a mayúsculas/minúsculas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capitalize | uppercase | lowercase | none 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white-space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Comportamiento de los espacios dentro de los elementos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 pre | nowrap | pre-wrap | pre-line 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59040" marR="59040"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color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Color del primer plano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&lt;color&gt;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line-height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Altura entre las bases del texto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normal | &lt;número&gt; | &lt;longitud&gt; | &lt;porcentaje&gt;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vertical-align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Alineación vertical del texto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 baseline | sub | super | top | text-top | middle | bottom | text-bottom | &lt;porcentaje&gt; | &lt;longitud&gt; 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text-overflox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Indica el comportamiento del texto que no entra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[clip|ellipsis|string|initial]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text-shadow</a:t>
                      </a:r>
                      <a:endParaRPr lang="es-ES" sz="1200" b="1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Sombras en el texto</a:t>
                      </a:r>
                      <a:endParaRPr lang="es-ES" sz="1200" b="0" strike="noStrike" spc="-1" dirty="0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[none | [ &lt;offset-x&gt; &lt;offset-y&gt; &lt;blur-radius&gt;? &lt;color&gt;? ] [, &lt;offset-x&gt; &lt;offset-y&gt; &lt;blur-radius&gt;? &lt;color&gt;? ] ]</a:t>
                      </a:r>
                      <a:endParaRPr lang="es-ES" sz="1200" b="0" strike="noStrike" spc="-1" dirty="0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r>
                        <a:rPr lang="es-ES" sz="12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writing-mode</a:t>
                      </a:r>
                      <a:endParaRPr lang="es-ES" sz="1200" b="1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Disposición horizontal o vertical del </a:t>
                      </a:r>
                      <a:r>
                        <a:rPr lang="es-ES" sz="12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terxto</a:t>
                      </a:r>
                      <a:r>
                        <a:rPr lang="es-E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y la dirección en que avanzan los bloques de texto.</a:t>
                      </a:r>
                    </a:p>
                  </a:txBody>
                  <a:tcPr anchor="ctr">
                    <a:lnL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vertical-lr|vertical-lr|horizontal-tb</a:t>
                      </a: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s-E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sideways-lr</a:t>
                      </a: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s-E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sideways-rl</a:t>
                      </a:r>
                      <a:endParaRPr lang="es-ES" sz="1200" b="0" strike="noStrike" spc="-1" dirty="0">
                        <a:latin typeface="Arial"/>
                      </a:endParaRPr>
                    </a:p>
                  </a:txBody>
                  <a:tcPr anchor="ctr">
                    <a:lnL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687339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text-orientation</a:t>
                      </a:r>
                      <a:endParaRPr lang="es-ES" sz="1200" b="1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9360">
                      <a:solidFill>
                        <a:srgbClr val="0074A0"/>
                      </a:solidFill>
                    </a:lnL>
                    <a:lnR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define la orientación del texto en una línea de escritura</a:t>
                      </a:r>
                    </a:p>
                  </a:txBody>
                  <a:tcPr anchor="ctr">
                    <a:lnL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uprigth|mixed|sideways</a:t>
                      </a: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s-ES" sz="1200" b="0" strike="noStrike" spc="-1" dirty="0">
                        <a:latin typeface="Arial"/>
                      </a:endParaRPr>
                    </a:p>
                  </a:txBody>
                  <a:tcPr anchor="ctr">
                    <a:lnL w="9360" cap="flat" cmpd="sng" algn="ctr">
                      <a:solidFill>
                        <a:srgbClr val="007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0074A0"/>
                      </a:solidFill>
                    </a:lnR>
                    <a:lnT w="9360">
                      <a:solidFill>
                        <a:srgbClr val="0074A0"/>
                      </a:solidFill>
                    </a:lnT>
                    <a:lnB w="9360">
                      <a:solidFill>
                        <a:srgbClr val="0074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241937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7653E2-415C-4B70-9222-4368DB02CF0A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000" b="0" strike="noStrike" spc="-1">
                <a:solidFill>
                  <a:srgbClr val="04617B"/>
                </a:solidFill>
                <a:latin typeface="Calibri"/>
              </a:rPr>
              <a:t>Textos</a:t>
            </a:r>
            <a:endParaRPr lang="es-ES" sz="4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7640" y="1484640"/>
            <a:ext cx="8208720" cy="496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39280" lvl="2" indent="-26496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Font typeface="Wingdings 2" charset="2"/>
              <a:buChar char=""/>
            </a:pPr>
            <a:r>
              <a:rPr lang="es-ES" sz="2000" b="1" strike="noStrike" spc="-1" dirty="0" err="1">
                <a:solidFill>
                  <a:srgbClr val="000000"/>
                </a:solidFill>
                <a:latin typeface="Calibri"/>
              </a:rPr>
              <a:t>white-space</a:t>
            </a:r>
            <a:r>
              <a:rPr lang="es-ES" sz="2000" b="1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permite variar el comportamiento de los espacios en blanco. </a:t>
            </a:r>
            <a:endParaRPr lang="es-ES" sz="2000" b="1" strike="noStrike" spc="-1" dirty="0">
              <a:solidFill>
                <a:srgbClr val="000000"/>
              </a:solidFill>
              <a:latin typeface="Calibri"/>
            </a:endParaRPr>
          </a:p>
          <a:p>
            <a:pPr marL="274320" lvl="2" indent="0">
              <a:lnSpc>
                <a:spcPct val="100000"/>
              </a:lnSpc>
              <a:spcAft>
                <a:spcPts val="601"/>
              </a:spcAft>
              <a:buClr>
                <a:srgbClr val="0B5394"/>
              </a:buClr>
              <a:buSzPct val="95000"/>
              <a:buNone/>
            </a:pPr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  <a:p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  <a:p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  <a:p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  <a:p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  <a:p>
            <a:endParaRPr lang="es-ES" sz="2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8BDB5C-9013-47F5-9E93-2D55D191BBB4}" type="slidenum"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BC1F8B-2EF4-4DEB-856E-E3177B4F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328862"/>
            <a:ext cx="6076950" cy="2200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50668</TotalTime>
  <Words>727</Words>
  <Application>Microsoft Office PowerPoint</Application>
  <PresentationFormat>Presentación en pantalla (4:3)</PresentationFormat>
  <Paragraphs>105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Constantia</vt:lpstr>
      <vt:lpstr>Times New Roman</vt:lpstr>
      <vt:lpstr>Wingdings</vt:lpstr>
      <vt:lpstr>Wingdings 2</vt:lpstr>
      <vt:lpstr>Office Theme</vt:lpstr>
      <vt:lpstr>Office Theme</vt:lpstr>
      <vt:lpstr>CSS – TEXTOS</vt:lpstr>
      <vt:lpstr>Textos</vt:lpstr>
      <vt:lpstr>Fuentes</vt:lpstr>
      <vt:lpstr>Texto</vt:lpstr>
      <vt:lpstr>Textos</vt:lpstr>
      <vt:lpstr>Textos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Ainara Montoya</dc:creator>
  <dc:description/>
  <cp:lastModifiedBy>dw1a</cp:lastModifiedBy>
  <cp:revision>1647</cp:revision>
  <cp:lastPrinted>2015-09-21T12:13:15Z</cp:lastPrinted>
  <dcterms:created xsi:type="dcterms:W3CDTF">2012-04-05T17:12:23Z</dcterms:created>
  <dcterms:modified xsi:type="dcterms:W3CDTF">2022-09-14T12:22:44Z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6</vt:i4>
  </property>
</Properties>
</file>