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803" r:id="rId1"/>
  </p:sldMasterIdLst>
  <p:notesMasterIdLst>
    <p:notesMasterId r:id="rId8"/>
  </p:notesMasterIdLst>
  <p:handoutMasterIdLst>
    <p:handoutMasterId r:id="rId9"/>
  </p:handoutMasterIdLst>
  <p:sldIdLst>
    <p:sldId id="277" r:id="rId2"/>
    <p:sldId id="481" r:id="rId3"/>
    <p:sldId id="603" r:id="rId4"/>
    <p:sldId id="604" r:id="rId5"/>
    <p:sldId id="605" r:id="rId6"/>
    <p:sldId id="606" r:id="rId7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F2B800"/>
    <a:srgbClr val="E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9112" autoAdjust="0"/>
  </p:normalViewPr>
  <p:slideViewPr>
    <p:cSldViewPr>
      <p:cViewPr varScale="1">
        <p:scale>
          <a:sx n="92" d="100"/>
          <a:sy n="92" d="100"/>
        </p:scale>
        <p:origin x="16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06/06/2022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56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06/06/2022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71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F345-9B85-45FE-A289-6E9AEA1DBE5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8F5EBE-D15D-4979-B44E-9A846C4182D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483768" y="5824119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I.E.S. </a:t>
            </a:r>
            <a:r>
              <a:rPr kumimoji="0" lang="es-ES_tradnl" sz="24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Txurdinaga-Artabe</a:t>
            </a:r>
            <a:endParaRPr kumimoji="0" lang="es-ES_tradnl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FC5A4F-CAD3-4D49-8F7F-C0223B70D2EE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D7A2B-CEF8-4F8B-85EC-76CD387D8B13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2596F2-6DAB-484A-B3EA-2A00C6A078B3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45677C-7103-4026-AEC7-719DD3604233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F78F60-EF38-4D24-9E29-087DF885C579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28C616-A571-4B28-9F11-B9706C3AA4F6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1701934-CBED-4B3E-ACCF-0BC2CF96F07F}" type="datetime1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520F7D-3AF7-4B81-AC04-DECB38F90354}" type="datetime1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E42B5D-E325-420D-8A79-7C7E7112DD93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F23FF8-97B8-4246-AF60-916A0235E389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B37FA328-F8CC-4DA5-9300-48729342F3F3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backgrounds.asp" TargetMode="External"/><Relationship Id="rId2" Type="http://schemas.openxmlformats.org/officeDocument/2006/relationships/hyperlink" Target="https://www.w3schools.com/css/css_background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sarrolloweb.com/articulos/degradado-lineal-css3.html" TargetMode="External"/><Relationship Id="rId4" Type="http://schemas.openxmlformats.org/officeDocument/2006/relationships/hyperlink" Target="https://www.w3schools.com/css/css3_gradients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5175" y="3717032"/>
            <a:ext cx="7772400" cy="1362456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CSS</a:t>
            </a:r>
            <a:r>
              <a:rPr lang="es-ES" dirty="0" smtClean="0">
                <a:solidFill>
                  <a:schemeClr val="tx1"/>
                </a:solidFill>
              </a:rPr>
              <a:t> – FONDOS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AutoShape 4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6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AutoShape 2" descr="Resultado de imagen de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484784"/>
            <a:ext cx="2133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Fondos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 smtClean="0">
                <a:latin typeface="+mj-lt"/>
              </a:rPr>
              <a:t>El </a:t>
            </a:r>
            <a:r>
              <a:rPr lang="es-ES" sz="1800" b="1" dirty="0">
                <a:latin typeface="+mj-lt"/>
              </a:rPr>
              <a:t>fondo</a:t>
            </a:r>
            <a:r>
              <a:rPr lang="es-ES" sz="1800" dirty="0">
                <a:latin typeface="+mj-lt"/>
              </a:rPr>
              <a:t> de una caja puede ser un </a:t>
            </a:r>
            <a:r>
              <a:rPr lang="es-ES" sz="1800" b="1" dirty="0">
                <a:latin typeface="+mj-lt"/>
              </a:rPr>
              <a:t>color </a:t>
            </a:r>
            <a:r>
              <a:rPr lang="es-ES" sz="1800" b="1" dirty="0" smtClean="0">
                <a:latin typeface="+mj-lt"/>
              </a:rPr>
              <a:t>simple,</a:t>
            </a:r>
            <a:r>
              <a:rPr lang="es-ES" sz="1800" dirty="0" smtClean="0">
                <a:latin typeface="+mj-lt"/>
              </a:rPr>
              <a:t> </a:t>
            </a:r>
            <a:r>
              <a:rPr lang="es-ES" sz="1800" dirty="0">
                <a:latin typeface="+mj-lt"/>
              </a:rPr>
              <a:t>una </a:t>
            </a:r>
            <a:r>
              <a:rPr lang="es-ES" sz="1800" b="1" dirty="0" smtClean="0">
                <a:latin typeface="+mj-lt"/>
              </a:rPr>
              <a:t>imagen </a:t>
            </a:r>
            <a:r>
              <a:rPr lang="es-ES" sz="1800" dirty="0" smtClean="0">
                <a:latin typeface="+mj-lt"/>
              </a:rPr>
              <a:t>o</a:t>
            </a:r>
            <a:r>
              <a:rPr lang="es-ES" sz="1800" b="1" dirty="0" smtClean="0">
                <a:latin typeface="+mj-lt"/>
              </a:rPr>
              <a:t> </a:t>
            </a:r>
            <a:r>
              <a:rPr lang="es-ES" sz="1800" dirty="0" smtClean="0">
                <a:latin typeface="+mj-lt"/>
              </a:rPr>
              <a:t>varias</a:t>
            </a:r>
            <a:r>
              <a:rPr lang="es-ES" sz="1800" b="1" dirty="0" smtClean="0">
                <a:latin typeface="+mj-lt"/>
              </a:rPr>
              <a:t> imágenes </a:t>
            </a:r>
            <a:r>
              <a:rPr lang="es-ES" sz="1800" dirty="0" smtClean="0">
                <a:latin typeface="+mj-lt"/>
              </a:rPr>
              <a:t>o un</a:t>
            </a:r>
            <a:r>
              <a:rPr lang="es-ES" sz="1800" b="1" dirty="0" smtClean="0">
                <a:latin typeface="+mj-lt"/>
              </a:rPr>
              <a:t> degradado</a:t>
            </a:r>
            <a:r>
              <a:rPr lang="es-ES" sz="1800" dirty="0" smtClean="0">
                <a:latin typeface="+mj-lt"/>
              </a:rPr>
              <a:t>.</a:t>
            </a:r>
            <a:endParaRPr lang="es-ES" sz="18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 err="1" smtClean="0">
                <a:latin typeface="+mj-lt"/>
              </a:rPr>
              <a:t>CSS</a:t>
            </a:r>
            <a:r>
              <a:rPr lang="es-ES" sz="1800" dirty="0" smtClean="0">
                <a:latin typeface="+mj-lt"/>
              </a:rPr>
              <a:t> </a:t>
            </a:r>
            <a:r>
              <a:rPr lang="es-ES" sz="1800" dirty="0">
                <a:latin typeface="+mj-lt"/>
              </a:rPr>
              <a:t>define </a:t>
            </a:r>
            <a:r>
              <a:rPr lang="es-ES" sz="1800" dirty="0" smtClean="0">
                <a:latin typeface="+mj-lt"/>
              </a:rPr>
              <a:t>varias </a:t>
            </a:r>
            <a:r>
              <a:rPr lang="es-ES" sz="1800" dirty="0">
                <a:latin typeface="+mj-lt"/>
              </a:rPr>
              <a:t>propiedades para establecer el fondo: </a:t>
            </a:r>
            <a:endParaRPr lang="es-ES" sz="1800" dirty="0" smtClean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dirty="0" err="1" smtClean="0">
                <a:latin typeface="+mj-lt"/>
              </a:rPr>
              <a:t>background</a:t>
            </a:r>
            <a:r>
              <a:rPr lang="es-ES" sz="1800" dirty="0" smtClean="0">
                <a:latin typeface="+mj-lt"/>
              </a:rPr>
              <a:t>-color</a:t>
            </a: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dirty="0" err="1" smtClean="0">
                <a:latin typeface="+mj-lt"/>
              </a:rPr>
              <a:t>background-image</a:t>
            </a:r>
            <a:endParaRPr lang="es-ES" sz="1800" dirty="0" smtClean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dirty="0" err="1" smtClean="0">
                <a:latin typeface="+mj-lt"/>
              </a:rPr>
              <a:t>background-repeat</a:t>
            </a:r>
            <a:endParaRPr lang="es-ES" sz="1800" dirty="0" smtClean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dirty="0" err="1" smtClean="0">
                <a:latin typeface="+mj-lt"/>
              </a:rPr>
              <a:t>background-attachment</a:t>
            </a:r>
            <a:endParaRPr lang="es-ES" sz="1800" dirty="0" smtClean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dirty="0" err="1" smtClean="0">
                <a:latin typeface="+mj-lt"/>
              </a:rPr>
              <a:t>background</a:t>
            </a:r>
            <a:r>
              <a:rPr lang="es-ES" sz="1800" dirty="0" smtClean="0">
                <a:latin typeface="+mj-lt"/>
              </a:rPr>
              <a:t>-position </a:t>
            </a: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dirty="0" err="1" smtClean="0">
                <a:latin typeface="+mj-lt"/>
              </a:rPr>
              <a:t>background-origin</a:t>
            </a:r>
            <a:endParaRPr lang="es-ES" sz="1800" dirty="0" smtClean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800" dirty="0" err="1" smtClean="0">
                <a:latin typeface="+mj-lt"/>
              </a:rPr>
              <a:t>background-size</a:t>
            </a:r>
            <a:endParaRPr lang="es-ES" sz="1800" dirty="0" smtClean="0">
              <a:latin typeface="+mj-lt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600" dirty="0" err="1" smtClean="0">
                <a:latin typeface="+mj-lt"/>
              </a:rPr>
              <a:t>background</a:t>
            </a:r>
            <a:r>
              <a:rPr lang="es-ES" sz="1600" dirty="0" smtClean="0">
                <a:latin typeface="+mj-lt"/>
              </a:rPr>
              <a:t>-clip</a:t>
            </a: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600" dirty="0" err="1" smtClean="0">
                <a:latin typeface="+mj-lt"/>
              </a:rPr>
              <a:t>background</a:t>
            </a:r>
            <a:endParaRPr lang="es-ES" sz="1600" dirty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74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Fondos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60859"/>
              </p:ext>
            </p:extLst>
          </p:nvPr>
        </p:nvGraphicFramePr>
        <p:xfrm>
          <a:off x="501736" y="1556792"/>
          <a:ext cx="8229600" cy="481255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21992">
                  <a:extLst>
                    <a:ext uri="{9D8B030D-6E8A-4147-A177-3AD203B41FA5}">
                      <a16:colId xmlns="" xmlns:a16="http://schemas.microsoft.com/office/drawing/2014/main" val="1711911563"/>
                    </a:ext>
                  </a:extLst>
                </a:gridCol>
                <a:gridCol w="2448272">
                  <a:extLst>
                    <a:ext uri="{9D8B030D-6E8A-4147-A177-3AD203B41FA5}">
                      <a16:colId xmlns="" xmlns:a16="http://schemas.microsoft.com/office/drawing/2014/main" val="2947343694"/>
                    </a:ext>
                  </a:extLst>
                </a:gridCol>
                <a:gridCol w="4159336">
                  <a:extLst>
                    <a:ext uri="{9D8B030D-6E8A-4147-A177-3AD203B41FA5}">
                      <a16:colId xmlns="" xmlns:a16="http://schemas.microsoft.com/office/drawing/2014/main" val="2477013046"/>
                    </a:ext>
                  </a:extLst>
                </a:gridCol>
              </a:tblGrid>
              <a:tr h="229999"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+mj-lt"/>
                        </a:rPr>
                        <a:t>Propiedad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+mj-lt"/>
                        </a:rPr>
                        <a:t>Descripción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  <a:latin typeface="+mj-lt"/>
                        </a:rPr>
                        <a:t>Valores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="" xmlns:a16="http://schemas.microsoft.com/office/drawing/2014/main" val="2497852873"/>
                  </a:ext>
                </a:extLst>
              </a:tr>
              <a:tr h="229999">
                <a:tc>
                  <a:txBody>
                    <a:bodyPr/>
                    <a:lstStyle/>
                    <a:p>
                      <a:r>
                        <a:rPr lang="es-ES" sz="1100" b="1" dirty="0" err="1">
                          <a:latin typeface="+mj-lt"/>
                        </a:rPr>
                        <a:t>background</a:t>
                      </a:r>
                      <a:r>
                        <a:rPr lang="es-ES" sz="1100" b="1" dirty="0">
                          <a:latin typeface="+mj-lt"/>
                        </a:rPr>
                        <a:t>-color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+mj-lt"/>
                        </a:rPr>
                        <a:t>Color de fondo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+mj-lt"/>
                        </a:rPr>
                        <a:t>[ &lt;color&gt; 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transparent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]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="" xmlns:a16="http://schemas.microsoft.com/office/drawing/2014/main" val="3182438751"/>
                  </a:ext>
                </a:extLst>
              </a:tr>
              <a:tr h="229999">
                <a:tc>
                  <a:txBody>
                    <a:bodyPr/>
                    <a:lstStyle/>
                    <a:p>
                      <a:r>
                        <a:rPr lang="es-ES" sz="1100" b="1">
                          <a:latin typeface="+mj-lt"/>
                        </a:rPr>
                        <a:t>background-image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latin typeface="+mj-lt"/>
                        </a:rPr>
                        <a:t>Imagen de fondo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effectLst/>
                          <a:latin typeface="+mj-lt"/>
                        </a:rPr>
                        <a:t>[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url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(...)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none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] [,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url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(...)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none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]*</a:t>
                      </a:r>
                      <a:endParaRPr lang="es-ES" sz="1100" dirty="0"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="" xmlns:a16="http://schemas.microsoft.com/office/drawing/2014/main" val="3376312323"/>
                  </a:ext>
                </a:extLst>
              </a:tr>
              <a:tr h="394062">
                <a:tc>
                  <a:txBody>
                    <a:bodyPr/>
                    <a:lstStyle/>
                    <a:p>
                      <a:r>
                        <a:rPr lang="es-ES" sz="1100" b="1">
                          <a:latin typeface="+mj-lt"/>
                        </a:rPr>
                        <a:t>background-repeat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latin typeface="+mj-lt"/>
                        </a:rPr>
                        <a:t>Repetición de la imagen de fondo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+mj-lt"/>
                        </a:rPr>
                        <a:t>[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repeat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repeat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-x 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repeat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-y | no-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repeat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] [,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repeat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repeat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-x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repeat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-y | no-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repeat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]*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="" xmlns:a16="http://schemas.microsoft.com/office/drawing/2014/main" val="3083970630"/>
                  </a:ext>
                </a:extLst>
              </a:tr>
              <a:tr h="229999">
                <a:tc>
                  <a:txBody>
                    <a:bodyPr/>
                    <a:lstStyle/>
                    <a:p>
                      <a:r>
                        <a:rPr lang="es-ES" sz="1100" b="1">
                          <a:latin typeface="+mj-lt"/>
                        </a:rPr>
                        <a:t>background-attachment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latin typeface="+mj-lt"/>
                        </a:rPr>
                        <a:t>Desplazamiento de la imagen de fondo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+mj-lt"/>
                        </a:rPr>
                        <a:t>[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scroll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fixed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] [,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scroll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fixed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]*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="" xmlns:a16="http://schemas.microsoft.com/office/drawing/2014/main" val="4253331148"/>
                  </a:ext>
                </a:extLst>
              </a:tr>
              <a:tr h="874592">
                <a:tc>
                  <a:txBody>
                    <a:bodyPr/>
                    <a:lstStyle/>
                    <a:p>
                      <a:r>
                        <a:rPr lang="es-ES" sz="1100" b="1" dirty="0" err="1">
                          <a:latin typeface="+mj-lt"/>
                        </a:rPr>
                        <a:t>background</a:t>
                      </a:r>
                      <a:r>
                        <a:rPr lang="es-ES" sz="1100" b="1" dirty="0">
                          <a:latin typeface="+mj-lt"/>
                        </a:rPr>
                        <a:t>-position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latin typeface="+mj-lt"/>
                        </a:rPr>
                        <a:t>Posición de la imagen de fondo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+mj-lt"/>
                        </a:rPr>
                        <a:t>[ [ &lt;porcentaje&gt; | &lt;longitud&gt; 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left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| center 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right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] [ &lt;porcentaje&gt; | &lt;longitud&gt; | top | center 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bottom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]? ] | [ [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left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| center 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right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] || [ top | center | </a:t>
                      </a:r>
                      <a:r>
                        <a:rPr lang="es-ES" sz="1100" dirty="0" err="1">
                          <a:effectLst/>
                          <a:latin typeface="+mj-lt"/>
                        </a:rPr>
                        <a:t>bottom</a:t>
                      </a:r>
                      <a:r>
                        <a:rPr lang="es-ES" sz="1100" dirty="0">
                          <a:effectLst/>
                          <a:latin typeface="+mj-lt"/>
                        </a:rPr>
                        <a:t> ] 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]</a:t>
                      </a:r>
                      <a:r>
                        <a:rPr lang="es-ES" sz="110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 [, [ &lt;porcentaje&gt; | &lt;longitud&gt; 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left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| center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right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] [ &lt;porcentaje&gt; | &lt;longitud&gt; | top | center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bottom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]? ] | [ [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left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| center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right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] || [ top | center | </a:t>
                      </a:r>
                      <a:r>
                        <a:rPr lang="es-ES" sz="1100" dirty="0" err="1" smtClean="0">
                          <a:effectLst/>
                          <a:latin typeface="+mj-lt"/>
                        </a:rPr>
                        <a:t>bottom</a:t>
                      </a:r>
                      <a:r>
                        <a:rPr lang="es-ES" sz="1100" dirty="0" smtClean="0">
                          <a:effectLst/>
                          <a:latin typeface="+mj-lt"/>
                        </a:rPr>
                        <a:t> ] ]* </a:t>
                      </a:r>
                      <a:endParaRPr lang="es-ES" sz="1100" dirty="0"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="" xmlns:a16="http://schemas.microsoft.com/office/drawing/2014/main" val="1983098990"/>
                  </a:ext>
                </a:extLst>
              </a:tr>
              <a:tr h="752349">
                <a:tc>
                  <a:txBody>
                    <a:bodyPr/>
                    <a:lstStyle/>
                    <a:p>
                      <a:r>
                        <a:rPr lang="es-ES" sz="1100" b="1" dirty="0" err="1">
                          <a:latin typeface="+mj-lt"/>
                        </a:rPr>
                        <a:t>background</a:t>
                      </a:r>
                      <a:endParaRPr lang="es-ES" sz="1100" b="1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+mj-lt"/>
                        </a:rPr>
                        <a:t>Propiedades individuales relacionadas con el fondo</a:t>
                      </a: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  <a:latin typeface="+mj-lt"/>
                        </a:rPr>
                        <a:t>[ &lt;background-color&gt; || &lt;background-image&gt; || &lt;background-repeat&gt; || &lt;background-attachment&gt; || &lt;background-position&gt; ] [,  &lt;background-color&gt; || &lt;background-image&gt; || &lt;background-repeat&gt; || &lt;background-attachment&gt; || &lt;background-position&gt; ]*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="" xmlns:a16="http://schemas.microsoft.com/office/drawing/2014/main" val="1584509877"/>
                  </a:ext>
                </a:extLst>
              </a:tr>
              <a:tr h="478768">
                <a:tc>
                  <a:txBody>
                    <a:bodyPr/>
                    <a:lstStyle/>
                    <a:p>
                      <a:r>
                        <a:rPr lang="es-ES" sz="1100" b="1" dirty="0" err="1" smtClean="0">
                          <a:latin typeface="+mj-lt"/>
                        </a:rPr>
                        <a:t>background-size</a:t>
                      </a:r>
                      <a:endParaRPr lang="es-ES" sz="1100" b="1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latin typeface="+mj-lt"/>
                        </a:rPr>
                        <a:t>Tamaño</a:t>
                      </a:r>
                      <a:r>
                        <a:rPr lang="es-ES" sz="1100" baseline="0" dirty="0" smtClean="0">
                          <a:latin typeface="+mj-lt"/>
                        </a:rPr>
                        <a:t> de la imagen de fondo</a:t>
                      </a:r>
                      <a:endParaRPr lang="es-ES" sz="1100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  <a:latin typeface="+mj-lt"/>
                        </a:rPr>
                        <a:t>[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[ &lt;</a:t>
                      </a:r>
                      <a:r>
                        <a:rPr lang="en-US" sz="1100" baseline="0" dirty="0" err="1" smtClean="0">
                          <a:effectLst/>
                          <a:latin typeface="+mj-lt"/>
                        </a:rPr>
                        <a:t>porcentaje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&gt; | &lt;</a:t>
                      </a:r>
                      <a:r>
                        <a:rPr lang="en-US" sz="1100" baseline="0" dirty="0" err="1" smtClean="0">
                          <a:effectLst/>
                          <a:latin typeface="+mj-lt"/>
                        </a:rPr>
                        <a:t>longitud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&gt; ]{1,2}| contain | cover  | auto] [,[ &lt;</a:t>
                      </a:r>
                      <a:r>
                        <a:rPr lang="en-US" sz="1100" baseline="0" dirty="0" err="1" smtClean="0">
                          <a:effectLst/>
                          <a:latin typeface="+mj-lt"/>
                        </a:rPr>
                        <a:t>porcentaje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&gt; | &lt;</a:t>
                      </a:r>
                      <a:r>
                        <a:rPr lang="en-US" sz="1100" baseline="0" dirty="0" err="1" smtClean="0">
                          <a:effectLst/>
                          <a:latin typeface="+mj-lt"/>
                        </a:rPr>
                        <a:t>longitud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&gt; ]{1,2}| contain | cover  | auto]*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="" xmlns:a16="http://schemas.microsoft.com/office/drawing/2014/main" val="3035362477"/>
                  </a:ext>
                </a:extLst>
              </a:tr>
              <a:tr h="565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background-origin</a:t>
                      </a:r>
                      <a:endParaRPr kumimoji="0" lang="es-ES" sz="11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latin typeface="+mj-lt"/>
                        </a:rPr>
                        <a:t>Origen de coordenadas sobre el que se va a colocar la imagen de fondo</a:t>
                      </a:r>
                      <a:endParaRPr lang="es-ES" sz="1100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  <a:latin typeface="+mj-lt"/>
                        </a:rPr>
                        <a:t>[border-box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 | </a:t>
                      </a:r>
                      <a:r>
                        <a:rPr lang="en-US" sz="1100" dirty="0" smtClean="0">
                          <a:effectLst/>
                          <a:latin typeface="+mj-lt"/>
                        </a:rPr>
                        <a:t>padding-box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 |</a:t>
                      </a:r>
                      <a:r>
                        <a:rPr lang="en-US" sz="1100" dirty="0" smtClean="0">
                          <a:effectLst/>
                          <a:latin typeface="+mj-lt"/>
                        </a:rPr>
                        <a:t> context-box] [,border-box | padding-box | context-box]*</a:t>
                      </a:r>
                      <a:endParaRPr lang="en-US" sz="1100" dirty="0">
                        <a:effectLst/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="" xmlns:a16="http://schemas.microsoft.com/office/drawing/2014/main" val="4247696555"/>
                  </a:ext>
                </a:extLst>
              </a:tr>
              <a:tr h="636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background</a:t>
                      </a:r>
                      <a:r>
                        <a:rPr kumimoji="0" lang="es-E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-clip</a:t>
                      </a:r>
                    </a:p>
                    <a:p>
                      <a:endParaRPr lang="es-ES" sz="1100" b="1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latin typeface="+mj-lt"/>
                        </a:rPr>
                        <a:t>Origen de coordenadas sobre el que se va a colocar el fondo,</a:t>
                      </a:r>
                      <a:r>
                        <a:rPr lang="es-ES" sz="1100" baseline="0" dirty="0" smtClean="0">
                          <a:latin typeface="+mj-lt"/>
                        </a:rPr>
                        <a:t> sea imagen o color</a:t>
                      </a:r>
                      <a:endParaRPr lang="es-ES" sz="1100" dirty="0">
                        <a:latin typeface="+mj-lt"/>
                      </a:endParaRPr>
                    </a:p>
                  </a:txBody>
                  <a:tcPr marL="59268" marR="59268" marT="29634" marB="29634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  <a:latin typeface="+mj-lt"/>
                        </a:rPr>
                        <a:t>[border-box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 | </a:t>
                      </a:r>
                      <a:r>
                        <a:rPr lang="en-US" sz="1100" dirty="0" smtClean="0">
                          <a:effectLst/>
                          <a:latin typeface="+mj-lt"/>
                        </a:rPr>
                        <a:t>padding-box</a:t>
                      </a:r>
                      <a:r>
                        <a:rPr lang="en-US" sz="1100" baseline="0" dirty="0" smtClean="0">
                          <a:effectLst/>
                          <a:latin typeface="+mj-lt"/>
                        </a:rPr>
                        <a:t> |</a:t>
                      </a:r>
                      <a:r>
                        <a:rPr lang="en-US" sz="1100" dirty="0" smtClean="0">
                          <a:effectLst/>
                          <a:latin typeface="+mj-lt"/>
                        </a:rPr>
                        <a:t> context-box] [,border-box | padding-box | context-box]*</a:t>
                      </a:r>
                    </a:p>
                  </a:txBody>
                  <a:tcPr marL="59268" marR="59268" marT="29634" marB="29634" anchor="ctr"/>
                </a:tc>
                <a:extLst>
                  <a:ext uri="{0D108BD9-81ED-4DB2-BD59-A6C34878D82A}">
                    <a16:rowId xmlns="" xmlns:a16="http://schemas.microsoft.com/office/drawing/2014/main" val="264458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5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Fondos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27432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800" dirty="0" smtClean="0">
              <a:latin typeface="+mj-lt"/>
              <a:hlinkClick r:id="rId2"/>
            </a:endParaRPr>
          </a:p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800" dirty="0" smtClean="0">
                <a:latin typeface="+mj-lt"/>
              </a:rPr>
              <a:t>Fondos: </a:t>
            </a:r>
            <a:r>
              <a:rPr lang="es-ES" sz="1800" dirty="0" smtClean="0">
                <a:latin typeface="+mj-lt"/>
                <a:hlinkClick r:id="rId2"/>
              </a:rPr>
              <a:t>https</a:t>
            </a:r>
            <a:r>
              <a:rPr lang="es-ES" sz="1800" dirty="0">
                <a:latin typeface="+mj-lt"/>
                <a:hlinkClick r:id="rId2"/>
              </a:rPr>
              <a:t>://</a:t>
            </a:r>
            <a:r>
              <a:rPr lang="es-ES" sz="1800" dirty="0" smtClean="0">
                <a:latin typeface="+mj-lt"/>
                <a:hlinkClick r:id="rId2"/>
              </a:rPr>
              <a:t>www.w3schools.com/css/css_background.asp</a:t>
            </a:r>
            <a:endParaRPr lang="es-ES" sz="1800" dirty="0" smtClean="0">
              <a:latin typeface="+mj-lt"/>
            </a:endParaRPr>
          </a:p>
          <a:p>
            <a:pPr marL="27432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800" dirty="0">
              <a:latin typeface="+mj-lt"/>
            </a:endParaRPr>
          </a:p>
          <a:p>
            <a:pPr marL="560070" lvl="2" indent="-28575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Fondos avanzados:  </a:t>
            </a:r>
            <a:r>
              <a:rPr lang="es-ES" sz="1700" dirty="0" smtClean="0">
                <a:latin typeface="+mj-lt"/>
                <a:hlinkClick r:id="rId3"/>
              </a:rPr>
              <a:t>https</a:t>
            </a:r>
            <a:r>
              <a:rPr lang="es-ES" sz="1700" dirty="0">
                <a:latin typeface="+mj-lt"/>
                <a:hlinkClick r:id="rId3"/>
              </a:rPr>
              <a:t>://</a:t>
            </a:r>
            <a:r>
              <a:rPr lang="es-ES" sz="1700" dirty="0" smtClean="0">
                <a:latin typeface="+mj-lt"/>
                <a:hlinkClick r:id="rId3"/>
              </a:rPr>
              <a:t>www.w3schools.com/css/css3_backgrounds.asp</a:t>
            </a:r>
            <a:endParaRPr lang="es-ES" sz="1700" dirty="0" smtClean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60070" lvl="2" indent="-28575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Degradados: </a:t>
            </a:r>
          </a:p>
          <a:p>
            <a:pPr marL="834390" lvl="3" indent="-28575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600" dirty="0" smtClean="0">
                <a:latin typeface="+mj-lt"/>
                <a:hlinkClick r:id="rId4"/>
              </a:rPr>
              <a:t>https</a:t>
            </a:r>
            <a:r>
              <a:rPr lang="es-ES" sz="1600" dirty="0">
                <a:latin typeface="+mj-lt"/>
                <a:hlinkClick r:id="rId4"/>
              </a:rPr>
              <a:t>://</a:t>
            </a:r>
            <a:r>
              <a:rPr lang="es-ES" sz="1600" dirty="0" smtClean="0">
                <a:latin typeface="+mj-lt"/>
                <a:hlinkClick r:id="rId4"/>
              </a:rPr>
              <a:t>www.w3schools.com/css/css3_gradients.asp</a:t>
            </a:r>
            <a:endParaRPr lang="es-ES" sz="1600" dirty="0" smtClean="0">
              <a:latin typeface="+mj-lt"/>
            </a:endParaRPr>
          </a:p>
          <a:p>
            <a:pPr marL="834390" lvl="3" indent="-28575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600" dirty="0">
                <a:latin typeface="+mj-lt"/>
                <a:hlinkClick r:id="rId5"/>
              </a:rPr>
              <a:t>https://</a:t>
            </a:r>
            <a:r>
              <a:rPr lang="es-ES" sz="1600" dirty="0" smtClean="0">
                <a:latin typeface="+mj-lt"/>
                <a:hlinkClick r:id="rId5"/>
              </a:rPr>
              <a:t>desarrolloweb.com/articulos/degradado-lineal-css3.html</a:t>
            </a:r>
            <a:endParaRPr lang="es-ES" sz="1600" dirty="0" smtClean="0">
              <a:latin typeface="+mj-lt"/>
            </a:endParaRPr>
          </a:p>
          <a:p>
            <a:pPr marL="548640" lvl="3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548680"/>
            <a:ext cx="8229600" cy="4389120"/>
          </a:xfrm>
        </p:spPr>
        <p:txBody>
          <a:bodyPr>
            <a:normAutofit/>
          </a:bodyPr>
          <a:lstStyle/>
          <a:p>
            <a:r>
              <a:rPr lang="es-ES" dirty="0" smtClean="0"/>
              <a:t>Ejemplos:</a:t>
            </a:r>
          </a:p>
          <a:p>
            <a:r>
              <a:rPr lang="es-ES" dirty="0" smtClean="0"/>
              <a:t>#</a:t>
            </a:r>
            <a:r>
              <a:rPr lang="es-ES" dirty="0"/>
              <a:t>ejemplo1 {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background-image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(./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irudiak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/img_tree.gif),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(./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irudiak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/confeti.gif);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-position: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top;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background-repeat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no-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15px;</a:t>
            </a:r>
          </a:p>
          <a:p>
            <a:pPr marL="0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515923" cy="336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3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5847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background-size</a:t>
            </a:r>
            <a:endParaRPr lang="es-E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en-US" dirty="0" smtClean="0"/>
              <a:t>: </a:t>
            </a:r>
            <a:r>
              <a:rPr lang="en-US" sz="1800" dirty="0" err="1" smtClean="0">
                <a:latin typeface="+mj-lt"/>
              </a:rPr>
              <a:t>escala</a:t>
            </a:r>
            <a:r>
              <a:rPr lang="en-US" sz="1800" dirty="0" smtClean="0">
                <a:latin typeface="+mj-lt"/>
              </a:rPr>
              <a:t> el </a:t>
            </a:r>
            <a:r>
              <a:rPr lang="en-US" sz="1800" dirty="0" err="1" smtClean="0">
                <a:latin typeface="+mj-lt"/>
              </a:rPr>
              <a:t>fondo</a:t>
            </a:r>
            <a:r>
              <a:rPr lang="en-US" sz="1800" dirty="0" smtClean="0">
                <a:latin typeface="+mj-lt"/>
              </a:rPr>
              <a:t> lo </a:t>
            </a:r>
            <a:r>
              <a:rPr lang="en-US" sz="1800" dirty="0" err="1" smtClean="0">
                <a:latin typeface="+mj-lt"/>
              </a:rPr>
              <a:t>más</a:t>
            </a:r>
            <a:r>
              <a:rPr lang="en-US" sz="1800" dirty="0" smtClean="0">
                <a:latin typeface="+mj-lt"/>
              </a:rPr>
              <a:t> largo </a:t>
            </a:r>
            <a:r>
              <a:rPr lang="en-US" sz="1800" dirty="0" err="1" smtClean="0">
                <a:latin typeface="+mj-lt"/>
              </a:rPr>
              <a:t>posible</a:t>
            </a:r>
            <a:r>
              <a:rPr lang="en-US" sz="1800" dirty="0" smtClean="0">
                <a:latin typeface="+mj-lt"/>
              </a:rPr>
              <a:t>. T</a:t>
            </a:r>
            <a:r>
              <a:rPr lang="es-ES" sz="1800" dirty="0" err="1" smtClean="0">
                <a:latin typeface="+mj-lt"/>
              </a:rPr>
              <a:t>anto</a:t>
            </a:r>
            <a:r>
              <a:rPr lang="es-ES" sz="1800" dirty="0" smtClean="0">
                <a:latin typeface="+mj-lt"/>
              </a:rPr>
              <a:t> el ancho como la altura deben caber dentro del área de contenido).</a:t>
            </a:r>
          </a:p>
          <a:p>
            <a:pPr marL="0" indent="0">
              <a:buFont typeface="Wingdings 2"/>
              <a:buNone/>
            </a:pPr>
            <a:r>
              <a:rPr lang="es-ES" sz="1800" dirty="0" smtClean="0">
                <a:latin typeface="+mj-lt"/>
              </a:rPr>
              <a:t>La imagen de </a:t>
            </a:r>
            <a:r>
              <a:rPr lang="es-ES" sz="1800" dirty="0">
                <a:latin typeface="+mj-lt"/>
              </a:rPr>
              <a:t>fondo se muestra en su tamaño real, sin importar si deja espacios sin cubrir del contenedor.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cover</a:t>
            </a:r>
            <a:r>
              <a:rPr lang="en-US" dirty="0" smtClean="0"/>
              <a:t>: </a:t>
            </a:r>
            <a:r>
              <a:rPr lang="en-US" sz="1800" dirty="0" err="1">
                <a:latin typeface="+mj-lt"/>
              </a:rPr>
              <a:t>escala</a:t>
            </a:r>
            <a:r>
              <a:rPr lang="en-US" sz="1800" dirty="0">
                <a:latin typeface="+mj-lt"/>
              </a:rPr>
              <a:t> la imagen del </a:t>
            </a:r>
            <a:r>
              <a:rPr lang="en-US" sz="1800" dirty="0" err="1">
                <a:latin typeface="+mj-lt"/>
              </a:rPr>
              <a:t>fondo</a:t>
            </a:r>
            <a:r>
              <a:rPr lang="en-US" sz="1800" dirty="0">
                <a:latin typeface="+mj-lt"/>
              </a:rPr>
              <a:t> hasta que </a:t>
            </a:r>
            <a:r>
              <a:rPr lang="en-US" sz="1800" dirty="0" err="1">
                <a:latin typeface="+mj-lt"/>
              </a:rPr>
              <a:t>está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completamente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cubierto</a:t>
            </a:r>
            <a:r>
              <a:rPr lang="en-US" sz="1800" dirty="0">
                <a:latin typeface="+mj-lt"/>
              </a:rPr>
              <a:t>. </a:t>
            </a:r>
            <a:r>
              <a:rPr lang="es-ES" sz="1800" dirty="0">
                <a:latin typeface="+mj-lt"/>
              </a:rPr>
              <a:t>Tanto </a:t>
            </a:r>
            <a:r>
              <a:rPr lang="es-ES" sz="1800" dirty="0">
                <a:latin typeface="+mj-lt"/>
              </a:rPr>
              <a:t>su ancho como su alto son iguales o superan el área de contenido). Como tal, algunas partes de la imagen de fondo pueden no ser visibles en el área de posicionamiento del fondo</a:t>
            </a:r>
            <a:r>
              <a:rPr lang="es-ES" sz="18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s-ES" sz="1800" dirty="0">
                <a:latin typeface="+mj-lt"/>
              </a:rPr>
              <a:t>La imagen de fondo se acomoda en todo el espacio del contenedor, lo cual podría estirar o recortar un poco la </a:t>
            </a:r>
            <a:r>
              <a:rPr lang="es-ES" sz="1800" dirty="0" smtClean="0">
                <a:latin typeface="+mj-lt"/>
              </a:rPr>
              <a:t>imagen</a:t>
            </a:r>
          </a:p>
          <a:p>
            <a:pPr marL="0" indent="0">
              <a:buNone/>
            </a:pPr>
            <a:endParaRPr lang="es-ES" sz="1800" dirty="0">
              <a:latin typeface="+mj-lt"/>
            </a:endParaRPr>
          </a:p>
          <a:p>
            <a:pPr marL="0" indent="0">
              <a:buNone/>
            </a:pPr>
            <a:endParaRPr lang="es-ES" sz="1800" dirty="0">
              <a:latin typeface="+mj-lt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05250"/>
            <a:ext cx="4572000" cy="2952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905250"/>
            <a:ext cx="4572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50157</TotalTime>
  <Words>429</Words>
  <Application>Microsoft Office PowerPoint</Application>
  <PresentationFormat>Presentación en pantalla (4:3)</PresentationFormat>
  <Paragraphs>98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Constantia</vt:lpstr>
      <vt:lpstr>Courier New</vt:lpstr>
      <vt:lpstr>Times New Roman</vt:lpstr>
      <vt:lpstr>Wingdings</vt:lpstr>
      <vt:lpstr>Wingdings 2</vt:lpstr>
      <vt:lpstr>Flujo</vt:lpstr>
      <vt:lpstr>CSS – FONDOS</vt:lpstr>
      <vt:lpstr>Fondos</vt:lpstr>
      <vt:lpstr>Fondos</vt:lpstr>
      <vt:lpstr>Fondos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Ainara Montoya</dc:creator>
  <cp:lastModifiedBy>Amaia</cp:lastModifiedBy>
  <cp:revision>1630</cp:revision>
  <cp:lastPrinted>2015-09-21T12:13:15Z</cp:lastPrinted>
  <dcterms:created xsi:type="dcterms:W3CDTF">2012-04-05T17:12:23Z</dcterms:created>
  <dcterms:modified xsi:type="dcterms:W3CDTF">2022-06-06T16:07:29Z</dcterms:modified>
</cp:coreProperties>
</file>