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17"/>
  </p:notesMasterIdLst>
  <p:handoutMasterIdLst>
    <p:handoutMasterId r:id="rId18"/>
  </p:handoutMasterIdLst>
  <p:sldIdLst>
    <p:sldId id="277" r:id="rId2"/>
    <p:sldId id="455" r:id="rId3"/>
    <p:sldId id="456" r:id="rId4"/>
    <p:sldId id="457" r:id="rId5"/>
    <p:sldId id="458" r:id="rId6"/>
    <p:sldId id="459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>
        <p:scale>
          <a:sx n="100" d="100"/>
          <a:sy n="100" d="100"/>
        </p:scale>
        <p:origin x="-96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14/09/2022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14/09/2022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ejemplo:%20https://codepen.io/chriscoyier/pen/jOyXoKO?editors=11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gradient/conic-gradien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lors/colors_hex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CSS</a:t>
            </a:r>
            <a:r>
              <a:rPr lang="es-ES" dirty="0">
                <a:solidFill>
                  <a:schemeClr val="tx1"/>
                </a:solidFill>
              </a:rPr>
              <a:t> – COLORES</a:t>
            </a: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None/>
            </a:pPr>
            <a:r>
              <a:rPr lang="es-ES" b="1" dirty="0" err="1">
                <a:solidFill>
                  <a:prstClr val="black"/>
                </a:solidFill>
                <a:latin typeface="Calibri"/>
              </a:rPr>
              <a:t>HSLA</a:t>
            </a:r>
            <a:endParaRPr lang="es-ES" b="1" dirty="0">
              <a:solidFill>
                <a:prstClr val="black"/>
              </a:solidFill>
              <a:latin typeface="Calibri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err="1">
                <a:latin typeface="+mj-lt"/>
              </a:rPr>
              <a:t>HSLA</a:t>
            </a:r>
            <a:r>
              <a:rPr lang="es-ES" sz="2000" dirty="0">
                <a:latin typeface="+mj-lt"/>
              </a:rPr>
              <a:t> es </a:t>
            </a:r>
            <a:r>
              <a:rPr lang="es-ES" sz="2000" dirty="0" err="1">
                <a:latin typeface="+mj-lt"/>
              </a:rPr>
              <a:t>HSL</a:t>
            </a:r>
            <a:r>
              <a:rPr lang="es-ES" sz="2000" dirty="0">
                <a:latin typeface="+mj-lt"/>
              </a:rPr>
              <a:t> + un canal alfa 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Este cuarto parámetro es el grado de transparencia u opacidad del color (0 totalmente transparente y 1 totalmente opaco).</a:t>
            </a: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27659" y="3524565"/>
            <a:ext cx="6897141" cy="73866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hsla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(300,130%,65%,.4);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723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Propiedad </a:t>
            </a:r>
            <a:r>
              <a:rPr lang="es-ES" sz="4000" dirty="0" err="1"/>
              <a:t>accent</a:t>
            </a:r>
            <a:r>
              <a:rPr lang="es-ES" sz="4000" dirty="0"/>
              <a:t>-color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4968552"/>
          </a:xfrm>
        </p:spPr>
        <p:txBody>
          <a:bodyPr>
            <a:noAutofit/>
          </a:bodyPr>
          <a:lstStyle/>
          <a:p>
            <a:pPr marL="61722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>
                <a:latin typeface="+mj-lt"/>
              </a:rPr>
              <a:t>La propiedad </a:t>
            </a:r>
            <a:r>
              <a:rPr lang="es-ES" dirty="0" err="1">
                <a:latin typeface="+mj-lt"/>
              </a:rPr>
              <a:t>accent</a:t>
            </a:r>
            <a:r>
              <a:rPr lang="es-ES" dirty="0">
                <a:latin typeface="+mj-lt"/>
              </a:rPr>
              <a:t>-color hace que sea fácil aplicar colores a los </a:t>
            </a:r>
            <a:r>
              <a:rPr lang="es-ES" u="sng" dirty="0">
                <a:latin typeface="+mj-lt"/>
              </a:rPr>
              <a:t>formularios y a sus elementos</a:t>
            </a:r>
            <a:r>
              <a:rPr lang="es-ES" dirty="0">
                <a:latin typeface="+mj-lt"/>
              </a:rPr>
              <a:t>. Esto puede aplicar </a:t>
            </a:r>
            <a:r>
              <a:rPr lang="es-ES" dirty="0" smtClean="0">
                <a:latin typeface="+mj-lt"/>
              </a:rPr>
              <a:t>a:</a:t>
            </a:r>
          </a:p>
          <a:p>
            <a:pPr marL="1645920" lvl="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type="checkbox"&gt;</a:t>
            </a:r>
          </a:p>
          <a:p>
            <a:pPr marL="1645920" lvl="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type="radio"&gt;</a:t>
            </a:r>
          </a:p>
          <a:p>
            <a:pPr marL="1645920" lvl="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type="range"&gt;</a:t>
            </a:r>
          </a:p>
          <a:p>
            <a:pPr marL="1645920" lvl="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&lt;progress&gt;</a:t>
            </a:r>
          </a:p>
          <a:p>
            <a:pPr marL="61722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100" dirty="0" smtClean="0">
                <a:latin typeface="+mj-lt"/>
              </a:rPr>
              <a:t>Esta </a:t>
            </a:r>
            <a:r>
              <a:rPr lang="es-ES" sz="2100" dirty="0">
                <a:latin typeface="+mj-lt"/>
              </a:rPr>
              <a:t>propiedad permite mantener la versión original y aplicar un color sin muchas complicaciones. Se </a:t>
            </a:r>
            <a:r>
              <a:rPr lang="es-ES" sz="2100" dirty="0" smtClean="0">
                <a:latin typeface="+mj-lt"/>
              </a:rPr>
              <a:t>hereda.</a:t>
            </a:r>
            <a:endParaRPr lang="es-ES" sz="2100" dirty="0">
              <a:latin typeface="+mj-lt"/>
            </a:endParaRP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O </a:t>
            </a:r>
            <a:r>
              <a:rPr lang="es-ES" sz="1600" dirty="0">
                <a:latin typeface="+mj-lt"/>
              </a:rPr>
              <a:t>también en elementos individuales: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accent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lime;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input[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{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accent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pink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388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Funciones para 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4968552"/>
          </a:xfrm>
        </p:spPr>
        <p:txBody>
          <a:bodyPr tIns="0" rIns="0">
            <a:noAutofit/>
          </a:bodyPr>
          <a:lstStyle/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+mj-lt"/>
              </a:rPr>
              <a:t>Nuevas funciones: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hwb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1600" dirty="0">
                <a:latin typeface="+mj-lt"/>
              </a:rPr>
              <a:t>: tono, blancura, negrura.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1600" dirty="0">
                <a:latin typeface="+mj-lt"/>
              </a:rPr>
              <a:t>: luminosidad, junto con los valores a y b, que determinan el tono.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1600" dirty="0">
                <a:latin typeface="+mj-lt"/>
              </a:rPr>
              <a:t>: luminosidad, croma, tono.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color-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1600" dirty="0">
                <a:latin typeface="+mj-lt"/>
              </a:rPr>
              <a:t>: mezcla de dos colores.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color-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contrast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1600" dirty="0">
                <a:latin typeface="+mj-lt"/>
              </a:rPr>
              <a:t>: a partir de una lista de colores, emite el que tiene el mayor contraste comparado con el primer argumento.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color()</a:t>
            </a:r>
            <a:r>
              <a:rPr lang="es-ES" sz="1600" dirty="0">
                <a:latin typeface="+mj-lt"/>
              </a:rPr>
              <a:t>: especifica un color en un espacio de color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+mj-lt"/>
              </a:rPr>
              <a:t>Las primeras tres funciones (</a:t>
            </a:r>
            <a:r>
              <a:rPr lang="es-ES" sz="1600" dirty="0" err="1">
                <a:latin typeface="+mj-lt"/>
              </a:rPr>
              <a:t>hwb</a:t>
            </a:r>
            <a:r>
              <a:rPr lang="es-ES" sz="1600" dirty="0">
                <a:latin typeface="+mj-lt"/>
              </a:rPr>
              <a:t>(), </a:t>
            </a:r>
            <a:r>
              <a:rPr lang="es-ES" sz="1600" dirty="0" err="1">
                <a:latin typeface="+mj-lt"/>
              </a:rPr>
              <a:t>lab</a:t>
            </a:r>
            <a:r>
              <a:rPr lang="es-ES" sz="1600" dirty="0">
                <a:latin typeface="+mj-lt"/>
              </a:rPr>
              <a:t>() y </a:t>
            </a:r>
            <a:r>
              <a:rPr lang="es-ES" sz="1600" dirty="0" err="1">
                <a:latin typeface="+mj-lt"/>
              </a:rPr>
              <a:t>lch</a:t>
            </a:r>
            <a:r>
              <a:rPr lang="es-ES" sz="1600" dirty="0">
                <a:latin typeface="+mj-lt"/>
              </a:rPr>
              <a:t>()) se usan de la misma manera que la función </a:t>
            </a:r>
            <a:r>
              <a:rPr lang="es-ES" sz="1600" dirty="0" err="1">
                <a:latin typeface="+mj-lt"/>
              </a:rPr>
              <a:t>rgb</a:t>
            </a:r>
            <a:r>
              <a:rPr lang="es-ES" sz="1600" dirty="0">
                <a:latin typeface="+mj-lt"/>
              </a:rPr>
              <a:t>(), con un parámetro alfa como opcional.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/* se obtiene un color más opaco */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lch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(80% 100 50);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/* color con un 50% de transparencia */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lch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(80% 100 50 / 0.5);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3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4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Funciones para </a:t>
            </a:r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573FAFC3-7B33-4652-BD55-E6E0E4F3244D}"/>
              </a:ext>
            </a:extLst>
          </p:cNvPr>
          <p:cNvSpPr txBox="1"/>
          <p:nvPr/>
        </p:nvSpPr>
        <p:spPr>
          <a:xfrm>
            <a:off x="179512" y="1268760"/>
            <a:ext cx="89644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solidFill>
                  <a:srgbClr val="FF0000"/>
                </a:solidFill>
              </a:rPr>
              <a:t>CUIDADO: </a:t>
            </a:r>
            <a:r>
              <a:rPr lang="es-ES" sz="1400" b="1" u="sng" dirty="0" err="1">
                <a:solidFill>
                  <a:srgbClr val="FF0000"/>
                </a:solidFill>
              </a:rPr>
              <a:t>CanIUse</a:t>
            </a:r>
            <a:r>
              <a:rPr lang="es-ES" sz="1400" b="1" u="sng" dirty="0">
                <a:solidFill>
                  <a:srgbClr val="FF0000"/>
                </a:solidFill>
              </a:rPr>
              <a:t> </a:t>
            </a:r>
            <a:r>
              <a:rPr lang="es-ES" sz="1400" b="1" u="sng" dirty="0" smtClean="0">
                <a:solidFill>
                  <a:srgbClr val="FF0000"/>
                </a:solidFill>
              </a:rPr>
              <a:t>(No </a:t>
            </a:r>
            <a:r>
              <a:rPr lang="es-ES" sz="1400" b="1" u="sng" dirty="0">
                <a:solidFill>
                  <a:srgbClr val="FF0000"/>
                </a:solidFill>
              </a:rPr>
              <a:t>soportado por </a:t>
            </a:r>
            <a:r>
              <a:rPr lang="es-ES" sz="1400" b="1" u="sng" dirty="0" smtClean="0">
                <a:solidFill>
                  <a:srgbClr val="FF0000"/>
                </a:solidFill>
              </a:rPr>
              <a:t>los </a:t>
            </a:r>
            <a:r>
              <a:rPr lang="es-ES" sz="1400" b="1" u="sng" dirty="0">
                <a:solidFill>
                  <a:srgbClr val="FF0000"/>
                </a:solidFill>
              </a:rPr>
              <a:t>navegadores)</a:t>
            </a:r>
          </a:p>
          <a:p>
            <a:r>
              <a:rPr lang="es-E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color-mix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dirty="0">
                <a:latin typeface="+mj-lt"/>
              </a:rPr>
              <a:t>produce un color resultado de la mezcla de otros todos. Esta función necesita como primer argumento el método de interpolación (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lch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/in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srgb</a:t>
            </a:r>
            <a:r>
              <a:rPr lang="es-ES" sz="1600" dirty="0">
                <a:latin typeface="+mj-lt"/>
              </a:rPr>
              <a:t>) que se va a usar.</a:t>
            </a: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color-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lch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blue, lime);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color-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contrast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1600" dirty="0">
                <a:latin typeface="+mj-lt"/>
              </a:rPr>
              <a:t>requiere un color base con el que comparar los demás. Se mostrará el color con el mayor contraste, o en el caso de que se proporcione una palabra clave adicional, el primer color de la lista que cumpla la relación de contraste correspondiente.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Color con el contraste más alto */</a:t>
            </a: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color: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color-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contrast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lime, blue);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Color que cumpla con el ratio AA de contraste */</a:t>
            </a: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color: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color-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contrast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lime, blue to AA);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1600" dirty="0">
                <a:latin typeface="+mj-lt"/>
                <a:hlinkClick r:id="rId2"/>
              </a:rPr>
              <a:t>Ejemplo: https://codepen.io/chriscoyier/pen/jOyXoKO?editors=1100</a:t>
            </a:r>
            <a:endParaRPr lang="es-ES" sz="1600" dirty="0">
              <a:latin typeface="+mj-lt"/>
            </a:endParaRPr>
          </a:p>
          <a:p>
            <a:r>
              <a:rPr lang="es-ES" sz="1600" dirty="0">
                <a:latin typeface="+mj-lt"/>
              </a:rPr>
              <a:t>Las implicaciones que tiene este tipo de funciones para la accesibilidad es increíble. Por ejemplo, </a:t>
            </a:r>
            <a:r>
              <a:rPr lang="es-ES" sz="1600" dirty="0" smtClean="0">
                <a:latin typeface="+mj-lt"/>
              </a:rPr>
              <a:t>se puede </a:t>
            </a:r>
            <a:r>
              <a:rPr lang="es-ES" sz="1600" dirty="0">
                <a:latin typeface="+mj-lt"/>
              </a:rPr>
              <a:t>dejar que el CSS seleccione si el texto en blanco o negro es el más adecuado para un botón con un color de fondo determinado.  </a:t>
            </a:r>
          </a:p>
        </p:txBody>
      </p:sp>
    </p:spTree>
    <p:extLst>
      <p:ext uri="{BB962C8B-B14F-4D97-AF65-F5344CB8AC3E}">
        <p14:creationId xmlns:p14="http://schemas.microsoft.com/office/powerpoint/2010/main" val="325454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888E9A-6368-4A8F-A7EC-6B914AD3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908"/>
            <a:ext cx="8229600" cy="1143000"/>
          </a:xfrm>
        </p:spPr>
        <p:txBody>
          <a:bodyPr/>
          <a:lstStyle/>
          <a:p>
            <a:r>
              <a:rPr lang="es-ES" sz="4000" dirty="0"/>
              <a:t>CSS </a:t>
            </a:r>
            <a:r>
              <a:rPr lang="es-ES" sz="4000" dirty="0" err="1"/>
              <a:t>gradient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02D367A-9204-4658-B5E5-B7136F07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76908"/>
            <a:ext cx="8784976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700" dirty="0" err="1">
                <a:latin typeface="+mj-lt"/>
              </a:rPr>
              <a:t>Css</a:t>
            </a:r>
            <a:r>
              <a:rPr lang="es-ES" sz="1700" dirty="0">
                <a:latin typeface="+mj-lt"/>
              </a:rPr>
              <a:t> define 3 tipos de gradientes:</a:t>
            </a:r>
          </a:p>
          <a:p>
            <a:r>
              <a:rPr lang="en-US" sz="1700" dirty="0">
                <a:latin typeface="+mj-lt"/>
              </a:rPr>
              <a:t>Linear Gradients </a:t>
            </a:r>
            <a:r>
              <a:rPr lang="en-US" sz="1700" dirty="0" smtClean="0">
                <a:latin typeface="+mj-lt"/>
              </a:rPr>
              <a:t>(de </a:t>
            </a:r>
            <a:r>
              <a:rPr lang="en-US" sz="1700" dirty="0" err="1" smtClean="0">
                <a:latin typeface="+mj-lt"/>
              </a:rPr>
              <a:t>abajo</a:t>
            </a:r>
            <a:r>
              <a:rPr lang="en-US" sz="1700" dirty="0" smtClean="0">
                <a:latin typeface="+mj-lt"/>
              </a:rPr>
              <a:t>/</a:t>
            </a:r>
            <a:r>
              <a:rPr lang="en-US" sz="1700" dirty="0" err="1" smtClean="0">
                <a:latin typeface="+mj-lt"/>
              </a:rPr>
              <a:t>arriba</a:t>
            </a:r>
            <a:r>
              <a:rPr lang="en-US" sz="1700" dirty="0" smtClean="0">
                <a:latin typeface="+mj-lt"/>
              </a:rPr>
              <a:t>/</a:t>
            </a:r>
            <a:r>
              <a:rPr lang="en-US" sz="1700" dirty="0" err="1" smtClean="0">
                <a:latin typeface="+mj-lt"/>
              </a:rPr>
              <a:t>izquierda</a:t>
            </a:r>
            <a:r>
              <a:rPr lang="en-US" sz="1700" dirty="0" smtClean="0">
                <a:latin typeface="+mj-lt"/>
              </a:rPr>
              <a:t>/</a:t>
            </a:r>
            <a:r>
              <a:rPr lang="en-US" sz="1700" dirty="0" err="1" smtClean="0">
                <a:latin typeface="+mj-lt"/>
              </a:rPr>
              <a:t>derecha</a:t>
            </a:r>
            <a:r>
              <a:rPr lang="en-US" sz="1700" dirty="0" smtClean="0">
                <a:latin typeface="+mj-lt"/>
              </a:rPr>
              <a:t>/diagonal)</a:t>
            </a:r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Radial Gradients </a:t>
            </a:r>
            <a:r>
              <a:rPr lang="en-US" sz="1700" dirty="0" smtClean="0">
                <a:latin typeface="+mj-lt"/>
              </a:rPr>
              <a:t>(</a:t>
            </a:r>
            <a:r>
              <a:rPr lang="en-US" sz="1700" dirty="0" err="1" smtClean="0">
                <a:latin typeface="+mj-lt"/>
              </a:rPr>
              <a:t>definidos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por</a:t>
            </a:r>
            <a:r>
              <a:rPr lang="en-US" sz="1700" dirty="0" smtClean="0">
                <a:latin typeface="+mj-lt"/>
              </a:rPr>
              <a:t> el </a:t>
            </a:r>
            <a:r>
              <a:rPr lang="en-US" sz="1700" dirty="0" err="1" smtClean="0">
                <a:latin typeface="+mj-lt"/>
              </a:rPr>
              <a:t>centro</a:t>
            </a:r>
            <a:r>
              <a:rPr lang="en-US" sz="1700" dirty="0" smtClean="0">
                <a:latin typeface="+mj-lt"/>
              </a:rPr>
              <a:t>)</a:t>
            </a:r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Conic Gradients </a:t>
            </a:r>
            <a:r>
              <a:rPr lang="en-US" sz="1700" dirty="0" smtClean="0">
                <a:latin typeface="+mj-lt"/>
              </a:rPr>
              <a:t>(</a:t>
            </a:r>
            <a:r>
              <a:rPr lang="en-US" sz="1700" dirty="0" err="1" smtClean="0">
                <a:latin typeface="+mj-lt"/>
              </a:rPr>
              <a:t>rotados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alrededor</a:t>
            </a:r>
            <a:r>
              <a:rPr lang="en-US" sz="1700" dirty="0" smtClean="0">
                <a:latin typeface="+mj-lt"/>
              </a:rPr>
              <a:t> de un </a:t>
            </a:r>
            <a:r>
              <a:rPr lang="en-US" sz="1700" dirty="0" err="1" smtClean="0">
                <a:latin typeface="+mj-lt"/>
              </a:rPr>
              <a:t>punto</a:t>
            </a:r>
            <a:r>
              <a:rPr lang="en-US" sz="1700" dirty="0" smtClean="0">
                <a:latin typeface="+mj-lt"/>
              </a:rPr>
              <a:t>)</a:t>
            </a: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background-image: linear-gradient(direction, color-stop1, color-stop2, ...);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+mj-lt"/>
              </a:rPr>
              <a:t>Ejemplos</a:t>
            </a:r>
            <a:r>
              <a:rPr lang="en-US" sz="1700" dirty="0">
                <a:latin typeface="+mj-lt"/>
              </a:rPr>
              <a:t> Linear Gradients: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#grad1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200px;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red; /* For browsers that do not support gradients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background-image: linear-gradient(green, yellow);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#grad1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55px;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red; /* For browsers that do not support gradients */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background-image: linear-gradient(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right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red, orange, yellow, green, blue, indigo, violet);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0BDA453-82DE-48EF-B65B-BB7EF28D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20907294-9D6E-4C78-A743-5736A75B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91" y="2765797"/>
            <a:ext cx="2057789" cy="6632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7ACC6E85-80E5-4704-AD5C-4B7C0C0C7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655" y="4035538"/>
            <a:ext cx="62198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56" y="1340768"/>
            <a:ext cx="957807" cy="90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888E9A-6368-4A8F-A7EC-6B914AD3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908"/>
            <a:ext cx="8229600" cy="1143000"/>
          </a:xfrm>
        </p:spPr>
        <p:txBody>
          <a:bodyPr/>
          <a:lstStyle/>
          <a:p>
            <a:r>
              <a:rPr lang="es-ES" sz="4000" dirty="0"/>
              <a:t>CSS </a:t>
            </a:r>
            <a:r>
              <a:rPr lang="es-ES" sz="4000" dirty="0" err="1"/>
              <a:t>gradient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02D367A-9204-4658-B5E5-B7136F07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76908"/>
            <a:ext cx="8784976" cy="5481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background-image: radial-gradient(shape size at position, start-color, ..., last-color);</a:t>
            </a:r>
          </a:p>
          <a:p>
            <a:r>
              <a:rPr lang="es-ES" sz="1600" dirty="0" err="1">
                <a:latin typeface="+mj-lt"/>
              </a:rPr>
              <a:t>shape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ellipse</a:t>
            </a:r>
            <a:r>
              <a:rPr lang="es-ES" sz="1600" dirty="0">
                <a:latin typeface="+mj-lt"/>
              </a:rPr>
              <a:t> (default), </a:t>
            </a:r>
            <a:r>
              <a:rPr lang="es-ES" sz="1600" dirty="0" err="1">
                <a:latin typeface="+mj-lt"/>
              </a:rPr>
              <a:t>circle</a:t>
            </a:r>
            <a:endParaRPr lang="es-ES" sz="1600" dirty="0">
              <a:latin typeface="+mj-lt"/>
            </a:endParaRPr>
          </a:p>
          <a:p>
            <a:r>
              <a:rPr lang="es-ES" sz="1600" dirty="0" err="1">
                <a:latin typeface="+mj-lt"/>
              </a:rPr>
              <a:t>size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farthest-corner</a:t>
            </a:r>
            <a:r>
              <a:rPr lang="es-ES" sz="1600" dirty="0">
                <a:latin typeface="+mj-lt"/>
              </a:rPr>
              <a:t> (default), </a:t>
            </a:r>
            <a:r>
              <a:rPr lang="es-ES" sz="1600" dirty="0" err="1">
                <a:latin typeface="+mj-lt"/>
              </a:rPr>
              <a:t>closest-side</a:t>
            </a:r>
            <a:r>
              <a:rPr lang="es-ES" sz="1600" dirty="0">
                <a:latin typeface="+mj-lt"/>
              </a:rPr>
              <a:t>, </a:t>
            </a:r>
            <a:r>
              <a:rPr lang="es-ES" sz="1600" dirty="0" err="1">
                <a:latin typeface="+mj-lt"/>
              </a:rPr>
              <a:t>closest-corner</a:t>
            </a:r>
            <a:r>
              <a:rPr lang="es-ES" sz="1600" dirty="0">
                <a:latin typeface="+mj-lt"/>
              </a:rPr>
              <a:t>, </a:t>
            </a:r>
            <a:r>
              <a:rPr lang="es-ES" sz="1600" dirty="0" err="1" smtClean="0">
                <a:latin typeface="+mj-lt"/>
              </a:rPr>
              <a:t>farthest-side</a:t>
            </a:r>
            <a:r>
              <a:rPr lang="es-ES" sz="1600" dirty="0" smtClean="0">
                <a:latin typeface="+mj-lt"/>
              </a:rPr>
              <a:t> [at distancia1 distancia2]</a:t>
            </a:r>
            <a:endParaRPr lang="es-ES" sz="1600" dirty="0">
              <a:latin typeface="+mj-lt"/>
            </a:endParaRPr>
          </a:p>
          <a:p>
            <a:pPr marL="0" indent="0">
              <a:buNone/>
            </a:pPr>
            <a:endParaRPr lang="es-ES" sz="1600" dirty="0"/>
          </a:p>
          <a:p>
            <a:pPr lvl="1">
              <a:buFont typeface="Wingdings 2" panose="05020102010507070707" pitchFamily="18" charset="2"/>
              <a:buChar char=""/>
            </a:pPr>
            <a:r>
              <a:rPr lang="es-ES" sz="1400" dirty="0" err="1" smtClean="0">
                <a:latin typeface="+mj-lt"/>
              </a:rPr>
              <a:t>closest-side</a:t>
            </a:r>
            <a:r>
              <a:rPr lang="es-ES" sz="1400" dirty="0">
                <a:latin typeface="+mj-lt"/>
              </a:rPr>
              <a:t>: lado del cuadro más cercano a su centro (para círculos) o con los lados vertical y horizontal más cercanos al centro (para elipses).</a:t>
            </a:r>
          </a:p>
          <a:p>
            <a:pPr lvl="1">
              <a:buFont typeface="Wingdings 2" panose="05020102010507070707" pitchFamily="18" charset="2"/>
              <a:buChar char=""/>
            </a:pPr>
            <a:r>
              <a:rPr lang="es-ES" sz="1400" dirty="0" err="1" smtClean="0">
                <a:latin typeface="+mj-lt"/>
              </a:rPr>
              <a:t>closest-corner</a:t>
            </a:r>
            <a:r>
              <a:rPr lang="es-ES" sz="1400" dirty="0">
                <a:latin typeface="+mj-lt"/>
              </a:rPr>
              <a:t>: coincida exactamente con la esquina más cercana de la caja desde su centro.</a:t>
            </a:r>
          </a:p>
          <a:p>
            <a:pPr lvl="1">
              <a:buFont typeface="Wingdings 2" panose="05020102010507070707" pitchFamily="18" charset="2"/>
              <a:buChar char=""/>
            </a:pPr>
            <a:r>
              <a:rPr lang="es-ES" sz="1400" dirty="0" err="1" smtClean="0">
                <a:latin typeface="+mj-lt"/>
              </a:rPr>
              <a:t>farthest-side</a:t>
            </a:r>
            <a:r>
              <a:rPr lang="es-ES" sz="1400" dirty="0">
                <a:latin typeface="+mj-lt"/>
              </a:rPr>
              <a:t>: Similar to </a:t>
            </a:r>
            <a:r>
              <a:rPr lang="es-ES" sz="1400" dirty="0" err="1">
                <a:latin typeface="+mj-lt"/>
              </a:rPr>
              <a:t>closest-side</a:t>
            </a:r>
            <a:r>
              <a:rPr lang="es-ES" sz="1400" dirty="0">
                <a:latin typeface="+mj-lt"/>
              </a:rPr>
              <a:t>, excepto que la forma final está dimensionada para encontrarse con el lado de la caja más alejado de su centro (o los lados vertical y horizontal</a:t>
            </a:r>
            <a:r>
              <a:rPr lang="es-ES" sz="1400" dirty="0" smtClean="0">
                <a:latin typeface="+mj-lt"/>
              </a:rPr>
              <a:t>).</a:t>
            </a:r>
          </a:p>
          <a:p>
            <a:pPr lvl="1">
              <a:buFont typeface="Wingdings 2" panose="05020102010507070707" pitchFamily="18" charset="2"/>
              <a:buChar char=""/>
            </a:pPr>
            <a:r>
              <a:rPr lang="es-ES" sz="1400" dirty="0" err="1">
                <a:latin typeface="+mj-lt"/>
              </a:rPr>
              <a:t>farthest-corner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>
                <a:latin typeface="+mj-lt"/>
              </a:rPr>
              <a:t>(</a:t>
            </a:r>
            <a:r>
              <a:rPr lang="en-US" sz="1400" dirty="0">
                <a:latin typeface="+mj-lt"/>
              </a:rPr>
              <a:t>default), </a:t>
            </a:r>
            <a:r>
              <a:rPr lang="es-ES" sz="1400" dirty="0">
                <a:latin typeface="+mj-lt"/>
              </a:rPr>
              <a:t>el tamaño de la forma final del degradado es tal que coincide exactamente con la esquina más alejada del cuadro desde su centro.</a:t>
            </a:r>
          </a:p>
          <a:p>
            <a:pPr marL="0" indent="0">
              <a:buNone/>
            </a:pPr>
            <a:endParaRPr lang="es-E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+mj-lt"/>
              </a:rPr>
              <a:t>Ejemplos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radial gradient</a:t>
            </a:r>
          </a:p>
          <a:p>
            <a:pPr marL="0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radial-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(#e66465, #9198e5); </a:t>
            </a:r>
          </a:p>
          <a:p>
            <a:pPr marL="0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grad2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150px;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150px;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background-image: radial-gradient(farthest-side at 40% 25%,blue,lime,yellow,black);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+mj-lt"/>
              </a:rPr>
              <a:t>Ejemplos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conic gradient: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developer.mozilla.org/en-US/docs/Web/CSS/gradient/conic-gradient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0BDA453-82DE-48EF-B65B-BB7EF28D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31" y="4342234"/>
            <a:ext cx="14668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6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Los colores se pueden indicar en varias formas diferentes: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>
                <a:latin typeface="+mj-lt"/>
              </a:rPr>
              <a:t>Nombre de colores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>
                <a:latin typeface="+mj-lt"/>
              </a:rPr>
              <a:t>RGB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err="1">
                <a:latin typeface="+mj-lt"/>
              </a:rPr>
              <a:t>HEX</a:t>
            </a:r>
            <a:endParaRPr lang="es-ES" dirty="0">
              <a:latin typeface="+mj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err="1">
                <a:latin typeface="+mj-lt"/>
              </a:rPr>
              <a:t>HSL</a:t>
            </a:r>
            <a:endParaRPr lang="es-ES" dirty="0">
              <a:latin typeface="+mj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err="1">
                <a:latin typeface="+mj-lt"/>
              </a:rPr>
              <a:t>RGBA</a:t>
            </a:r>
            <a:r>
              <a:rPr lang="es-ES" dirty="0">
                <a:latin typeface="+mj-lt"/>
              </a:rPr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err="1">
                <a:latin typeface="+mj-lt"/>
              </a:rPr>
              <a:t>HSLA</a:t>
            </a:r>
            <a:endParaRPr lang="es-ES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2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Nombre de colores</a:t>
            </a: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1700" dirty="0">
                <a:latin typeface="+mj-lt"/>
              </a:rPr>
              <a:t>Se puede poner directamente el nombre del color</a:t>
            </a: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1700" dirty="0">
                <a:latin typeface="+mj-lt"/>
              </a:rPr>
              <a:t>La lista de los nombres de los colores la puedes encontrar en :</a:t>
            </a:r>
          </a:p>
          <a:p>
            <a:pPr marL="627063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1700" dirty="0">
                <a:latin typeface="+mj-lt"/>
                <a:hlinkClick r:id="rId2"/>
              </a:rPr>
              <a:t>https://www.w3schools.com/colors/colors_hex.asp</a:t>
            </a:r>
            <a:endParaRPr lang="es-ES" sz="1700" dirty="0">
              <a:latin typeface="+mj-lt"/>
            </a:endParaRP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7931" y="3414672"/>
            <a:ext cx="6897141" cy="95410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color azul claro definido con porcentajes */</a:t>
            </a:r>
          </a:p>
        </p:txBody>
      </p:sp>
    </p:spTree>
    <p:extLst>
      <p:ext uri="{BB962C8B-B14F-4D97-AF65-F5344CB8AC3E}">
        <p14:creationId xmlns:p14="http://schemas.microsoft.com/office/powerpoint/2010/main" val="211535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352928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RGB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En el modelo RGB un color se define indicando sus tres componentes:</a:t>
            </a:r>
          </a:p>
          <a:p>
            <a:pPr marL="631825" lvl="1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000" dirty="0">
                <a:latin typeface="+mj-lt"/>
              </a:rPr>
              <a:t>R (rojo), G (verde) y B (azul).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Cada una de las componentes puede tomar un valor entre 0 y un valor máximo de 255.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Color </a:t>
            </a:r>
            <a:r>
              <a:rPr lang="es-ES" sz="2000" b="1" dirty="0">
                <a:latin typeface="+mj-lt"/>
              </a:rPr>
              <a:t>rojo puro </a:t>
            </a:r>
            <a:r>
              <a:rPr lang="es-ES" sz="2000" dirty="0">
                <a:latin typeface="+mj-lt"/>
              </a:rPr>
              <a:t>en RGB: (255,0,0)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Color </a:t>
            </a:r>
            <a:r>
              <a:rPr lang="es-ES" sz="2000" b="1" dirty="0">
                <a:latin typeface="+mj-lt"/>
              </a:rPr>
              <a:t>blanco</a:t>
            </a:r>
            <a:r>
              <a:rPr lang="es-ES" sz="2000" dirty="0">
                <a:latin typeface="+mj-lt"/>
              </a:rPr>
              <a:t> en RGB: (255,255,255)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Color </a:t>
            </a:r>
            <a:r>
              <a:rPr lang="es-ES" sz="2000" b="1" dirty="0">
                <a:latin typeface="+mj-lt"/>
              </a:rPr>
              <a:t>negro</a:t>
            </a:r>
            <a:r>
              <a:rPr lang="es-ES" sz="2000" dirty="0">
                <a:latin typeface="+mj-lt"/>
              </a:rPr>
              <a:t> en RGB: (0,0,0)</a:t>
            </a: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95437" y="4653136"/>
            <a:ext cx="6897141" cy="116955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color: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(71, 98, 176);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266700" indent="-266700" eaLnBrk="1" hangingPunct="1">
              <a:buNone/>
            </a:pPr>
            <a:endParaRPr lang="es-E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los párrafos tendrán un color azul claro */</a:t>
            </a:r>
          </a:p>
        </p:txBody>
      </p:sp>
    </p:spTree>
    <p:extLst>
      <p:ext uri="{BB962C8B-B14F-4D97-AF65-F5344CB8AC3E}">
        <p14:creationId xmlns:p14="http://schemas.microsoft.com/office/powerpoint/2010/main" val="20769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RGB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Las componentes RGB de un color también se pueden indicar mediante porcentajes.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Las componentes RGB puede tomar valores entre 0% y 100%.</a:t>
            </a:r>
            <a:endParaRPr lang="es-ES" sz="1700" dirty="0">
              <a:latin typeface="+mj-lt"/>
            </a:endParaRP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62273" y="3479518"/>
            <a:ext cx="6897141" cy="95410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(27%, 38%, 69%);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color azul claro definido con porcentajes */</a:t>
            </a:r>
          </a:p>
        </p:txBody>
      </p:sp>
    </p:spTree>
    <p:extLst>
      <p:ext uri="{BB962C8B-B14F-4D97-AF65-F5344CB8AC3E}">
        <p14:creationId xmlns:p14="http://schemas.microsoft.com/office/powerpoint/2010/main" val="15025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None/>
            </a:pPr>
            <a:r>
              <a:rPr lang="es-ES" b="1" dirty="0">
                <a:solidFill>
                  <a:prstClr val="black"/>
                </a:solidFill>
                <a:latin typeface="Calibri"/>
              </a:rPr>
              <a:t>Hexadecimal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Pasos para definir un color hexadecimal: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dirty="0">
                <a:latin typeface="+mj-lt"/>
              </a:rPr>
              <a:t>Determinar las componentes RGB en decimal (R=71, G= 98, B=176).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dirty="0">
                <a:latin typeface="+mj-lt"/>
              </a:rPr>
              <a:t>Convertir cada valor decimal en su correspondiente hexadecimal.</a:t>
            </a:r>
          </a:p>
          <a:p>
            <a:pPr marL="891540" lvl="3" indent="-34290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dirty="0">
                <a:latin typeface="+mj-lt"/>
              </a:rPr>
              <a:t>Concatenar los valores hexadecimales y añadir el prefijo #</a:t>
            </a:r>
          </a:p>
          <a:p>
            <a:pPr marL="891540" lvl="3" indent="-34290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/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/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/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/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8659" y="4059069"/>
            <a:ext cx="6897141" cy="95410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#4762B0;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#000;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18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None/>
            </a:pPr>
            <a:r>
              <a:rPr lang="es-ES" b="1" dirty="0">
                <a:solidFill>
                  <a:prstClr val="black"/>
                </a:solidFill>
                <a:latin typeface="Calibri"/>
              </a:rPr>
              <a:t>Hexadecimal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En formato hexadecimal se pueden comprimir sus valores cuando sus componentes son iguales dos a dos (#A0F  =  #AA00FF)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Se pueden escribir en mayúsculas o minúsculas.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Código CSS para establecer el color de fondo de la página en blanco, el color de texto negro y los títulos en rojo.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15616" y="3915125"/>
            <a:ext cx="6897141" cy="1600438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#000;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h1, h2, h3, h4, h5, h6 {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#C00;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10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None/>
            </a:pPr>
            <a:r>
              <a:rPr lang="es-ES" b="1" dirty="0" err="1">
                <a:solidFill>
                  <a:prstClr val="black"/>
                </a:solidFill>
                <a:latin typeface="Calibri"/>
              </a:rPr>
              <a:t>HSL</a:t>
            </a:r>
            <a:endParaRPr lang="es-ES" b="1" dirty="0">
              <a:solidFill>
                <a:prstClr val="black"/>
              </a:solidFill>
              <a:latin typeface="Calibri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Las siglas </a:t>
            </a:r>
            <a:r>
              <a:rPr lang="es-ES" sz="2000" dirty="0" err="1">
                <a:latin typeface="+mj-lt"/>
              </a:rPr>
              <a:t>HSL</a:t>
            </a:r>
            <a:r>
              <a:rPr lang="es-ES" sz="2000" dirty="0">
                <a:latin typeface="+mj-lt"/>
              </a:rPr>
              <a:t> provienen del inglés </a:t>
            </a:r>
            <a:r>
              <a:rPr lang="es-ES" sz="2000" dirty="0" err="1">
                <a:latin typeface="+mj-lt"/>
              </a:rPr>
              <a:t>Hue</a:t>
            </a:r>
            <a:r>
              <a:rPr lang="es-ES" sz="2000" dirty="0">
                <a:latin typeface="+mj-lt"/>
              </a:rPr>
              <a:t>, </a:t>
            </a:r>
            <a:r>
              <a:rPr lang="es-ES" sz="2000" dirty="0" err="1">
                <a:latin typeface="+mj-lt"/>
              </a:rPr>
              <a:t>Saturation</a:t>
            </a:r>
            <a:r>
              <a:rPr lang="es-ES" sz="2000" dirty="0">
                <a:latin typeface="+mj-lt"/>
              </a:rPr>
              <a:t>, </a:t>
            </a:r>
            <a:r>
              <a:rPr lang="es-ES" sz="2000" dirty="0" err="1">
                <a:latin typeface="+mj-lt"/>
              </a:rPr>
              <a:t>Ligthness</a:t>
            </a:r>
            <a:r>
              <a:rPr lang="es-ES" sz="2000" dirty="0">
                <a:latin typeface="+mj-lt"/>
              </a:rPr>
              <a:t> o lo que es lo mismo, tono, saturación y brillo. 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El valor del tono puede tomar valores del 0 al 360 donde: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0, sería el rojo.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120, sería el verde.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240, sería el azul.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360, volvería a ser rojo.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La saturación y el brillo son representados por porcentajes.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100%  es saturación completa, y 0% es una sombra de gris.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100% brillo es blanco, 0%  negro, y 50% es brillo "normal".</a:t>
            </a: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9413" y="5825801"/>
            <a:ext cx="6897141" cy="73866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hsl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(360,100%,20%);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32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Colores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 err="1">
                <a:latin typeface="+mj-lt"/>
              </a:rPr>
              <a:t>RGBA</a:t>
            </a:r>
            <a:endParaRPr lang="es-ES" sz="2400" b="1" dirty="0">
              <a:latin typeface="+mj-lt"/>
            </a:endParaRP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err="1">
                <a:latin typeface="+mj-lt"/>
              </a:rPr>
              <a:t>RGBA</a:t>
            </a:r>
            <a:r>
              <a:rPr lang="es-ES" sz="2000" dirty="0">
                <a:latin typeface="+mj-lt"/>
              </a:rPr>
              <a:t> es RGB + un canal alfa 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Este cuarto parámetro es el grado de transparencia u opacidad del color (0 totalmente transparente y 1 totalmente opaco).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62273" y="3479518"/>
            <a:ext cx="6897141" cy="73866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color: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(100,20,40,0.5); </a:t>
            </a: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345370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49488</TotalTime>
  <Words>1008</Words>
  <Application>Microsoft Office PowerPoint</Application>
  <PresentationFormat>Presentación en pantalla (4:3)</PresentationFormat>
  <Paragraphs>211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Flujo</vt:lpstr>
      <vt:lpstr>CSS – COLORES</vt:lpstr>
      <vt:lpstr>Colores</vt:lpstr>
      <vt:lpstr>Colores</vt:lpstr>
      <vt:lpstr>Colores</vt:lpstr>
      <vt:lpstr>Colores</vt:lpstr>
      <vt:lpstr>Colores</vt:lpstr>
      <vt:lpstr>Colores</vt:lpstr>
      <vt:lpstr>Colores</vt:lpstr>
      <vt:lpstr>Colores</vt:lpstr>
      <vt:lpstr>Colores</vt:lpstr>
      <vt:lpstr>Propiedad accent-color</vt:lpstr>
      <vt:lpstr>Funciones para colores</vt:lpstr>
      <vt:lpstr>Funciones para colores</vt:lpstr>
      <vt:lpstr>CSS gradient</vt:lpstr>
      <vt:lpstr>CSS gradient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ik010137ad</cp:lastModifiedBy>
  <cp:revision>1605</cp:revision>
  <cp:lastPrinted>2015-09-21T12:13:15Z</cp:lastPrinted>
  <dcterms:created xsi:type="dcterms:W3CDTF">2012-04-05T17:12:23Z</dcterms:created>
  <dcterms:modified xsi:type="dcterms:W3CDTF">2022-09-14T09:36:18Z</dcterms:modified>
</cp:coreProperties>
</file>