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09AC5-11DD-471D-A83C-2FBCD0B9F148}" v="871" dt="2024-06-18T10:38:2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0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8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3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4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6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9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5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1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0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9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3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090442" y="1298448"/>
            <a:ext cx="7315200" cy="2400589"/>
          </a:xfrm>
        </p:spPr>
        <p:txBody>
          <a:bodyPr>
            <a:normAutofit/>
          </a:bodyPr>
          <a:lstStyle/>
          <a:p>
            <a:r>
              <a:rPr lang="ro-RO" sz="3200" dirty="0"/>
              <a:t>Titlu : SQL </a:t>
            </a:r>
            <a:br>
              <a:rPr lang="ro-RO" sz="3200" dirty="0"/>
            </a:br>
            <a:r>
              <a:rPr lang="ro-RO" sz="3200" dirty="0"/>
              <a:t>Ciurea Elena Georgiana </a:t>
            </a:r>
            <a:br>
              <a:rPr lang="ro-RO" sz="3200" dirty="0"/>
            </a:br>
            <a:r>
              <a:rPr lang="ro-RO" sz="3200" dirty="0"/>
              <a:t>31.07.2024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089718" y="3887652"/>
            <a:ext cx="7315200" cy="1696994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algn="l"/>
            <a:r>
              <a:rPr lang="ro-RO" dirty="0"/>
              <a:t>Cuprins</a:t>
            </a:r>
          </a:p>
          <a:p>
            <a:pPr algn="l"/>
            <a:r>
              <a:rPr lang="ro-RO" dirty="0" err="1"/>
              <a:t>I.Notiuni</a:t>
            </a:r>
            <a:r>
              <a:rPr lang="ro-RO" dirty="0"/>
              <a:t> </a:t>
            </a:r>
            <a:r>
              <a:rPr lang="ro-RO" dirty="0" err="1"/>
              <a:t>teroretice</a:t>
            </a:r>
          </a:p>
          <a:p>
            <a:pPr algn="l"/>
            <a:r>
              <a:rPr lang="ro-RO" sz="2600" dirty="0" err="1">
                <a:ea typeface="+mn-lt"/>
                <a:cs typeface="+mn-lt"/>
              </a:rPr>
              <a:t>Informatii</a:t>
            </a:r>
            <a:r>
              <a:rPr lang="ro-RO" sz="2600" dirty="0">
                <a:ea typeface="+mn-lt"/>
                <a:cs typeface="+mn-lt"/>
              </a:rPr>
              <a:t> acumulate ca urmare a parcurgerii cursului de testare manuala </a:t>
            </a:r>
            <a:endParaRPr lang="ro-RO" dirty="0"/>
          </a:p>
          <a:p>
            <a:pPr algn="l"/>
            <a:endParaRPr lang="ro-RO" dirty="0"/>
          </a:p>
          <a:p>
            <a:pPr algn="l"/>
            <a:r>
              <a:rPr lang="ro-RO" dirty="0"/>
              <a:t>II. Aspecte practice </a:t>
            </a:r>
          </a:p>
          <a:p>
            <a:pPr algn="l"/>
            <a:r>
              <a:rPr lang="ro-RO" dirty="0"/>
              <a:t>Punerea in aplicare a </a:t>
            </a:r>
            <a:r>
              <a:rPr lang="ro-RO" dirty="0" err="1"/>
              <a:t>cunostintelor</a:t>
            </a:r>
            <a:r>
              <a:rPr lang="ro-RO" dirty="0"/>
              <a:t> </a:t>
            </a:r>
            <a:r>
              <a:rPr lang="ro-RO" dirty="0" err="1"/>
              <a:t>dobandite</a:t>
            </a:r>
            <a:r>
              <a:rPr lang="ro-RO" dirty="0"/>
              <a:t> </a:t>
            </a:r>
          </a:p>
          <a:p>
            <a:pPr marL="457200" indent="-457200" algn="l">
              <a:buAutoNum type="arabicPeriod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75F38E2-74E6-B138-EA1B-40421552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ro-RO" sz="2000" dirty="0">
                <a:latin typeface="Aptos"/>
                <a:cs typeface="Segoe UI"/>
              </a:rPr>
              <a:t>II. </a:t>
            </a:r>
            <a:r>
              <a:rPr lang="ro-RO" sz="2000" dirty="0">
                <a:latin typeface="Aptos"/>
                <a:ea typeface="+mj-lt"/>
                <a:cs typeface="+mj-lt"/>
              </a:rPr>
              <a:t>Punerea in aplicare a </a:t>
            </a:r>
            <a:r>
              <a:rPr lang="ro-RO" sz="2000" err="1">
                <a:latin typeface="Aptos"/>
                <a:ea typeface="+mj-lt"/>
                <a:cs typeface="+mj-lt"/>
              </a:rPr>
              <a:t>cunostintelor</a:t>
            </a:r>
            <a:r>
              <a:rPr lang="ro-RO" sz="2000" dirty="0">
                <a:latin typeface="Aptos"/>
                <a:ea typeface="+mj-lt"/>
                <a:cs typeface="+mj-lt"/>
              </a:rPr>
              <a:t> </a:t>
            </a:r>
            <a:r>
              <a:rPr lang="ro-RO" sz="2000" err="1">
                <a:latin typeface="Aptos"/>
                <a:ea typeface="+mj-lt"/>
                <a:cs typeface="+mj-lt"/>
              </a:rPr>
              <a:t>dobandite</a:t>
            </a:r>
            <a:r>
              <a:rPr lang="ro-RO" sz="2000" dirty="0">
                <a:latin typeface="Aptos"/>
                <a:ea typeface="+mj-lt"/>
                <a:cs typeface="+mj-lt"/>
              </a:rPr>
              <a:t> </a:t>
            </a:r>
            <a:br>
              <a:rPr lang="ro-RO" sz="2000" dirty="0">
                <a:latin typeface="Aptos"/>
                <a:cs typeface="Segoe UI"/>
              </a:rPr>
            </a:br>
            <a:br>
              <a:rPr lang="ro-RO" sz="2000" dirty="0">
                <a:latin typeface="Aptos"/>
              </a:rPr>
            </a:br>
            <a:r>
              <a:rPr lang="ro-RO" sz="2000" dirty="0">
                <a:latin typeface="Aptos"/>
              </a:rPr>
              <a:t>Baza de date:  </a:t>
            </a:r>
            <a:r>
              <a:rPr lang="ro-RO" sz="2000" err="1">
                <a:latin typeface="Aptos"/>
              </a:rPr>
              <a:t>Employees</a:t>
            </a:r>
            <a:endParaRPr lang="ro-RO" sz="2000">
              <a:latin typeface="Aptos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8D3D033-B092-7B0D-3A42-CF11E618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ro-RO" sz="2000" dirty="0">
                <a:ea typeface="+mn-lt"/>
                <a:cs typeface="+mn-lt"/>
              </a:rPr>
              <a:t>Instrucțiuni DDL (cel puțin una dintre CREATE, ALTER, DROP, TRUNCATE) :</a:t>
            </a:r>
            <a:endParaRPr lang="ro-RO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o-RO" sz="2000" dirty="0">
                <a:ea typeface="+mn-lt"/>
                <a:cs typeface="+mn-lt"/>
              </a:rPr>
              <a:t>-create table </a:t>
            </a:r>
            <a:r>
              <a:rPr lang="ro-RO" sz="2000" dirty="0" err="1">
                <a:ea typeface="+mn-lt"/>
                <a:cs typeface="+mn-lt"/>
              </a:rPr>
              <a:t>Departments</a:t>
            </a:r>
            <a:r>
              <a:rPr lang="ro-RO" sz="2000" dirty="0">
                <a:ea typeface="+mn-lt"/>
                <a:cs typeface="+mn-lt"/>
              </a:rPr>
              <a:t>  ( </a:t>
            </a:r>
            <a:r>
              <a:rPr lang="ro-RO" sz="2000" dirty="0" err="1">
                <a:ea typeface="+mn-lt"/>
                <a:cs typeface="+mn-lt"/>
              </a:rPr>
              <a:t>Department_id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int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primary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key</a:t>
            </a:r>
            <a:r>
              <a:rPr lang="ro-RO" sz="2000" dirty="0">
                <a:ea typeface="+mn-lt"/>
                <a:cs typeface="+mn-lt"/>
              </a:rPr>
              <a:t>, </a:t>
            </a:r>
            <a:r>
              <a:rPr lang="ro-RO" sz="2000" dirty="0" err="1">
                <a:ea typeface="+mn-lt"/>
                <a:cs typeface="+mn-lt"/>
              </a:rPr>
              <a:t>Department_name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varchar</a:t>
            </a:r>
            <a:r>
              <a:rPr lang="ro-RO" sz="2000" dirty="0">
                <a:ea typeface="+mn-lt"/>
                <a:cs typeface="+mn-lt"/>
              </a:rPr>
              <a:t>(30), </a:t>
            </a:r>
            <a:r>
              <a:rPr lang="ro-RO" sz="2000" dirty="0" err="1">
                <a:ea typeface="+mn-lt"/>
                <a:cs typeface="+mn-lt"/>
              </a:rPr>
              <a:t>Location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varchar</a:t>
            </a:r>
            <a:r>
              <a:rPr lang="ro-RO" sz="2000" dirty="0">
                <a:ea typeface="+mn-lt"/>
                <a:cs typeface="+mn-lt"/>
              </a:rPr>
              <a:t>(50) );</a:t>
            </a:r>
          </a:p>
          <a:p>
            <a:pPr marL="0" indent="0">
              <a:buNone/>
            </a:pPr>
            <a:r>
              <a:rPr lang="ro-RO" sz="2000" dirty="0">
                <a:ea typeface="+mn-lt"/>
                <a:cs typeface="+mn-lt"/>
              </a:rPr>
              <a:t>-alter table </a:t>
            </a:r>
            <a:r>
              <a:rPr lang="ro-RO" sz="2000" dirty="0" err="1">
                <a:ea typeface="+mn-lt"/>
                <a:cs typeface="+mn-lt"/>
              </a:rPr>
              <a:t>Departments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modify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column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Location</a:t>
            </a:r>
            <a:r>
              <a:rPr lang="ro-RO" sz="2000" dirty="0">
                <a:ea typeface="+mn-lt"/>
                <a:cs typeface="+mn-lt"/>
              </a:rPr>
              <a:t> </a:t>
            </a:r>
            <a:r>
              <a:rPr lang="ro-RO" sz="2000" dirty="0" err="1">
                <a:ea typeface="+mn-lt"/>
                <a:cs typeface="+mn-lt"/>
              </a:rPr>
              <a:t>varchar</a:t>
            </a:r>
            <a:r>
              <a:rPr lang="ro-RO" sz="2000" dirty="0">
                <a:ea typeface="+mn-lt"/>
                <a:cs typeface="+mn-lt"/>
              </a:rPr>
              <a:t>(60);</a:t>
            </a:r>
            <a:endParaRPr lang="ro-RO" sz="2000" dirty="0"/>
          </a:p>
          <a:p>
            <a:pPr marL="0" indent="0">
              <a:buNone/>
            </a:pPr>
            <a:endParaRPr lang="ro-RO" sz="2000" dirty="0">
              <a:ea typeface="+mn-lt"/>
              <a:cs typeface="+mn-lt"/>
            </a:endParaRPr>
          </a:p>
          <a:p>
            <a:pPr>
              <a:buAutoNum type="arabicPeriod"/>
            </a:pPr>
            <a:r>
              <a:rPr lang="ro-RO" sz="2000" dirty="0">
                <a:ea typeface="+mn-lt"/>
                <a:cs typeface="+mn-lt"/>
              </a:rPr>
              <a:t>Instrucțiuni de DML (INSERT, DELETE, UPDATE):</a:t>
            </a:r>
          </a:p>
          <a:p>
            <a:pPr marL="0" indent="0">
              <a:buNone/>
            </a:pPr>
            <a:r>
              <a:rPr lang="ro-RO" dirty="0"/>
              <a:t>-</a:t>
            </a:r>
            <a:r>
              <a:rPr lang="ro-RO" sz="2000" dirty="0">
                <a:ea typeface="+mn-lt"/>
                <a:cs typeface="+mn-lt"/>
              </a:rPr>
              <a:t>insert </a:t>
            </a:r>
            <a:r>
              <a:rPr lang="ro-RO" sz="2000" dirty="0" err="1">
                <a:ea typeface="+mn-lt"/>
                <a:cs typeface="+mn-lt"/>
              </a:rPr>
              <a:t>into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Departments</a:t>
            </a:r>
            <a:r>
              <a:rPr lang="ro-RO" sz="2000" dirty="0">
                <a:ea typeface="+mn-lt"/>
                <a:cs typeface="+mn-lt"/>
              </a:rPr>
              <a:t> (</a:t>
            </a:r>
            <a:r>
              <a:rPr lang="ro-RO" sz="2000" dirty="0" err="1">
                <a:ea typeface="+mn-lt"/>
                <a:cs typeface="+mn-lt"/>
              </a:rPr>
              <a:t>Department_id</a:t>
            </a:r>
            <a:r>
              <a:rPr lang="ro-RO" sz="2000" dirty="0">
                <a:ea typeface="+mn-lt"/>
                <a:cs typeface="+mn-lt"/>
              </a:rPr>
              <a:t>, </a:t>
            </a:r>
            <a:r>
              <a:rPr lang="ro-RO" sz="2000" dirty="0" err="1">
                <a:ea typeface="+mn-lt"/>
                <a:cs typeface="+mn-lt"/>
              </a:rPr>
              <a:t>Department_name</a:t>
            </a:r>
            <a:r>
              <a:rPr lang="ro-RO" sz="2000" dirty="0">
                <a:ea typeface="+mn-lt"/>
                <a:cs typeface="+mn-lt"/>
              </a:rPr>
              <a:t> ,</a:t>
            </a:r>
            <a:r>
              <a:rPr lang="ro-RO" sz="2000" dirty="0" err="1">
                <a:ea typeface="+mn-lt"/>
                <a:cs typeface="+mn-lt"/>
              </a:rPr>
              <a:t>Location</a:t>
            </a:r>
            <a:r>
              <a:rPr lang="ro-RO" sz="2000" dirty="0">
                <a:ea typeface="+mn-lt"/>
                <a:cs typeface="+mn-lt"/>
              </a:rPr>
              <a:t>) </a:t>
            </a:r>
            <a:r>
              <a:rPr lang="ro-RO" sz="2000" dirty="0" err="1">
                <a:ea typeface="+mn-lt"/>
                <a:cs typeface="+mn-lt"/>
              </a:rPr>
              <a:t>values</a:t>
            </a:r>
            <a:r>
              <a:rPr lang="ro-RO" sz="2000" dirty="0">
                <a:ea typeface="+mn-lt"/>
                <a:cs typeface="+mn-lt"/>
              </a:rPr>
              <a:t> (124, '</a:t>
            </a:r>
            <a:r>
              <a:rPr lang="ro-RO" sz="2000" dirty="0" err="1">
                <a:ea typeface="+mn-lt"/>
                <a:cs typeface="+mn-lt"/>
              </a:rPr>
              <a:t>Human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resources</a:t>
            </a:r>
            <a:r>
              <a:rPr lang="ro-RO" sz="2000" dirty="0">
                <a:ea typeface="+mn-lt"/>
                <a:cs typeface="+mn-lt"/>
              </a:rPr>
              <a:t>', '</a:t>
            </a:r>
            <a:r>
              <a:rPr lang="ro-RO" sz="2000" dirty="0" err="1">
                <a:ea typeface="+mn-lt"/>
                <a:cs typeface="+mn-lt"/>
              </a:rPr>
              <a:t>Bucharest</a:t>
            </a:r>
            <a:r>
              <a:rPr lang="ro-RO" sz="2000" dirty="0">
                <a:ea typeface="+mn-lt"/>
                <a:cs typeface="+mn-lt"/>
              </a:rPr>
              <a:t>');</a:t>
            </a:r>
          </a:p>
          <a:p>
            <a:pPr>
              <a:buNone/>
            </a:pPr>
            <a:r>
              <a:rPr lang="ro-RO" dirty="0">
                <a:ea typeface="+mn-lt"/>
                <a:cs typeface="+mn-lt"/>
              </a:rPr>
              <a:t>-</a:t>
            </a:r>
            <a:r>
              <a:rPr lang="ro-RO" sz="2000" dirty="0">
                <a:ea typeface="+mn-lt"/>
                <a:cs typeface="+mn-lt"/>
              </a:rPr>
              <a:t>update </a:t>
            </a:r>
            <a:r>
              <a:rPr lang="ro-RO" sz="2000" dirty="0" err="1">
                <a:ea typeface="+mn-lt"/>
                <a:cs typeface="+mn-lt"/>
              </a:rPr>
              <a:t>Employees</a:t>
            </a:r>
            <a:r>
              <a:rPr lang="ro-RO" sz="2000" dirty="0">
                <a:ea typeface="+mn-lt"/>
                <a:cs typeface="+mn-lt"/>
              </a:rPr>
              <a:t> set </a:t>
            </a:r>
            <a:r>
              <a:rPr lang="ro-RO" sz="2000" dirty="0" err="1">
                <a:ea typeface="+mn-lt"/>
                <a:cs typeface="+mn-lt"/>
              </a:rPr>
              <a:t>hourly_pay</a:t>
            </a:r>
            <a:r>
              <a:rPr lang="ro-RO" sz="2000" dirty="0">
                <a:ea typeface="+mn-lt"/>
                <a:cs typeface="+mn-lt"/>
              </a:rPr>
              <a:t> = '15'</a:t>
            </a:r>
            <a:endParaRPr lang="ro-RO" sz="2000"/>
          </a:p>
          <a:p>
            <a:pPr marL="0" indent="0">
              <a:buNone/>
            </a:pPr>
            <a:r>
              <a:rPr lang="ro-RO" sz="2000" dirty="0">
                <a:ea typeface="+mn-lt"/>
                <a:cs typeface="+mn-lt"/>
              </a:rPr>
              <a:t>    </a:t>
            </a:r>
            <a:r>
              <a:rPr lang="ro-RO" sz="2000" dirty="0" err="1">
                <a:ea typeface="+mn-lt"/>
                <a:cs typeface="+mn-lt"/>
              </a:rPr>
              <a:t>where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Employee_id</a:t>
            </a:r>
            <a:r>
              <a:rPr lang="ro-RO" sz="2000" dirty="0">
                <a:ea typeface="+mn-lt"/>
                <a:cs typeface="+mn-lt"/>
              </a:rPr>
              <a:t> = 1;</a:t>
            </a:r>
            <a:endParaRPr lang="ro-RO" sz="2000" dirty="0"/>
          </a:p>
          <a:p>
            <a:pPr marL="0" indent="0">
              <a:buNone/>
            </a:pPr>
            <a:r>
              <a:rPr lang="ro-RO" sz="2000" dirty="0"/>
              <a:t>-</a:t>
            </a:r>
            <a:r>
              <a:rPr lang="ro-RO" sz="2000" dirty="0" err="1"/>
              <a:t>Delete</a:t>
            </a:r>
            <a:r>
              <a:rPr lang="ro-RO" sz="2000" dirty="0"/>
              <a:t> table </a:t>
            </a:r>
            <a:r>
              <a:rPr lang="ro-RO" sz="2000" dirty="0" err="1"/>
              <a:t>Departments</a:t>
            </a:r>
            <a:r>
              <a:rPr lang="ro-RO" sz="2000" dirty="0"/>
              <a:t>;</a:t>
            </a:r>
          </a:p>
          <a:p>
            <a:pPr>
              <a:buAutoNum type="arabicPeriod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3161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2B7C176-2CCB-32AA-A879-941AFEC8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000" dirty="0" err="1">
                <a:latin typeface="Aptos"/>
                <a:ea typeface="+mj-lt"/>
                <a:cs typeface="+mj-lt"/>
              </a:rPr>
              <a:t>II.Punerea</a:t>
            </a:r>
            <a:r>
              <a:rPr lang="ro-RO" sz="2000" dirty="0">
                <a:latin typeface="Aptos"/>
                <a:ea typeface="+mj-lt"/>
                <a:cs typeface="+mj-lt"/>
              </a:rPr>
              <a:t> in aplicare a </a:t>
            </a:r>
            <a:r>
              <a:rPr lang="ro-RO" sz="2000" dirty="0" err="1">
                <a:latin typeface="Aptos"/>
                <a:ea typeface="+mj-lt"/>
                <a:cs typeface="+mj-lt"/>
              </a:rPr>
              <a:t>cunostintelor</a:t>
            </a:r>
            <a:r>
              <a:rPr lang="ro-RO" sz="2000" dirty="0">
                <a:latin typeface="Aptos"/>
                <a:ea typeface="+mj-lt"/>
                <a:cs typeface="+mj-lt"/>
              </a:rPr>
              <a:t> </a:t>
            </a:r>
            <a:r>
              <a:rPr lang="ro-RO" sz="2000" dirty="0" err="1">
                <a:latin typeface="Aptos"/>
                <a:ea typeface="+mj-lt"/>
                <a:cs typeface="+mj-lt"/>
              </a:rPr>
              <a:t>dobandite</a:t>
            </a:r>
            <a:r>
              <a:rPr lang="ro-RO" sz="2000" dirty="0">
                <a:latin typeface="Aptos"/>
                <a:ea typeface="+mj-lt"/>
                <a:cs typeface="+mj-lt"/>
              </a:rPr>
              <a:t> </a:t>
            </a:r>
            <a:br>
              <a:rPr lang="ro-RO" sz="2800" dirty="0">
                <a:ea typeface="+mj-lt"/>
                <a:cs typeface="+mj-lt"/>
              </a:rPr>
            </a:br>
            <a:r>
              <a:rPr lang="ro-RO" sz="2000" dirty="0" err="1">
                <a:ea typeface="+mj-lt"/>
                <a:cs typeface="+mj-lt"/>
              </a:rPr>
              <a:t>Instruțiuni</a:t>
            </a:r>
            <a:r>
              <a:rPr lang="ro-RO" sz="2000" dirty="0">
                <a:ea typeface="+mj-lt"/>
                <a:cs typeface="+mj-lt"/>
              </a:rPr>
              <a:t> DQL (select </a:t>
            </a:r>
            <a:r>
              <a:rPr lang="ro-RO" sz="2000" dirty="0" err="1">
                <a:ea typeface="+mj-lt"/>
                <a:cs typeface="+mj-lt"/>
              </a:rPr>
              <a:t>all</a:t>
            </a:r>
            <a:r>
              <a:rPr lang="ro-RO" sz="2000" dirty="0">
                <a:ea typeface="+mj-lt"/>
                <a:cs typeface="+mj-lt"/>
              </a:rPr>
              <a:t>, select câteva coloane, filtrare cu </a:t>
            </a:r>
            <a:r>
              <a:rPr lang="ro-RO" sz="2000" dirty="0" err="1">
                <a:ea typeface="+mj-lt"/>
                <a:cs typeface="+mj-lt"/>
              </a:rPr>
              <a:t>where</a:t>
            </a:r>
            <a:r>
              <a:rPr lang="ro-RO" sz="2000" dirty="0">
                <a:ea typeface="+mj-lt"/>
                <a:cs typeface="+mj-lt"/>
              </a:rPr>
              <a:t>, filtrări cu </a:t>
            </a:r>
            <a:r>
              <a:rPr lang="ro-RO" sz="2000" dirty="0" err="1">
                <a:ea typeface="+mj-lt"/>
                <a:cs typeface="+mj-lt"/>
              </a:rPr>
              <a:t>like</a:t>
            </a:r>
            <a:r>
              <a:rPr lang="ro-RO" sz="2000" dirty="0">
                <a:ea typeface="+mj-lt"/>
                <a:cs typeface="+mj-lt"/>
              </a:rPr>
              <a:t>, filtrări cu AND și OR, funcții agregate, filtrări pe funcții agregate, </a:t>
            </a:r>
            <a:r>
              <a:rPr lang="ro-RO" sz="2000" dirty="0" err="1">
                <a:ea typeface="+mj-lt"/>
                <a:cs typeface="+mj-lt"/>
              </a:rPr>
              <a:t>joinuri</a:t>
            </a:r>
            <a:r>
              <a:rPr lang="ro-RO" sz="2000" dirty="0">
                <a:ea typeface="+mj-lt"/>
                <a:cs typeface="+mj-lt"/>
              </a:rPr>
              <a:t> - </a:t>
            </a:r>
            <a:r>
              <a:rPr lang="ro-RO" sz="2000" dirty="0" err="1">
                <a:ea typeface="+mj-lt"/>
                <a:cs typeface="+mj-lt"/>
              </a:rPr>
              <a:t>inner</a:t>
            </a:r>
            <a:r>
              <a:rPr lang="ro-RO" sz="2000" dirty="0">
                <a:ea typeface="+mj-lt"/>
                <a:cs typeface="+mj-lt"/>
              </a:rPr>
              <a:t> </a:t>
            </a:r>
            <a:r>
              <a:rPr lang="ro-RO" sz="2000" dirty="0" err="1">
                <a:ea typeface="+mj-lt"/>
                <a:cs typeface="+mj-lt"/>
              </a:rPr>
              <a:t>join</a:t>
            </a:r>
            <a:r>
              <a:rPr lang="ro-RO" sz="2000" dirty="0">
                <a:ea typeface="+mj-lt"/>
                <a:cs typeface="+mj-lt"/>
              </a:rPr>
              <a:t>, left </a:t>
            </a:r>
            <a:r>
              <a:rPr lang="ro-RO" sz="2000" dirty="0" err="1">
                <a:ea typeface="+mj-lt"/>
                <a:cs typeface="+mj-lt"/>
              </a:rPr>
              <a:t>join</a:t>
            </a:r>
            <a:r>
              <a:rPr lang="ro-RO" sz="2000" dirty="0">
                <a:ea typeface="+mj-lt"/>
                <a:cs typeface="+mj-lt"/>
              </a:rPr>
              <a:t>, </a:t>
            </a:r>
            <a:r>
              <a:rPr lang="ro-RO" sz="2000" dirty="0" err="1">
                <a:ea typeface="+mj-lt"/>
                <a:cs typeface="+mj-lt"/>
              </a:rPr>
              <a:t>right</a:t>
            </a:r>
            <a:r>
              <a:rPr lang="ro-RO" sz="2000" dirty="0">
                <a:ea typeface="+mj-lt"/>
                <a:cs typeface="+mj-lt"/>
              </a:rPr>
              <a:t> </a:t>
            </a:r>
            <a:r>
              <a:rPr lang="ro-RO" sz="2000" dirty="0" err="1">
                <a:ea typeface="+mj-lt"/>
                <a:cs typeface="+mj-lt"/>
              </a:rPr>
              <a:t>join</a:t>
            </a:r>
            <a:r>
              <a:rPr lang="ro-RO" sz="2000" dirty="0">
                <a:ea typeface="+mj-lt"/>
                <a:cs typeface="+mj-lt"/>
              </a:rPr>
              <a:t>, </a:t>
            </a:r>
            <a:r>
              <a:rPr lang="ro-RO" sz="2000" dirty="0" err="1">
                <a:ea typeface="+mj-lt"/>
                <a:cs typeface="+mj-lt"/>
              </a:rPr>
              <a:t>cross</a:t>
            </a:r>
            <a:r>
              <a:rPr lang="ro-RO" sz="2000" dirty="0">
                <a:ea typeface="+mj-lt"/>
                <a:cs typeface="+mj-lt"/>
              </a:rPr>
              <a:t> </a:t>
            </a:r>
            <a:r>
              <a:rPr lang="ro-RO" sz="2000" dirty="0" err="1">
                <a:ea typeface="+mj-lt"/>
                <a:cs typeface="+mj-lt"/>
              </a:rPr>
              <a:t>join</a:t>
            </a:r>
            <a:r>
              <a:rPr lang="ro-RO" sz="2000" dirty="0">
                <a:ea typeface="+mj-lt"/>
                <a:cs typeface="+mj-lt"/>
              </a:rPr>
              <a:t>, limite, </a:t>
            </a:r>
            <a:r>
              <a:rPr lang="ro-RO" sz="2000" dirty="0" err="1">
                <a:ea typeface="+mj-lt"/>
                <a:cs typeface="+mj-lt"/>
              </a:rPr>
              <a:t>order</a:t>
            </a:r>
            <a:r>
              <a:rPr lang="ro-RO" sz="2000" dirty="0">
                <a:ea typeface="+mj-lt"/>
                <a:cs typeface="+mj-lt"/>
              </a:rPr>
              <a:t> </a:t>
            </a:r>
            <a:r>
              <a:rPr lang="ro-RO" sz="2000" dirty="0" err="1">
                <a:ea typeface="+mj-lt"/>
                <a:cs typeface="+mj-lt"/>
              </a:rPr>
              <a:t>by</a:t>
            </a:r>
            <a:r>
              <a:rPr lang="ro-RO" sz="2000" dirty="0">
                <a:ea typeface="+mj-lt"/>
                <a:cs typeface="+mj-lt"/>
              </a:rPr>
              <a:t>, chei primare, chei secundare)</a:t>
            </a:r>
            <a:endParaRPr lang="ro-RO" sz="200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A6B8CED-5B80-FC02-922E-AD42C72B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/>
            <a:r>
              <a:rPr lang="ro-RO" sz="2000" dirty="0"/>
              <a:t>select * </a:t>
            </a:r>
            <a:r>
              <a:rPr lang="ro-RO" sz="2000" dirty="0" err="1"/>
              <a:t>from</a:t>
            </a:r>
            <a:r>
              <a:rPr lang="ro-RO" sz="2000" dirty="0"/>
              <a:t> </a:t>
            </a:r>
            <a:r>
              <a:rPr lang="ro-RO" sz="2000" dirty="0" err="1"/>
              <a:t>Employees</a:t>
            </a:r>
            <a:r>
              <a:rPr lang="ro-RO" sz="2000" dirty="0"/>
              <a:t>;</a:t>
            </a:r>
            <a:endParaRPr lang="ro-RO" sz="2000" dirty="0" err="1"/>
          </a:p>
          <a:p>
            <a:pPr marL="342900" indent="-342900"/>
            <a:r>
              <a:rPr lang="ro-RO" sz="2000" dirty="0">
                <a:ea typeface="+mn-lt"/>
                <a:cs typeface="+mn-lt"/>
              </a:rPr>
              <a:t>select </a:t>
            </a:r>
            <a:r>
              <a:rPr lang="ro-RO" sz="2000" dirty="0" err="1">
                <a:ea typeface="+mn-lt"/>
                <a:cs typeface="+mn-lt"/>
              </a:rPr>
              <a:t>Salary</a:t>
            </a:r>
            <a:r>
              <a:rPr lang="ro-RO" sz="2000" dirty="0">
                <a:ea typeface="+mn-lt"/>
                <a:cs typeface="+mn-lt"/>
              </a:rPr>
              <a:t> , </a:t>
            </a:r>
            <a:r>
              <a:rPr lang="ro-RO" sz="2000" dirty="0" err="1">
                <a:ea typeface="+mn-lt"/>
                <a:cs typeface="+mn-lt"/>
              </a:rPr>
              <a:t>Department_id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from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Details</a:t>
            </a:r>
            <a:r>
              <a:rPr lang="ro-RO" sz="2000" dirty="0">
                <a:ea typeface="+mn-lt"/>
                <a:cs typeface="+mn-lt"/>
              </a:rPr>
              <a:t>;</a:t>
            </a:r>
            <a:endParaRPr lang="ro-RO" dirty="0">
              <a:ea typeface="+mn-lt"/>
              <a:cs typeface="+mn-lt"/>
            </a:endParaRPr>
          </a:p>
          <a:p>
            <a:pPr marL="342900" indent="-342900"/>
            <a:r>
              <a:rPr lang="ro-RO" sz="2000" dirty="0"/>
              <a:t>-</a:t>
            </a:r>
            <a:r>
              <a:rPr lang="ro-RO" sz="2000" dirty="0">
                <a:ea typeface="+mn-lt"/>
                <a:cs typeface="+mn-lt"/>
              </a:rPr>
              <a:t>select * </a:t>
            </a:r>
            <a:r>
              <a:rPr lang="ro-RO" sz="2000" err="1">
                <a:ea typeface="+mn-lt"/>
                <a:cs typeface="+mn-lt"/>
              </a:rPr>
              <a:t>from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Location</a:t>
            </a:r>
            <a:endParaRPr lang="ro-RO" sz="2000"/>
          </a:p>
          <a:p>
            <a:pPr marL="0" indent="0">
              <a:buNone/>
            </a:pPr>
            <a:r>
              <a:rPr lang="ro-RO" sz="2000" dirty="0">
                <a:ea typeface="+mn-lt"/>
                <a:cs typeface="+mn-lt"/>
              </a:rPr>
              <a:t>   </a:t>
            </a:r>
            <a:r>
              <a:rPr lang="ro-RO" sz="2000" dirty="0" err="1">
                <a:ea typeface="+mn-lt"/>
                <a:cs typeface="+mn-lt"/>
              </a:rPr>
              <a:t>where</a:t>
            </a:r>
            <a:r>
              <a:rPr lang="ro-RO" sz="2000" dirty="0">
                <a:ea typeface="+mn-lt"/>
                <a:cs typeface="+mn-lt"/>
              </a:rPr>
              <a:t> City </a:t>
            </a:r>
            <a:r>
              <a:rPr lang="ro-RO" sz="2000" dirty="0" err="1">
                <a:ea typeface="+mn-lt"/>
                <a:cs typeface="+mn-lt"/>
              </a:rPr>
              <a:t>like</a:t>
            </a:r>
            <a:r>
              <a:rPr lang="ro-RO" sz="2000" dirty="0">
                <a:ea typeface="+mn-lt"/>
                <a:cs typeface="+mn-lt"/>
              </a:rPr>
              <a:t> '</a:t>
            </a:r>
            <a:r>
              <a:rPr lang="ro-RO" sz="2000" dirty="0" err="1">
                <a:ea typeface="+mn-lt"/>
                <a:cs typeface="+mn-lt"/>
              </a:rPr>
              <a:t>Bucharest</a:t>
            </a:r>
            <a:r>
              <a:rPr lang="ro-RO" sz="2000" dirty="0">
                <a:ea typeface="+mn-lt"/>
                <a:cs typeface="+mn-lt"/>
              </a:rPr>
              <a:t>';</a:t>
            </a:r>
          </a:p>
          <a:p>
            <a:pPr marL="342900" indent="-342900"/>
            <a:r>
              <a:rPr lang="ro-RO" sz="2000" dirty="0"/>
              <a:t>-</a:t>
            </a:r>
            <a:r>
              <a:rPr lang="ro-RO" sz="2000" dirty="0">
                <a:ea typeface="+mn-lt"/>
                <a:cs typeface="+mn-lt"/>
              </a:rPr>
              <a:t>select* </a:t>
            </a:r>
            <a:r>
              <a:rPr lang="ro-RO" sz="2000" err="1">
                <a:ea typeface="+mn-lt"/>
                <a:cs typeface="+mn-lt"/>
              </a:rPr>
              <a:t>from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Details</a:t>
            </a:r>
            <a:endParaRPr lang="ro-RO" sz="2000"/>
          </a:p>
          <a:p>
            <a:pPr marL="0" indent="0">
              <a:buNone/>
            </a:pPr>
            <a:r>
              <a:rPr lang="ro-RO" sz="2000" dirty="0">
                <a:ea typeface="+mn-lt"/>
                <a:cs typeface="+mn-lt"/>
              </a:rPr>
              <a:t>  </a:t>
            </a:r>
            <a:r>
              <a:rPr lang="ro-RO" sz="2000" dirty="0" err="1">
                <a:ea typeface="+mn-lt"/>
                <a:cs typeface="+mn-lt"/>
              </a:rPr>
              <a:t>where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Salary</a:t>
            </a:r>
            <a:r>
              <a:rPr lang="ro-RO" sz="2000" dirty="0">
                <a:ea typeface="+mn-lt"/>
                <a:cs typeface="+mn-lt"/>
              </a:rPr>
              <a:t> &gt;= '543';</a:t>
            </a:r>
            <a:endParaRPr lang="ro-RO" dirty="0"/>
          </a:p>
          <a:p>
            <a:pPr marL="342900" indent="-342900"/>
            <a:r>
              <a:rPr lang="ro-RO" sz="2000" dirty="0">
                <a:ea typeface="+mn-lt"/>
                <a:cs typeface="+mn-lt"/>
              </a:rPr>
              <a:t>-select* </a:t>
            </a:r>
            <a:r>
              <a:rPr lang="ro-RO" sz="2000" err="1">
                <a:ea typeface="+mn-lt"/>
                <a:cs typeface="+mn-lt"/>
              </a:rPr>
              <a:t>from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employees</a:t>
            </a:r>
            <a:endParaRPr lang="ro-RO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ro-RO" sz="2000" dirty="0">
                <a:ea typeface="+mn-lt"/>
                <a:cs typeface="+mn-lt"/>
              </a:rPr>
              <a:t> </a:t>
            </a:r>
            <a:r>
              <a:rPr lang="ro-RO" sz="2000" err="1">
                <a:ea typeface="+mn-lt"/>
                <a:cs typeface="+mn-lt"/>
              </a:rPr>
              <a:t>where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First_name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like</a:t>
            </a:r>
            <a:r>
              <a:rPr lang="ro-RO" sz="2000" dirty="0">
                <a:ea typeface="+mn-lt"/>
                <a:cs typeface="+mn-lt"/>
              </a:rPr>
              <a:t> 'Ion' </a:t>
            </a:r>
            <a:r>
              <a:rPr lang="ro-RO" sz="2000" err="1">
                <a:ea typeface="+mn-lt"/>
                <a:cs typeface="+mn-lt"/>
              </a:rPr>
              <a:t>and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Hourly_pay</a:t>
            </a:r>
            <a:r>
              <a:rPr lang="ro-RO" sz="2000" dirty="0">
                <a:ea typeface="+mn-lt"/>
                <a:cs typeface="+mn-lt"/>
              </a:rPr>
              <a:t> = 14.2 or </a:t>
            </a:r>
            <a:r>
              <a:rPr lang="ro-RO" sz="2000" err="1">
                <a:ea typeface="+mn-lt"/>
                <a:cs typeface="+mn-lt"/>
              </a:rPr>
              <a:t>Age</a:t>
            </a:r>
            <a:r>
              <a:rPr lang="ro-RO" sz="2000" dirty="0">
                <a:ea typeface="+mn-lt"/>
                <a:cs typeface="+mn-lt"/>
              </a:rPr>
              <a:t> = 35 ;</a:t>
            </a:r>
          </a:p>
          <a:p>
            <a:pPr marL="342900" indent="-342900"/>
            <a:r>
              <a:rPr lang="ro-RO" sz="2000" dirty="0"/>
              <a:t>-</a:t>
            </a:r>
            <a:r>
              <a:rPr lang="ro-RO" sz="2000" dirty="0">
                <a:ea typeface="+mn-lt"/>
                <a:cs typeface="+mn-lt"/>
              </a:rPr>
              <a:t>select </a:t>
            </a:r>
            <a:r>
              <a:rPr lang="ro-RO" sz="2000" err="1">
                <a:ea typeface="+mn-lt"/>
                <a:cs typeface="+mn-lt"/>
              </a:rPr>
              <a:t>location</a:t>
            </a:r>
            <a:r>
              <a:rPr lang="ro-RO" sz="2000" dirty="0">
                <a:ea typeface="+mn-lt"/>
                <a:cs typeface="+mn-lt"/>
              </a:rPr>
              <a:t>, </a:t>
            </a:r>
            <a:r>
              <a:rPr lang="ro-RO" sz="2000" err="1">
                <a:ea typeface="+mn-lt"/>
                <a:cs typeface="+mn-lt"/>
              </a:rPr>
              <a:t>count</a:t>
            </a:r>
            <a:r>
              <a:rPr lang="ro-RO" sz="2000" dirty="0">
                <a:ea typeface="+mn-lt"/>
                <a:cs typeface="+mn-lt"/>
              </a:rPr>
              <a:t>(*) </a:t>
            </a:r>
            <a:r>
              <a:rPr lang="ro-RO" sz="2000" err="1">
                <a:ea typeface="+mn-lt"/>
                <a:cs typeface="+mn-lt"/>
              </a:rPr>
              <a:t>from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Departments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group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by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location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order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by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count</a:t>
            </a:r>
            <a:r>
              <a:rPr lang="ro-RO" sz="2000" dirty="0">
                <a:ea typeface="+mn-lt"/>
                <a:cs typeface="+mn-lt"/>
              </a:rPr>
              <a:t>(*) </a:t>
            </a:r>
            <a:r>
              <a:rPr lang="ro-RO" sz="2000" err="1">
                <a:ea typeface="+mn-lt"/>
                <a:cs typeface="+mn-lt"/>
              </a:rPr>
              <a:t>asc</a:t>
            </a:r>
            <a:r>
              <a:rPr lang="ro-RO" sz="2000" dirty="0">
                <a:ea typeface="+mn-lt"/>
                <a:cs typeface="+mn-lt"/>
              </a:rPr>
              <a:t>;</a:t>
            </a:r>
          </a:p>
          <a:p>
            <a:pPr marL="342900" indent="-342900"/>
            <a:r>
              <a:rPr lang="ro-RO" sz="2000" dirty="0"/>
              <a:t>-</a:t>
            </a:r>
            <a:r>
              <a:rPr lang="ro-RO" sz="2000" dirty="0">
                <a:ea typeface="+mn-lt"/>
                <a:cs typeface="+mn-lt"/>
              </a:rPr>
              <a:t>select </a:t>
            </a:r>
            <a:r>
              <a:rPr lang="ro-RO" sz="2000" err="1">
                <a:ea typeface="+mn-lt"/>
                <a:cs typeface="+mn-lt"/>
              </a:rPr>
              <a:t>count</a:t>
            </a:r>
            <a:r>
              <a:rPr lang="ro-RO" sz="2000" dirty="0">
                <a:ea typeface="+mn-lt"/>
                <a:cs typeface="+mn-lt"/>
              </a:rPr>
              <a:t>(*) </a:t>
            </a:r>
            <a:r>
              <a:rPr lang="ro-RO" sz="2000" err="1">
                <a:ea typeface="+mn-lt"/>
                <a:cs typeface="+mn-lt"/>
              </a:rPr>
              <a:t>from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employees</a:t>
            </a:r>
            <a:r>
              <a:rPr lang="ro-RO" sz="2000" dirty="0">
                <a:ea typeface="+mn-lt"/>
                <a:cs typeface="+mn-lt"/>
              </a:rPr>
              <a:t>;</a:t>
            </a:r>
          </a:p>
          <a:p>
            <a:r>
              <a:rPr lang="ro-RO" sz="2000" dirty="0">
                <a:ea typeface="+mn-lt"/>
                <a:cs typeface="+mn-lt"/>
              </a:rPr>
              <a:t>select </a:t>
            </a:r>
            <a:r>
              <a:rPr lang="ro-RO" sz="2000" dirty="0" err="1">
                <a:ea typeface="+mn-lt"/>
                <a:cs typeface="+mn-lt"/>
              </a:rPr>
              <a:t>Hourly_pay</a:t>
            </a:r>
            <a:r>
              <a:rPr lang="ro-RO" sz="2000" dirty="0">
                <a:ea typeface="+mn-lt"/>
                <a:cs typeface="+mn-lt"/>
              </a:rPr>
              <a:t> , </a:t>
            </a:r>
            <a:r>
              <a:rPr lang="ro-RO" sz="2000" dirty="0" err="1">
                <a:ea typeface="+mn-lt"/>
                <a:cs typeface="+mn-lt"/>
              </a:rPr>
              <a:t>avg</a:t>
            </a:r>
            <a:r>
              <a:rPr lang="ro-RO" sz="2000" dirty="0">
                <a:ea typeface="+mn-lt"/>
                <a:cs typeface="+mn-lt"/>
              </a:rPr>
              <a:t>(</a:t>
            </a:r>
            <a:r>
              <a:rPr lang="ro-RO" sz="2000" dirty="0" err="1">
                <a:ea typeface="+mn-lt"/>
                <a:cs typeface="+mn-lt"/>
              </a:rPr>
              <a:t>Hourly_pay</a:t>
            </a:r>
            <a:r>
              <a:rPr lang="ro-RO" sz="2000" dirty="0">
                <a:ea typeface="+mn-lt"/>
                <a:cs typeface="+mn-lt"/>
              </a:rPr>
              <a:t>) </a:t>
            </a:r>
            <a:r>
              <a:rPr lang="ro-RO" sz="2000" dirty="0" err="1">
                <a:ea typeface="+mn-lt"/>
                <a:cs typeface="+mn-lt"/>
              </a:rPr>
              <a:t>from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Employees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group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by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Hourly_pay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having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avg</a:t>
            </a:r>
            <a:r>
              <a:rPr lang="ro-RO" sz="2000" dirty="0">
                <a:ea typeface="+mn-lt"/>
                <a:cs typeface="+mn-lt"/>
              </a:rPr>
              <a:t>(</a:t>
            </a:r>
            <a:r>
              <a:rPr lang="ro-RO" sz="2000" dirty="0" err="1">
                <a:ea typeface="+mn-lt"/>
                <a:cs typeface="+mn-lt"/>
              </a:rPr>
              <a:t>Hourly_pay</a:t>
            </a:r>
            <a:r>
              <a:rPr lang="ro-RO" sz="2000" dirty="0">
                <a:ea typeface="+mn-lt"/>
                <a:cs typeface="+mn-lt"/>
              </a:rPr>
              <a:t>) &lt;=15; </a:t>
            </a:r>
            <a:endParaRPr lang="ro-RO" dirty="0" err="1"/>
          </a:p>
          <a:p>
            <a:pPr marL="0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269479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F1A4A89-001E-5F49-92B5-276A9CD3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endParaRPr lang="ro-RO" sz="1300" dirty="0">
              <a:latin typeface="Segoe UI"/>
              <a:cs typeface="Segoe UI"/>
            </a:endParaRPr>
          </a:p>
          <a:p>
            <a:pPr>
              <a:spcBef>
                <a:spcPts val="1000"/>
              </a:spcBef>
            </a:pPr>
            <a:r>
              <a:rPr lang="ro-RO" sz="2000" dirty="0">
                <a:latin typeface="Aptos"/>
                <a:cs typeface="Segoe UI"/>
              </a:rPr>
              <a:t>II. </a:t>
            </a:r>
            <a:r>
              <a:rPr lang="ro-RO" sz="2000" dirty="0">
                <a:latin typeface="Aptos"/>
                <a:ea typeface="+mj-lt"/>
                <a:cs typeface="+mj-lt"/>
              </a:rPr>
              <a:t>Punerea in aplicare a </a:t>
            </a:r>
            <a:r>
              <a:rPr lang="ro-RO" sz="2000" err="1">
                <a:latin typeface="Aptos"/>
                <a:ea typeface="+mj-lt"/>
                <a:cs typeface="+mj-lt"/>
              </a:rPr>
              <a:t>cunostintelor</a:t>
            </a:r>
            <a:r>
              <a:rPr lang="ro-RO" sz="2000" dirty="0">
                <a:latin typeface="Aptos"/>
                <a:ea typeface="+mj-lt"/>
                <a:cs typeface="+mj-lt"/>
              </a:rPr>
              <a:t> </a:t>
            </a:r>
            <a:r>
              <a:rPr lang="ro-RO" sz="2000" err="1">
                <a:latin typeface="Aptos"/>
                <a:ea typeface="+mj-lt"/>
                <a:cs typeface="+mj-lt"/>
              </a:rPr>
              <a:t>dobandite</a:t>
            </a:r>
            <a:r>
              <a:rPr lang="ro-RO" sz="2000" dirty="0">
                <a:latin typeface="Aptos"/>
                <a:ea typeface="+mj-lt"/>
                <a:cs typeface="+mj-lt"/>
              </a:rPr>
              <a:t> 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A800AB6-176B-7985-2393-18754169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o-RO" sz="2000" dirty="0">
                <a:ea typeface="+mn-lt"/>
                <a:cs typeface="+mn-lt"/>
              </a:rPr>
              <a:t>select </a:t>
            </a:r>
            <a:r>
              <a:rPr lang="ro-RO" sz="2000" dirty="0" err="1">
                <a:ea typeface="+mn-lt"/>
                <a:cs typeface="+mn-lt"/>
              </a:rPr>
              <a:t>Department_id</a:t>
            </a:r>
            <a:r>
              <a:rPr lang="ro-RO" sz="2000" dirty="0">
                <a:ea typeface="+mn-lt"/>
                <a:cs typeface="+mn-lt"/>
              </a:rPr>
              <a:t>, </a:t>
            </a:r>
            <a:r>
              <a:rPr lang="ro-RO" sz="2000" dirty="0" err="1">
                <a:ea typeface="+mn-lt"/>
                <a:cs typeface="+mn-lt"/>
              </a:rPr>
              <a:t>count</a:t>
            </a:r>
            <a:r>
              <a:rPr lang="ro-RO" sz="2000" dirty="0">
                <a:ea typeface="+mn-lt"/>
                <a:cs typeface="+mn-lt"/>
              </a:rPr>
              <a:t>(*) </a:t>
            </a:r>
            <a:r>
              <a:rPr lang="ro-RO" sz="2000" dirty="0" err="1">
                <a:ea typeface="+mn-lt"/>
                <a:cs typeface="+mn-lt"/>
              </a:rPr>
              <a:t>from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Employees</a:t>
            </a:r>
            <a:endParaRPr lang="ro-RO" sz="2000" dirty="0"/>
          </a:p>
          <a:p>
            <a:pPr marL="0" indent="0">
              <a:buNone/>
            </a:pPr>
            <a:r>
              <a:rPr lang="ro-RO" sz="2000" dirty="0" err="1">
                <a:ea typeface="+mn-lt"/>
                <a:cs typeface="+mn-lt"/>
              </a:rPr>
              <a:t>where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Department_id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like</a:t>
            </a:r>
            <a:r>
              <a:rPr lang="ro-RO" sz="2000" dirty="0">
                <a:ea typeface="+mn-lt"/>
                <a:cs typeface="+mn-lt"/>
              </a:rPr>
              <a:t> '12%' </a:t>
            </a:r>
            <a:r>
              <a:rPr lang="ro-RO" sz="2000" dirty="0" err="1">
                <a:ea typeface="+mn-lt"/>
                <a:cs typeface="+mn-lt"/>
              </a:rPr>
              <a:t>group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by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Department_id</a:t>
            </a:r>
            <a:endParaRPr lang="ro-RO" sz="2000" dirty="0"/>
          </a:p>
          <a:p>
            <a:pPr marL="0" indent="0">
              <a:buNone/>
            </a:pPr>
            <a:r>
              <a:rPr lang="ro-RO" sz="2000" err="1">
                <a:ea typeface="+mn-lt"/>
                <a:cs typeface="+mn-lt"/>
              </a:rPr>
              <a:t>order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by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count</a:t>
            </a:r>
            <a:r>
              <a:rPr lang="ro-RO" sz="2000" dirty="0">
                <a:ea typeface="+mn-lt"/>
                <a:cs typeface="+mn-lt"/>
              </a:rPr>
              <a:t>(*) </a:t>
            </a:r>
            <a:r>
              <a:rPr lang="ro-RO" sz="2000" err="1">
                <a:ea typeface="+mn-lt"/>
                <a:cs typeface="+mn-lt"/>
              </a:rPr>
              <a:t>asc</a:t>
            </a:r>
            <a:r>
              <a:rPr lang="ro-RO" sz="2000" dirty="0">
                <a:ea typeface="+mn-lt"/>
                <a:cs typeface="+mn-lt"/>
              </a:rPr>
              <a:t>;</a:t>
            </a:r>
          </a:p>
          <a:p>
            <a:r>
              <a:rPr lang="ro-RO" sz="2000" dirty="0">
                <a:ea typeface="+mn-lt"/>
                <a:cs typeface="+mn-lt"/>
              </a:rPr>
              <a:t>select </a:t>
            </a:r>
            <a:r>
              <a:rPr lang="ro-RO" sz="2000" dirty="0" err="1">
                <a:ea typeface="+mn-lt"/>
                <a:cs typeface="+mn-lt"/>
              </a:rPr>
              <a:t>Project_ID</a:t>
            </a:r>
            <a:r>
              <a:rPr lang="ro-RO" sz="2000" dirty="0">
                <a:ea typeface="+mn-lt"/>
                <a:cs typeface="+mn-lt"/>
              </a:rPr>
              <a:t>, </a:t>
            </a:r>
            <a:r>
              <a:rPr lang="ro-RO" sz="2000" dirty="0" err="1">
                <a:ea typeface="+mn-lt"/>
                <a:cs typeface="+mn-lt"/>
              </a:rPr>
              <a:t>Department_id</a:t>
            </a:r>
            <a:r>
              <a:rPr lang="ro-RO" sz="2000" dirty="0">
                <a:ea typeface="+mn-lt"/>
                <a:cs typeface="+mn-lt"/>
              </a:rPr>
              <a:t>, </a:t>
            </a:r>
            <a:r>
              <a:rPr lang="ro-RO" sz="2000" dirty="0" err="1">
                <a:ea typeface="+mn-lt"/>
                <a:cs typeface="+mn-lt"/>
              </a:rPr>
              <a:t>count</a:t>
            </a:r>
            <a:r>
              <a:rPr lang="ro-RO" sz="2000" dirty="0">
                <a:ea typeface="+mn-lt"/>
                <a:cs typeface="+mn-lt"/>
              </a:rPr>
              <a:t>(*) </a:t>
            </a:r>
            <a:r>
              <a:rPr lang="ro-RO" sz="2000" dirty="0" err="1">
                <a:ea typeface="+mn-lt"/>
                <a:cs typeface="+mn-lt"/>
              </a:rPr>
              <a:t>from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Projects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where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Project_ID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like</a:t>
            </a:r>
            <a:r>
              <a:rPr lang="ro-RO" sz="2000" dirty="0">
                <a:ea typeface="+mn-lt"/>
                <a:cs typeface="+mn-lt"/>
              </a:rPr>
              <a:t> '4'</a:t>
            </a:r>
            <a:endParaRPr lang="ro-RO" sz="2000" dirty="0"/>
          </a:p>
          <a:p>
            <a:pPr>
              <a:buNone/>
            </a:pPr>
            <a:r>
              <a:rPr lang="ro-RO" sz="2000" err="1">
                <a:ea typeface="+mn-lt"/>
                <a:cs typeface="+mn-lt"/>
              </a:rPr>
              <a:t>group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by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Project_ID,Department_id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having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count</a:t>
            </a:r>
            <a:r>
              <a:rPr lang="ro-RO" sz="2000" dirty="0">
                <a:ea typeface="+mn-lt"/>
                <a:cs typeface="+mn-lt"/>
              </a:rPr>
              <a:t>(*) &lt;4 </a:t>
            </a:r>
            <a:endParaRPr lang="ro-RO" dirty="0">
              <a:ea typeface="+mn-lt"/>
              <a:cs typeface="+mn-lt"/>
            </a:endParaRPr>
          </a:p>
          <a:p>
            <a:pPr>
              <a:buNone/>
            </a:pPr>
            <a:r>
              <a:rPr lang="ro-RO" sz="2000" err="1">
                <a:ea typeface="+mn-lt"/>
                <a:cs typeface="+mn-lt"/>
              </a:rPr>
              <a:t>order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by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count</a:t>
            </a:r>
            <a:r>
              <a:rPr lang="ro-RO" sz="2000" dirty="0">
                <a:ea typeface="+mn-lt"/>
                <a:cs typeface="+mn-lt"/>
              </a:rPr>
              <a:t>(*) </a:t>
            </a:r>
            <a:r>
              <a:rPr lang="ro-RO" sz="2000" err="1">
                <a:ea typeface="+mn-lt"/>
                <a:cs typeface="+mn-lt"/>
              </a:rPr>
              <a:t>asc</a:t>
            </a:r>
            <a:r>
              <a:rPr lang="ro-RO" sz="2000" dirty="0">
                <a:ea typeface="+mn-lt"/>
                <a:cs typeface="+mn-lt"/>
              </a:rPr>
              <a:t>;</a:t>
            </a:r>
          </a:p>
          <a:p>
            <a:r>
              <a:rPr lang="ro-RO" sz="2000" dirty="0"/>
              <a:t>-</a:t>
            </a:r>
            <a:r>
              <a:rPr lang="ro-RO" sz="2000" dirty="0">
                <a:ea typeface="+mn-lt"/>
                <a:cs typeface="+mn-lt"/>
              </a:rPr>
              <a:t>select </a:t>
            </a:r>
            <a:r>
              <a:rPr lang="ro-RO" sz="2000" err="1">
                <a:ea typeface="+mn-lt"/>
                <a:cs typeface="+mn-lt"/>
              </a:rPr>
              <a:t>count</a:t>
            </a:r>
            <a:r>
              <a:rPr lang="ro-RO" sz="2000" dirty="0">
                <a:ea typeface="+mn-lt"/>
                <a:cs typeface="+mn-lt"/>
              </a:rPr>
              <a:t>(*) as '</a:t>
            </a:r>
            <a:r>
              <a:rPr lang="ro-RO" sz="2000" err="1">
                <a:ea typeface="+mn-lt"/>
                <a:cs typeface="+mn-lt"/>
              </a:rPr>
              <a:t>Employee_id</a:t>
            </a:r>
            <a:r>
              <a:rPr lang="ro-RO" sz="2000" dirty="0">
                <a:ea typeface="+mn-lt"/>
                <a:cs typeface="+mn-lt"/>
              </a:rPr>
              <a:t>' </a:t>
            </a:r>
            <a:r>
              <a:rPr lang="ro-RO" sz="2000" err="1">
                <a:ea typeface="+mn-lt"/>
                <a:cs typeface="+mn-lt"/>
              </a:rPr>
              <a:t>from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employees</a:t>
            </a:r>
            <a:endParaRPr lang="ro-RO"/>
          </a:p>
          <a:p>
            <a:pPr>
              <a:buNone/>
            </a:pPr>
            <a:r>
              <a:rPr lang="ro-RO" sz="2000" err="1">
                <a:ea typeface="+mn-lt"/>
                <a:cs typeface="+mn-lt"/>
              </a:rPr>
              <a:t>where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Age</a:t>
            </a:r>
            <a:r>
              <a:rPr lang="ro-RO" sz="2000" dirty="0">
                <a:ea typeface="+mn-lt"/>
                <a:cs typeface="+mn-lt"/>
              </a:rPr>
              <a:t> &gt;=35;</a:t>
            </a:r>
            <a:endParaRPr lang="ro-RO" dirty="0">
              <a:ea typeface="+mn-lt"/>
              <a:cs typeface="+mn-lt"/>
            </a:endParaRPr>
          </a:p>
          <a:p>
            <a:r>
              <a:rPr lang="ro-RO" sz="2000" dirty="0">
                <a:ea typeface="+mn-lt"/>
                <a:cs typeface="+mn-lt"/>
              </a:rPr>
              <a:t>select* </a:t>
            </a:r>
            <a:r>
              <a:rPr lang="ro-RO" sz="2000" err="1">
                <a:ea typeface="+mn-lt"/>
                <a:cs typeface="+mn-lt"/>
              </a:rPr>
              <a:t>from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Employees</a:t>
            </a:r>
            <a:r>
              <a:rPr lang="ro-RO" sz="2000" dirty="0">
                <a:ea typeface="+mn-lt"/>
                <a:cs typeface="+mn-lt"/>
              </a:rPr>
              <a:t>  </a:t>
            </a:r>
            <a:endParaRPr lang="ro-RO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ro-RO" sz="2000" dirty="0" err="1">
                <a:ea typeface="+mn-lt"/>
                <a:cs typeface="+mn-lt"/>
              </a:rPr>
              <a:t>limit</a:t>
            </a:r>
            <a:r>
              <a:rPr lang="ro-RO" sz="2000" dirty="0">
                <a:ea typeface="+mn-lt"/>
                <a:cs typeface="+mn-lt"/>
              </a:rPr>
              <a:t> 3;</a:t>
            </a:r>
          </a:p>
          <a:p>
            <a:r>
              <a:rPr lang="ro-RO" sz="2000" dirty="0">
                <a:ea typeface="+mn-lt"/>
                <a:cs typeface="+mn-lt"/>
              </a:rPr>
              <a:t>select* </a:t>
            </a:r>
            <a:r>
              <a:rPr lang="ro-RO" sz="2000" dirty="0" err="1">
                <a:ea typeface="+mn-lt"/>
                <a:cs typeface="+mn-lt"/>
              </a:rPr>
              <a:t>from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Projects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order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by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Manager_name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desc</a:t>
            </a:r>
            <a:r>
              <a:rPr lang="ro-RO" sz="2000" dirty="0">
                <a:ea typeface="+mn-lt"/>
                <a:cs typeface="+mn-lt"/>
              </a:rPr>
              <a:t>;</a:t>
            </a:r>
            <a:endParaRPr lang="ro-RO" dirty="0"/>
          </a:p>
          <a:p>
            <a:pPr marL="0" indent="0">
              <a:buNone/>
            </a:pPr>
            <a:endParaRPr lang="ro-RO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556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9BA0DD2-9B60-801B-A908-1195AE49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endParaRPr lang="ro-RO" sz="1300" dirty="0">
              <a:latin typeface="Segoe UI"/>
              <a:cs typeface="Segoe UI"/>
            </a:endParaRPr>
          </a:p>
          <a:p>
            <a:pPr>
              <a:spcBef>
                <a:spcPts val="1000"/>
              </a:spcBef>
            </a:pPr>
            <a:r>
              <a:rPr lang="ro-RO" sz="2000" dirty="0">
                <a:latin typeface="Aptos"/>
                <a:cs typeface="Segoe UI"/>
              </a:rPr>
              <a:t>II. </a:t>
            </a:r>
            <a:r>
              <a:rPr lang="ro-RO" sz="2000" dirty="0">
                <a:latin typeface="Aptos"/>
                <a:ea typeface="+mj-lt"/>
                <a:cs typeface="+mj-lt"/>
              </a:rPr>
              <a:t>Punerea in aplicare a </a:t>
            </a:r>
            <a:r>
              <a:rPr lang="ro-RO" sz="2000" err="1">
                <a:latin typeface="Aptos"/>
                <a:ea typeface="+mj-lt"/>
                <a:cs typeface="+mj-lt"/>
              </a:rPr>
              <a:t>cunostintelor</a:t>
            </a:r>
            <a:r>
              <a:rPr lang="ro-RO" sz="2000" dirty="0">
                <a:latin typeface="Aptos"/>
                <a:ea typeface="+mj-lt"/>
                <a:cs typeface="+mj-lt"/>
              </a:rPr>
              <a:t> </a:t>
            </a:r>
            <a:r>
              <a:rPr lang="ro-RO" sz="2000" err="1">
                <a:latin typeface="Aptos"/>
                <a:ea typeface="+mj-lt"/>
                <a:cs typeface="+mj-lt"/>
              </a:rPr>
              <a:t>dobandite</a:t>
            </a:r>
            <a:r>
              <a:rPr lang="ro-RO" sz="2000" dirty="0">
                <a:latin typeface="Aptos"/>
                <a:ea typeface="+mj-lt"/>
                <a:cs typeface="+mj-lt"/>
              </a:rPr>
              <a:t> 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62F00DB-8D68-4E6A-780E-7881A81A1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o-RO" sz="2000" dirty="0">
                <a:ea typeface="+mn-lt"/>
                <a:cs typeface="+mn-lt"/>
              </a:rPr>
              <a:t>SELECT p.* FROM </a:t>
            </a:r>
            <a:r>
              <a:rPr lang="ro-RO" sz="2000" dirty="0" err="1">
                <a:ea typeface="+mn-lt"/>
                <a:cs typeface="+mn-lt"/>
              </a:rPr>
              <a:t>Projects</a:t>
            </a:r>
            <a:r>
              <a:rPr lang="ro-RO" sz="2000" dirty="0">
                <a:ea typeface="+mn-lt"/>
                <a:cs typeface="+mn-lt"/>
              </a:rPr>
              <a:t> p </a:t>
            </a:r>
            <a:r>
              <a:rPr lang="ro-RO" sz="2000" dirty="0" err="1">
                <a:ea typeface="+mn-lt"/>
                <a:cs typeface="+mn-lt"/>
              </a:rPr>
              <a:t>where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p.Manager_name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not</a:t>
            </a:r>
            <a:r>
              <a:rPr lang="ro-RO" sz="2000" dirty="0">
                <a:ea typeface="+mn-lt"/>
                <a:cs typeface="+mn-lt"/>
              </a:rPr>
              <a:t> in ('Mircea', 'Claudiu'); </a:t>
            </a:r>
          </a:p>
          <a:p>
            <a:r>
              <a:rPr lang="ro-RO" sz="2000" dirty="0">
                <a:ea typeface="+mn-lt"/>
                <a:cs typeface="+mn-lt"/>
              </a:rPr>
              <a:t>select </a:t>
            </a:r>
            <a:r>
              <a:rPr lang="ro-RO" sz="2000" err="1">
                <a:ea typeface="+mn-lt"/>
                <a:cs typeface="+mn-lt"/>
              </a:rPr>
              <a:t>count</a:t>
            </a:r>
            <a:r>
              <a:rPr lang="ro-RO" sz="2000" dirty="0">
                <a:ea typeface="+mn-lt"/>
                <a:cs typeface="+mn-lt"/>
              </a:rPr>
              <a:t>(*) as '</a:t>
            </a:r>
            <a:r>
              <a:rPr lang="ro-RO" sz="2000" err="1">
                <a:ea typeface="+mn-lt"/>
                <a:cs typeface="+mn-lt"/>
              </a:rPr>
              <a:t>Location_id</a:t>
            </a:r>
            <a:r>
              <a:rPr lang="ro-RO" sz="2000" dirty="0">
                <a:ea typeface="+mn-lt"/>
                <a:cs typeface="+mn-lt"/>
              </a:rPr>
              <a:t>' </a:t>
            </a:r>
            <a:r>
              <a:rPr lang="ro-RO" sz="2000" err="1">
                <a:ea typeface="+mn-lt"/>
                <a:cs typeface="+mn-lt"/>
              </a:rPr>
              <a:t>from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Location</a:t>
            </a:r>
            <a:r>
              <a:rPr lang="ro-RO" sz="2000" dirty="0">
                <a:ea typeface="+mn-lt"/>
                <a:cs typeface="+mn-lt"/>
              </a:rPr>
              <a:t>  </a:t>
            </a:r>
          </a:p>
          <a:p>
            <a:pPr marL="0" indent="0">
              <a:buNone/>
            </a:pPr>
            <a:r>
              <a:rPr lang="ro-RO" sz="2000" dirty="0">
                <a:ea typeface="+mn-lt"/>
                <a:cs typeface="+mn-lt"/>
              </a:rPr>
              <a:t>  </a:t>
            </a:r>
            <a:r>
              <a:rPr lang="ro-RO" sz="2000" err="1">
                <a:ea typeface="+mn-lt"/>
                <a:cs typeface="+mn-lt"/>
              </a:rPr>
              <a:t>where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err="1">
                <a:ea typeface="+mn-lt"/>
                <a:cs typeface="+mn-lt"/>
              </a:rPr>
              <a:t>Employee_id</a:t>
            </a:r>
            <a:r>
              <a:rPr lang="ro-RO" sz="2000" dirty="0">
                <a:ea typeface="+mn-lt"/>
                <a:cs typeface="+mn-lt"/>
              </a:rPr>
              <a:t> =2 </a:t>
            </a:r>
            <a:r>
              <a:rPr lang="ro-RO" sz="2000" err="1">
                <a:ea typeface="+mn-lt"/>
                <a:cs typeface="+mn-lt"/>
              </a:rPr>
              <a:t>and</a:t>
            </a:r>
            <a:r>
              <a:rPr lang="ro-RO" sz="2000" dirty="0">
                <a:ea typeface="+mn-lt"/>
                <a:cs typeface="+mn-lt"/>
              </a:rPr>
              <a:t> City ='Cluj';</a:t>
            </a:r>
          </a:p>
          <a:p>
            <a:r>
              <a:rPr lang="ro-RO" sz="2000" dirty="0">
                <a:ea typeface="+mn-lt"/>
                <a:cs typeface="+mn-lt"/>
              </a:rPr>
              <a:t>select* </a:t>
            </a:r>
            <a:r>
              <a:rPr lang="ro-RO" sz="2000" dirty="0" err="1">
                <a:ea typeface="+mn-lt"/>
                <a:cs typeface="+mn-lt"/>
              </a:rPr>
              <a:t>from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Departments</a:t>
            </a:r>
            <a:endParaRPr lang="ro-RO" dirty="0" err="1"/>
          </a:p>
          <a:p>
            <a:pPr>
              <a:buNone/>
            </a:pPr>
            <a:r>
              <a:rPr lang="ro-RO" sz="2000" dirty="0" err="1">
                <a:ea typeface="+mn-lt"/>
                <a:cs typeface="+mn-lt"/>
              </a:rPr>
              <a:t>inner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join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Employees</a:t>
            </a:r>
            <a:endParaRPr lang="ro-RO" dirty="0" err="1"/>
          </a:p>
          <a:p>
            <a:pPr marL="0" indent="0">
              <a:buNone/>
            </a:pPr>
            <a:r>
              <a:rPr lang="ro-RO" sz="2000" dirty="0">
                <a:ea typeface="+mn-lt"/>
                <a:cs typeface="+mn-lt"/>
              </a:rPr>
              <a:t>on </a:t>
            </a:r>
            <a:r>
              <a:rPr lang="ro-RO" sz="2000" dirty="0" err="1">
                <a:ea typeface="+mn-lt"/>
                <a:cs typeface="+mn-lt"/>
              </a:rPr>
              <a:t>Departments.Department_id</a:t>
            </a:r>
            <a:r>
              <a:rPr lang="ro-RO" sz="2000" dirty="0">
                <a:ea typeface="+mn-lt"/>
                <a:cs typeface="+mn-lt"/>
              </a:rPr>
              <a:t>=</a:t>
            </a:r>
            <a:r>
              <a:rPr lang="ro-RO" sz="2000" dirty="0" err="1">
                <a:ea typeface="+mn-lt"/>
                <a:cs typeface="+mn-lt"/>
              </a:rPr>
              <a:t>Employees.Department_id</a:t>
            </a:r>
            <a:r>
              <a:rPr lang="ro-RO" sz="2000" dirty="0">
                <a:ea typeface="+mn-lt"/>
                <a:cs typeface="+mn-lt"/>
              </a:rPr>
              <a:t>;</a:t>
            </a:r>
          </a:p>
          <a:p>
            <a:r>
              <a:rPr lang="ro-RO" sz="2000" dirty="0">
                <a:ea typeface="+mn-lt"/>
                <a:cs typeface="+mn-lt"/>
              </a:rPr>
              <a:t>select* </a:t>
            </a:r>
            <a:r>
              <a:rPr lang="ro-RO" sz="2000" dirty="0" err="1">
                <a:ea typeface="+mn-lt"/>
                <a:cs typeface="+mn-lt"/>
              </a:rPr>
              <a:t>from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Departments</a:t>
            </a:r>
            <a:r>
              <a:rPr lang="ro-RO" sz="2000" dirty="0">
                <a:ea typeface="+mn-lt"/>
                <a:cs typeface="+mn-lt"/>
              </a:rPr>
              <a:t> left </a:t>
            </a:r>
            <a:r>
              <a:rPr lang="ro-RO" sz="2000" dirty="0" err="1">
                <a:ea typeface="+mn-lt"/>
                <a:cs typeface="+mn-lt"/>
              </a:rPr>
              <a:t>join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Employees</a:t>
            </a:r>
            <a:endParaRPr lang="ro-RO">
              <a:ea typeface="+mn-lt"/>
              <a:cs typeface="+mn-lt"/>
            </a:endParaRPr>
          </a:p>
          <a:p>
            <a:pPr marL="0" indent="0">
              <a:buNone/>
            </a:pPr>
            <a:r>
              <a:rPr lang="ro-RO" sz="2000" dirty="0">
                <a:ea typeface="+mn-lt"/>
                <a:cs typeface="+mn-lt"/>
              </a:rPr>
              <a:t>on </a:t>
            </a:r>
            <a:r>
              <a:rPr lang="ro-RO" sz="2000" dirty="0" err="1">
                <a:ea typeface="+mn-lt"/>
                <a:cs typeface="+mn-lt"/>
              </a:rPr>
              <a:t>Departments.Department_id</a:t>
            </a:r>
            <a:r>
              <a:rPr lang="ro-RO" sz="2000" dirty="0">
                <a:ea typeface="+mn-lt"/>
                <a:cs typeface="+mn-lt"/>
              </a:rPr>
              <a:t>=</a:t>
            </a:r>
            <a:r>
              <a:rPr lang="ro-RO" sz="2000" dirty="0" err="1">
                <a:ea typeface="+mn-lt"/>
                <a:cs typeface="+mn-lt"/>
              </a:rPr>
              <a:t>Employees.Department_id</a:t>
            </a:r>
            <a:r>
              <a:rPr lang="ro-RO" sz="2000" dirty="0">
                <a:ea typeface="+mn-lt"/>
                <a:cs typeface="+mn-lt"/>
              </a:rPr>
              <a:t>;</a:t>
            </a:r>
          </a:p>
          <a:p>
            <a:r>
              <a:rPr lang="ro-RO" sz="2000" dirty="0">
                <a:ea typeface="+mn-lt"/>
                <a:cs typeface="+mn-lt"/>
              </a:rPr>
              <a:t>select* </a:t>
            </a:r>
            <a:r>
              <a:rPr lang="ro-RO" sz="2000" dirty="0" err="1">
                <a:ea typeface="+mn-lt"/>
                <a:cs typeface="+mn-lt"/>
              </a:rPr>
              <a:t>from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Departments</a:t>
            </a:r>
            <a:endParaRPr lang="ro-RO" dirty="0" err="1"/>
          </a:p>
          <a:p>
            <a:pPr>
              <a:buNone/>
            </a:pPr>
            <a:r>
              <a:rPr lang="ro-RO" sz="2000" dirty="0" err="1">
                <a:ea typeface="+mn-lt"/>
                <a:cs typeface="+mn-lt"/>
              </a:rPr>
              <a:t>right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join</a:t>
            </a:r>
            <a:r>
              <a:rPr lang="ro-RO" sz="2000" dirty="0">
                <a:ea typeface="+mn-lt"/>
                <a:cs typeface="+mn-lt"/>
              </a:rPr>
              <a:t> </a:t>
            </a:r>
            <a:r>
              <a:rPr lang="ro-RO" sz="2000" dirty="0" err="1">
                <a:ea typeface="+mn-lt"/>
                <a:cs typeface="+mn-lt"/>
              </a:rPr>
              <a:t>Employees</a:t>
            </a:r>
            <a:endParaRPr lang="ro-RO" dirty="0" err="1"/>
          </a:p>
          <a:p>
            <a:pPr>
              <a:buNone/>
            </a:pPr>
            <a:r>
              <a:rPr lang="ro-RO" sz="2000" dirty="0">
                <a:ea typeface="+mn-lt"/>
                <a:cs typeface="+mn-lt"/>
              </a:rPr>
              <a:t>on </a:t>
            </a:r>
            <a:r>
              <a:rPr lang="ro-RO" sz="2000" dirty="0" err="1">
                <a:ea typeface="+mn-lt"/>
                <a:cs typeface="+mn-lt"/>
              </a:rPr>
              <a:t>Departments.Department_id</a:t>
            </a:r>
            <a:r>
              <a:rPr lang="ro-RO" sz="2000" dirty="0">
                <a:ea typeface="+mn-lt"/>
                <a:cs typeface="+mn-lt"/>
              </a:rPr>
              <a:t>=</a:t>
            </a:r>
            <a:r>
              <a:rPr lang="ro-RO" sz="2000" dirty="0" err="1">
                <a:ea typeface="+mn-lt"/>
                <a:cs typeface="+mn-lt"/>
              </a:rPr>
              <a:t>Employees.Department_id</a:t>
            </a:r>
            <a:r>
              <a:rPr lang="ro-RO" sz="2000" dirty="0">
                <a:ea typeface="+mn-lt"/>
                <a:cs typeface="+mn-lt"/>
              </a:rPr>
              <a:t>;</a:t>
            </a:r>
            <a:endParaRPr lang="ro-RO" dirty="0"/>
          </a:p>
          <a:p>
            <a:pPr marL="0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309152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270BF0-5DA9-B03D-FABE-4B3904A07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ro-RO" sz="1300" dirty="0">
              <a:latin typeface="Segoe UI"/>
              <a:cs typeface="Segoe UI"/>
            </a:endParaRPr>
          </a:p>
          <a:p>
            <a:pPr>
              <a:spcBef>
                <a:spcPts val="1000"/>
              </a:spcBef>
            </a:pPr>
            <a:r>
              <a:rPr lang="ro-RO" sz="2000" dirty="0">
                <a:latin typeface="Aptos"/>
                <a:cs typeface="Segoe UI"/>
              </a:rPr>
              <a:t>II. Aspecte practice </a:t>
            </a:r>
            <a:endParaRPr lang="ro-RO" sz="2000" dirty="0">
              <a:latin typeface="Aptos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89B11D4-C8B4-F13F-1356-ED7AD4B1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504617"/>
            <a:ext cx="5458838" cy="56723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>
                <a:ea typeface="+mn-lt"/>
                <a:cs typeface="+mn-lt"/>
              </a:rPr>
              <a:t>select* </a:t>
            </a:r>
            <a:r>
              <a:rPr lang="ro-RO" dirty="0" err="1">
                <a:ea typeface="+mn-lt"/>
                <a:cs typeface="+mn-lt"/>
              </a:rPr>
              <a:t>from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Departments</a:t>
            </a:r>
            <a:r>
              <a:rPr lang="ro-RO" dirty="0">
                <a:ea typeface="+mn-lt"/>
                <a:cs typeface="+mn-lt"/>
              </a:rPr>
              <a:t>  </a:t>
            </a:r>
            <a:r>
              <a:rPr lang="ro-RO" dirty="0" err="1">
                <a:ea typeface="+mn-lt"/>
                <a:cs typeface="+mn-lt"/>
              </a:rPr>
              <a:t>inner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join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Projects</a:t>
            </a:r>
            <a:r>
              <a:rPr lang="ro-RO" dirty="0">
                <a:ea typeface="+mn-lt"/>
                <a:cs typeface="+mn-lt"/>
              </a:rPr>
              <a:t> </a:t>
            </a:r>
            <a:endParaRPr lang="ro-RO"/>
          </a:p>
          <a:p>
            <a:pPr marL="0" indent="0">
              <a:buNone/>
            </a:pPr>
            <a:r>
              <a:rPr lang="ro-RO" dirty="0">
                <a:ea typeface="+mn-lt"/>
                <a:cs typeface="+mn-lt"/>
              </a:rPr>
              <a:t>  on </a:t>
            </a:r>
            <a:r>
              <a:rPr lang="ro-RO" err="1">
                <a:ea typeface="+mn-lt"/>
                <a:cs typeface="+mn-lt"/>
              </a:rPr>
              <a:t>Departments.Department_id</a:t>
            </a:r>
            <a:r>
              <a:rPr lang="ro-RO" dirty="0">
                <a:ea typeface="+mn-lt"/>
                <a:cs typeface="+mn-lt"/>
              </a:rPr>
              <a:t>=</a:t>
            </a:r>
          </a:p>
          <a:p>
            <a:pPr marL="0" indent="0">
              <a:buNone/>
            </a:pPr>
            <a:r>
              <a:rPr lang="ro-RO" err="1">
                <a:ea typeface="+mn-lt"/>
                <a:cs typeface="+mn-lt"/>
              </a:rPr>
              <a:t>Projects.Department_id</a:t>
            </a:r>
            <a:r>
              <a:rPr lang="ro-RO" dirty="0">
                <a:ea typeface="+mn-lt"/>
                <a:cs typeface="+mn-lt"/>
              </a:rPr>
              <a:t>;</a:t>
            </a:r>
          </a:p>
          <a:p>
            <a:pPr marL="342900" indent="-342900"/>
            <a:r>
              <a:rPr lang="ro-RO" dirty="0">
                <a:ea typeface="+mn-lt"/>
                <a:cs typeface="+mn-lt"/>
              </a:rPr>
              <a:t>select </a:t>
            </a:r>
            <a:r>
              <a:rPr lang="ro-RO" err="1">
                <a:ea typeface="+mn-lt"/>
                <a:cs typeface="+mn-lt"/>
              </a:rPr>
              <a:t>Employee_id</a:t>
            </a:r>
            <a:r>
              <a:rPr lang="ro-RO" dirty="0">
                <a:ea typeface="+mn-lt"/>
                <a:cs typeface="+mn-lt"/>
              </a:rPr>
              <a:t>  </a:t>
            </a:r>
            <a:r>
              <a:rPr lang="ro-RO" err="1">
                <a:ea typeface="+mn-lt"/>
                <a:cs typeface="+mn-lt"/>
              </a:rPr>
              <a:t>from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err="1">
                <a:ea typeface="+mn-lt"/>
                <a:cs typeface="+mn-lt"/>
              </a:rPr>
              <a:t>Employees</a:t>
            </a:r>
            <a:r>
              <a:rPr lang="ro-RO" dirty="0">
                <a:ea typeface="+mn-lt"/>
                <a:cs typeface="+mn-lt"/>
              </a:rPr>
              <a:t> e</a:t>
            </a:r>
          </a:p>
          <a:p>
            <a:pPr marL="0" indent="0">
              <a:buNone/>
            </a:pPr>
            <a:r>
              <a:rPr lang="ro-RO" dirty="0">
                <a:ea typeface="+mn-lt"/>
                <a:cs typeface="+mn-lt"/>
              </a:rPr>
              <a:t>  </a:t>
            </a:r>
            <a:r>
              <a:rPr lang="ro-RO" dirty="0" err="1">
                <a:ea typeface="+mn-lt"/>
                <a:cs typeface="+mn-lt"/>
              </a:rPr>
              <a:t>inner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join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departments</a:t>
            </a:r>
            <a:r>
              <a:rPr lang="ro-RO" dirty="0">
                <a:ea typeface="+mn-lt"/>
                <a:cs typeface="+mn-lt"/>
              </a:rPr>
              <a:t> d </a:t>
            </a:r>
            <a:endParaRPr lang="ro-RO"/>
          </a:p>
          <a:p>
            <a:pPr marL="0" indent="0">
              <a:buNone/>
            </a:pPr>
            <a:r>
              <a:rPr lang="ro-RO" dirty="0">
                <a:ea typeface="+mn-lt"/>
                <a:cs typeface="+mn-lt"/>
              </a:rPr>
              <a:t>on </a:t>
            </a:r>
            <a:r>
              <a:rPr lang="ro-RO" err="1">
                <a:ea typeface="+mn-lt"/>
                <a:cs typeface="+mn-lt"/>
              </a:rPr>
              <a:t>e.department_id</a:t>
            </a:r>
            <a:r>
              <a:rPr lang="ro-RO" dirty="0">
                <a:ea typeface="+mn-lt"/>
                <a:cs typeface="+mn-lt"/>
              </a:rPr>
              <a:t> = </a:t>
            </a:r>
            <a:r>
              <a:rPr lang="ro-RO" err="1">
                <a:ea typeface="+mn-lt"/>
                <a:cs typeface="+mn-lt"/>
              </a:rPr>
              <a:t>d.department_id</a:t>
            </a:r>
            <a:r>
              <a:rPr lang="ro-RO" dirty="0">
                <a:ea typeface="+mn-lt"/>
                <a:cs typeface="+mn-lt"/>
              </a:rPr>
              <a:t>;</a:t>
            </a:r>
          </a:p>
          <a:p>
            <a:pPr marL="342900" indent="-342900"/>
            <a:r>
              <a:rPr lang="ro-RO" dirty="0">
                <a:ea typeface="+mn-lt"/>
                <a:cs typeface="+mn-lt"/>
              </a:rPr>
              <a:t>select </a:t>
            </a:r>
            <a:r>
              <a:rPr lang="ro-RO" dirty="0" err="1">
                <a:ea typeface="+mn-lt"/>
                <a:cs typeface="+mn-lt"/>
              </a:rPr>
              <a:t>department_name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from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departments</a:t>
            </a:r>
            <a:endParaRPr lang="ro-RO"/>
          </a:p>
          <a:p>
            <a:pPr marL="0" indent="0">
              <a:buNone/>
            </a:pPr>
            <a:r>
              <a:rPr lang="ro-RO" err="1">
                <a:ea typeface="+mn-lt"/>
                <a:cs typeface="+mn-lt"/>
              </a:rPr>
              <a:t>inner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err="1">
                <a:ea typeface="+mn-lt"/>
                <a:cs typeface="+mn-lt"/>
              </a:rPr>
              <a:t>join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err="1">
                <a:ea typeface="+mn-lt"/>
                <a:cs typeface="+mn-lt"/>
              </a:rPr>
              <a:t>Employees</a:t>
            </a:r>
            <a:r>
              <a:rPr lang="ro-RO" dirty="0">
                <a:ea typeface="+mn-lt"/>
                <a:cs typeface="+mn-lt"/>
              </a:rPr>
              <a:t> on </a:t>
            </a:r>
            <a:r>
              <a:rPr lang="ro-RO" err="1">
                <a:ea typeface="+mn-lt"/>
                <a:cs typeface="+mn-lt"/>
              </a:rPr>
              <a:t>departments.department_id</a:t>
            </a:r>
            <a:r>
              <a:rPr lang="ro-RO" dirty="0">
                <a:ea typeface="+mn-lt"/>
                <a:cs typeface="+mn-lt"/>
              </a:rPr>
              <a:t>=</a:t>
            </a:r>
          </a:p>
          <a:p>
            <a:pPr marL="0" indent="0">
              <a:buNone/>
            </a:pPr>
            <a:r>
              <a:rPr lang="ro-RO" dirty="0" err="1">
                <a:ea typeface="+mn-lt"/>
                <a:cs typeface="+mn-lt"/>
              </a:rPr>
              <a:t>Employees.department_id</a:t>
            </a:r>
            <a:r>
              <a:rPr lang="ro-RO" dirty="0">
                <a:ea typeface="+mn-lt"/>
                <a:cs typeface="+mn-lt"/>
              </a:rPr>
              <a:t>;</a:t>
            </a:r>
            <a:endParaRPr lang="ro-RO"/>
          </a:p>
          <a:p>
            <a:pPr marL="342900" indent="-342900"/>
            <a:r>
              <a:rPr lang="ro-RO" dirty="0">
                <a:ea typeface="+mn-lt"/>
                <a:cs typeface="+mn-lt"/>
              </a:rPr>
              <a:t>select </a:t>
            </a:r>
            <a:r>
              <a:rPr lang="ro-RO" dirty="0" err="1">
                <a:ea typeface="+mn-lt"/>
                <a:cs typeface="+mn-lt"/>
              </a:rPr>
              <a:t>e.employee_id</a:t>
            </a:r>
            <a:r>
              <a:rPr lang="ro-RO" dirty="0">
                <a:ea typeface="+mn-lt"/>
                <a:cs typeface="+mn-lt"/>
              </a:rPr>
              <a:t>, </a:t>
            </a:r>
            <a:r>
              <a:rPr lang="ro-RO" dirty="0" err="1">
                <a:ea typeface="+mn-lt"/>
                <a:cs typeface="+mn-lt"/>
              </a:rPr>
              <a:t>e.first_name</a:t>
            </a:r>
            <a:r>
              <a:rPr lang="ro-RO" dirty="0">
                <a:ea typeface="+mn-lt"/>
                <a:cs typeface="+mn-lt"/>
              </a:rPr>
              <a:t>, </a:t>
            </a:r>
            <a:r>
              <a:rPr lang="ro-RO" dirty="0" err="1">
                <a:ea typeface="+mn-lt"/>
                <a:cs typeface="+mn-lt"/>
              </a:rPr>
              <a:t>e.age</a:t>
            </a:r>
            <a:endParaRPr lang="ro-RO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o-RO" dirty="0">
                <a:ea typeface="+mn-lt"/>
                <a:cs typeface="+mn-lt"/>
              </a:rPr>
              <a:t> </a:t>
            </a:r>
            <a:r>
              <a:rPr lang="ro-RO" err="1">
                <a:ea typeface="+mn-lt"/>
                <a:cs typeface="+mn-lt"/>
              </a:rPr>
              <a:t>from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err="1">
                <a:ea typeface="+mn-lt"/>
                <a:cs typeface="+mn-lt"/>
              </a:rPr>
              <a:t>Employees</a:t>
            </a:r>
            <a:r>
              <a:rPr lang="ro-RO" dirty="0">
                <a:ea typeface="+mn-lt"/>
                <a:cs typeface="+mn-lt"/>
              </a:rPr>
              <a:t> as e;</a:t>
            </a:r>
            <a:endParaRPr lang="ro-RO" dirty="0"/>
          </a:p>
          <a:p>
            <a:pPr marL="342900" indent="-342900"/>
            <a:endParaRPr lang="ro-RO" sz="1500"/>
          </a:p>
          <a:p>
            <a:pPr>
              <a:buNone/>
            </a:pPr>
            <a:endParaRPr lang="ro-RO" sz="1500"/>
          </a:p>
        </p:txBody>
      </p:sp>
      <p:pic>
        <p:nvPicPr>
          <p:cNvPr id="5" name="Imagine 4" descr="O imagine care conține text, captură de ecran, Font, număr&#10;&#10;Descriere generată automat">
            <a:extLst>
              <a:ext uri="{FF2B5EF4-FFF2-40B4-BE49-F238E27FC236}">
                <a16:creationId xmlns:a16="http://schemas.microsoft.com/office/drawing/2014/main" id="{C7EE64DC-A883-02AD-5640-1608ED649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00" y="511293"/>
            <a:ext cx="4291745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9946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E3AD31B-B704-29AC-C169-78D520A3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ro-RO" sz="2000" b="0" dirty="0">
                <a:ea typeface="+mj-lt"/>
                <a:cs typeface="+mj-lt"/>
              </a:rPr>
            </a:br>
            <a:br>
              <a:rPr lang="ro-RO" sz="2000" b="0" dirty="0">
                <a:ea typeface="+mj-lt"/>
                <a:cs typeface="+mj-lt"/>
              </a:rPr>
            </a:br>
            <a:br>
              <a:rPr lang="ro-RO" sz="2000" b="0" dirty="0">
                <a:ea typeface="+mj-lt"/>
                <a:cs typeface="+mj-lt"/>
              </a:rPr>
            </a:br>
            <a:br>
              <a:rPr lang="ro-RO" sz="2000" b="0" dirty="0">
                <a:ea typeface="+mj-lt"/>
                <a:cs typeface="+mj-lt"/>
              </a:rPr>
            </a:br>
            <a:br>
              <a:rPr lang="ro-RO" sz="2000" b="0" dirty="0">
                <a:ea typeface="+mj-lt"/>
                <a:cs typeface="+mj-lt"/>
              </a:rPr>
            </a:br>
            <a:br>
              <a:rPr lang="ro-RO" sz="2000" b="0" dirty="0">
                <a:ea typeface="+mj-lt"/>
                <a:cs typeface="+mj-lt"/>
              </a:rPr>
            </a:br>
            <a:r>
              <a:rPr lang="ro-RO" sz="2000" b="0" dirty="0">
                <a:ea typeface="+mj-lt"/>
                <a:cs typeface="+mj-lt"/>
              </a:rPr>
              <a:t>VA MULTUMESC PENTRU ATENTIE !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E1A1793-D434-BF60-3B14-4FBB3B89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ro-RO" dirty="0"/>
          </a:p>
          <a:p>
            <a:pPr marL="0" indent="0" algn="ctr">
              <a:buNone/>
            </a:pPr>
            <a:endParaRPr lang="ro-RO" dirty="0"/>
          </a:p>
          <a:p>
            <a:pPr marL="0" indent="0" algn="ctr">
              <a:buNone/>
            </a:pPr>
            <a:endParaRPr lang="ro-RO" dirty="0"/>
          </a:p>
          <a:p>
            <a:pPr marL="0" indent="0" algn="ctr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0135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D815EA8-9046-54A4-5941-E1ACFA11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000" dirty="0">
                <a:ea typeface="+mj-lt"/>
                <a:cs typeface="+mj-lt"/>
              </a:rPr>
              <a:t> I .</a:t>
            </a:r>
            <a:r>
              <a:rPr lang="ro-RO" sz="2000" dirty="0" err="1">
                <a:ea typeface="+mj-lt"/>
                <a:cs typeface="+mj-lt"/>
              </a:rPr>
              <a:t>Informatii</a:t>
            </a:r>
            <a:r>
              <a:rPr lang="ro-RO" sz="2000" dirty="0">
                <a:ea typeface="+mj-lt"/>
                <a:cs typeface="+mj-lt"/>
              </a:rPr>
              <a:t> acumulate ca urmare a parcurgerii cursului de testare manuala </a:t>
            </a:r>
          </a:p>
          <a:p>
            <a:endParaRPr lang="en-US" sz="20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10295A-5D84-3B0B-E4D8-38A1064E4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ro-RO" dirty="0">
                <a:ea typeface="+mn-lt"/>
                <a:cs typeface="+mn-lt"/>
              </a:rPr>
              <a:t>1.Explicati pe scurt ce sunt </a:t>
            </a:r>
            <a:r>
              <a:rPr lang="ro-RO" err="1">
                <a:ea typeface="+mn-lt"/>
                <a:cs typeface="+mn-lt"/>
              </a:rPr>
              <a:t>cerinetele</a:t>
            </a:r>
            <a:r>
              <a:rPr lang="ro-RO" dirty="0">
                <a:ea typeface="+mn-lt"/>
                <a:cs typeface="+mn-lt"/>
              </a:rPr>
              <a:t> de business , la ce ne folosesc si cine le </a:t>
            </a:r>
            <a:r>
              <a:rPr lang="ro-RO" err="1">
                <a:ea typeface="+mn-lt"/>
                <a:cs typeface="+mn-lt"/>
              </a:rPr>
              <a:t>creeaza</a:t>
            </a:r>
            <a:endParaRPr lang="ro-RO"/>
          </a:p>
          <a:p>
            <a:pPr>
              <a:buNone/>
            </a:pPr>
            <a:r>
              <a:rPr lang="ro-RO" sz="1600" dirty="0" err="1">
                <a:ea typeface="+mn-lt"/>
                <a:cs typeface="+mn-lt"/>
              </a:rPr>
              <a:t>Cerintele</a:t>
            </a:r>
            <a:r>
              <a:rPr lang="ro-RO" sz="1600" dirty="0">
                <a:ea typeface="+mn-lt"/>
                <a:cs typeface="+mn-lt"/>
              </a:rPr>
              <a:t> de </a:t>
            </a:r>
            <a:r>
              <a:rPr lang="ro-RO" sz="1600" dirty="0" err="1">
                <a:ea typeface="+mn-lt"/>
                <a:cs typeface="+mn-lt"/>
              </a:rPr>
              <a:t>bussiness</a:t>
            </a:r>
            <a:r>
              <a:rPr lang="ro-RO" sz="1600" dirty="0">
                <a:ea typeface="+mn-lt"/>
                <a:cs typeface="+mn-lt"/>
              </a:rPr>
              <a:t> este un document creat de un analist de </a:t>
            </a:r>
            <a:r>
              <a:rPr lang="ro-RO" sz="1600" dirty="0" err="1">
                <a:ea typeface="+mn-lt"/>
                <a:cs typeface="+mn-lt"/>
              </a:rPr>
              <a:t>bussiness</a:t>
            </a:r>
            <a:r>
              <a:rPr lang="ro-RO" sz="1600" dirty="0">
                <a:ea typeface="+mn-lt"/>
                <a:cs typeface="+mn-lt"/>
              </a:rPr>
              <a:t> in care se descrie modul de </a:t>
            </a:r>
            <a:r>
              <a:rPr lang="ro-RO" sz="1600" dirty="0" err="1">
                <a:ea typeface="+mn-lt"/>
                <a:cs typeface="+mn-lt"/>
              </a:rPr>
              <a:t>dezvolatere</a:t>
            </a:r>
            <a:r>
              <a:rPr lang="ro-RO" sz="1600" dirty="0">
                <a:ea typeface="+mn-lt"/>
                <a:cs typeface="+mn-lt"/>
              </a:rPr>
              <a:t> a livrabilelor pe care le va produce .</a:t>
            </a:r>
            <a:r>
              <a:rPr lang="ro-RO" sz="1600" dirty="0" err="1">
                <a:ea typeface="+mn-lt"/>
                <a:cs typeface="+mn-lt"/>
              </a:rPr>
              <a:t>Cerintele</a:t>
            </a:r>
            <a:r>
              <a:rPr lang="ro-RO" sz="1600" dirty="0">
                <a:ea typeface="+mn-lt"/>
                <a:cs typeface="+mn-lt"/>
              </a:rPr>
              <a:t> de business sunt create de </a:t>
            </a:r>
            <a:r>
              <a:rPr lang="ro-RO" sz="1600" dirty="0" err="1">
                <a:ea typeface="+mn-lt"/>
                <a:cs typeface="+mn-lt"/>
              </a:rPr>
              <a:t>catre</a:t>
            </a:r>
            <a:r>
              <a:rPr lang="ro-RO" sz="1600" dirty="0">
                <a:ea typeface="+mn-lt"/>
                <a:cs typeface="+mn-lt"/>
              </a:rPr>
              <a:t> diferite </a:t>
            </a:r>
            <a:r>
              <a:rPr lang="ro-RO" sz="1600" dirty="0" err="1">
                <a:ea typeface="+mn-lt"/>
                <a:cs typeface="+mn-lt"/>
              </a:rPr>
              <a:t>parti</a:t>
            </a:r>
            <a:r>
              <a:rPr lang="ro-RO" sz="1600" dirty="0">
                <a:ea typeface="+mn-lt"/>
                <a:cs typeface="+mn-lt"/>
              </a:rPr>
              <a:t> interesate in cadrul </a:t>
            </a:r>
            <a:r>
              <a:rPr lang="ro-RO" sz="1600" dirty="0" err="1">
                <a:ea typeface="+mn-lt"/>
                <a:cs typeface="+mn-lt"/>
              </a:rPr>
              <a:t>organizatiei</a:t>
            </a:r>
            <a:r>
              <a:rPr lang="ro-RO" sz="1600" dirty="0">
                <a:ea typeface="+mn-lt"/>
                <a:cs typeface="+mn-lt"/>
              </a:rPr>
              <a:t> . </a:t>
            </a:r>
            <a:endParaRPr lang="ro-RO"/>
          </a:p>
          <a:p>
            <a:pPr>
              <a:buNone/>
            </a:pPr>
            <a:r>
              <a:rPr lang="ro-RO" sz="1600" dirty="0" err="1">
                <a:ea typeface="+mn-lt"/>
                <a:cs typeface="+mn-lt"/>
              </a:rPr>
              <a:t>Cerintele</a:t>
            </a:r>
            <a:r>
              <a:rPr lang="ro-RO" sz="1600" dirty="0">
                <a:ea typeface="+mn-lt"/>
                <a:cs typeface="+mn-lt"/>
              </a:rPr>
              <a:t> de business ne folosesc ca si ghid pentru echipa de dezvoltare in ceea ce </a:t>
            </a:r>
            <a:r>
              <a:rPr lang="ro-RO" sz="1600" dirty="0" err="1">
                <a:ea typeface="+mn-lt"/>
                <a:cs typeface="+mn-lt"/>
              </a:rPr>
              <a:t>priveste</a:t>
            </a:r>
            <a:r>
              <a:rPr lang="ro-RO" sz="1600" dirty="0">
                <a:ea typeface="+mn-lt"/>
                <a:cs typeface="+mn-lt"/>
              </a:rPr>
              <a:t> </a:t>
            </a:r>
            <a:r>
              <a:rPr lang="ro-RO" sz="1600" dirty="0" err="1">
                <a:ea typeface="+mn-lt"/>
                <a:cs typeface="+mn-lt"/>
              </a:rPr>
              <a:t>functionalitatile</a:t>
            </a:r>
            <a:r>
              <a:rPr lang="ro-RO" sz="1600" dirty="0">
                <a:ea typeface="+mn-lt"/>
                <a:cs typeface="+mn-lt"/>
              </a:rPr>
              <a:t> , performantele si  caracteristicile </a:t>
            </a:r>
            <a:r>
              <a:rPr lang="ro-RO" sz="1600" dirty="0" err="1">
                <a:ea typeface="+mn-lt"/>
                <a:cs typeface="+mn-lt"/>
              </a:rPr>
              <a:t>asteptate</a:t>
            </a:r>
            <a:r>
              <a:rPr lang="ro-RO" sz="1600" dirty="0">
                <a:ea typeface="+mn-lt"/>
                <a:cs typeface="+mn-lt"/>
              </a:rPr>
              <a:t> ale produsului sau </a:t>
            </a:r>
            <a:r>
              <a:rPr lang="ro-RO" sz="1600" dirty="0" err="1">
                <a:ea typeface="+mn-lt"/>
                <a:cs typeface="+mn-lt"/>
              </a:rPr>
              <a:t>servicului</a:t>
            </a:r>
            <a:r>
              <a:rPr lang="ro-RO" sz="1600" dirty="0">
                <a:ea typeface="+mn-lt"/>
                <a:cs typeface="+mn-lt"/>
              </a:rPr>
              <a:t> . </a:t>
            </a:r>
            <a:endParaRPr lang="ro-RO"/>
          </a:p>
          <a:p>
            <a:pPr>
              <a:buNone/>
            </a:pPr>
            <a:r>
              <a:rPr lang="ro-RO" sz="1600" dirty="0">
                <a:ea typeface="+mn-lt"/>
                <a:cs typeface="+mn-lt"/>
              </a:rPr>
              <a:t>2.Explicați diferența între un test </a:t>
            </a:r>
            <a:r>
              <a:rPr lang="ro-RO" sz="1600" dirty="0" err="1">
                <a:ea typeface="+mn-lt"/>
                <a:cs typeface="+mn-lt"/>
              </a:rPr>
              <a:t>condition</a:t>
            </a:r>
            <a:r>
              <a:rPr lang="ro-RO" sz="1600" dirty="0">
                <a:ea typeface="+mn-lt"/>
                <a:cs typeface="+mn-lt"/>
              </a:rPr>
              <a:t> și test case </a:t>
            </a:r>
            <a:endParaRPr lang="ro-RO"/>
          </a:p>
          <a:p>
            <a:pPr>
              <a:buNone/>
            </a:pPr>
            <a:r>
              <a:rPr lang="ro-RO" sz="1600" dirty="0">
                <a:ea typeface="+mn-lt"/>
                <a:cs typeface="+mn-lt"/>
              </a:rPr>
              <a:t>Test </a:t>
            </a:r>
            <a:r>
              <a:rPr lang="ro-RO" sz="1600" dirty="0" err="1">
                <a:ea typeface="+mn-lt"/>
                <a:cs typeface="+mn-lt"/>
              </a:rPr>
              <a:t>condition</a:t>
            </a:r>
            <a:r>
              <a:rPr lang="ro-RO" sz="1600" dirty="0">
                <a:ea typeface="+mn-lt"/>
                <a:cs typeface="+mn-lt"/>
              </a:rPr>
              <a:t> este o </a:t>
            </a:r>
            <a:r>
              <a:rPr lang="ro-RO" sz="1600" dirty="0" err="1">
                <a:ea typeface="+mn-lt"/>
                <a:cs typeface="+mn-lt"/>
              </a:rPr>
              <a:t>conditie</a:t>
            </a:r>
            <a:r>
              <a:rPr lang="ro-RO" sz="1600" dirty="0">
                <a:ea typeface="+mn-lt"/>
                <a:cs typeface="+mn-lt"/>
              </a:rPr>
              <a:t> specifica sau un aspect al </a:t>
            </a:r>
            <a:r>
              <a:rPr lang="ro-RO" sz="1600" dirty="0" err="1">
                <a:ea typeface="+mn-lt"/>
                <a:cs typeface="+mn-lt"/>
              </a:rPr>
              <a:t>functionalitatii</a:t>
            </a:r>
            <a:r>
              <a:rPr lang="ro-RO" sz="1600" dirty="0">
                <a:ea typeface="+mn-lt"/>
                <a:cs typeface="+mn-lt"/>
              </a:rPr>
              <a:t> unui sistem sau software care trebuie testat pentru a ne asigura ca </a:t>
            </a:r>
            <a:r>
              <a:rPr lang="ro-RO" sz="1600" dirty="0" err="1">
                <a:ea typeface="+mn-lt"/>
                <a:cs typeface="+mn-lt"/>
              </a:rPr>
              <a:t>functioneaza</a:t>
            </a:r>
            <a:r>
              <a:rPr lang="ro-RO" sz="1600" dirty="0">
                <a:ea typeface="+mn-lt"/>
                <a:cs typeface="+mn-lt"/>
              </a:rPr>
              <a:t> corect . </a:t>
            </a:r>
            <a:endParaRPr lang="ro-RO"/>
          </a:p>
          <a:p>
            <a:pPr>
              <a:buNone/>
            </a:pPr>
            <a:r>
              <a:rPr lang="ro-RO" sz="1600" dirty="0">
                <a:ea typeface="+mn-lt"/>
                <a:cs typeface="+mn-lt"/>
              </a:rPr>
              <a:t>Test case este un set de </a:t>
            </a:r>
            <a:r>
              <a:rPr lang="ro-RO" sz="1600" dirty="0" err="1">
                <a:ea typeface="+mn-lt"/>
                <a:cs typeface="+mn-lt"/>
              </a:rPr>
              <a:t>actiuni</a:t>
            </a:r>
            <a:r>
              <a:rPr lang="ro-RO" sz="1600" dirty="0">
                <a:ea typeface="+mn-lt"/>
                <a:cs typeface="+mn-lt"/>
              </a:rPr>
              <a:t> sau proceduri detaliate care trebuie urmate pentru a atesta o anumita </a:t>
            </a:r>
            <a:r>
              <a:rPr lang="ro-RO" sz="1600" dirty="0" err="1">
                <a:ea typeface="+mn-lt"/>
                <a:cs typeface="+mn-lt"/>
              </a:rPr>
              <a:t>functionalitate</a:t>
            </a:r>
            <a:r>
              <a:rPr lang="ro-RO" sz="1600" dirty="0">
                <a:ea typeface="+mn-lt"/>
                <a:cs typeface="+mn-lt"/>
              </a:rPr>
              <a:t> a sistemului sau a unei </a:t>
            </a:r>
            <a:r>
              <a:rPr lang="ro-RO" sz="1600" dirty="0" err="1">
                <a:ea typeface="+mn-lt"/>
                <a:cs typeface="+mn-lt"/>
              </a:rPr>
              <a:t>aplicatii</a:t>
            </a:r>
            <a:r>
              <a:rPr lang="ro-RO" sz="1600" dirty="0">
                <a:ea typeface="+mn-lt"/>
                <a:cs typeface="+mn-lt"/>
              </a:rPr>
              <a:t> software . </a:t>
            </a:r>
            <a:endParaRPr lang="ro-RO"/>
          </a:p>
          <a:p>
            <a:pPr>
              <a:buNone/>
            </a:pPr>
            <a:r>
              <a:rPr lang="ro-RO" sz="1600" dirty="0">
                <a:ea typeface="+mn-lt"/>
                <a:cs typeface="+mn-lt"/>
              </a:rPr>
              <a:t>3.Etapele procesului de testare sunt : </a:t>
            </a:r>
            <a:endParaRPr lang="ro-RO"/>
          </a:p>
          <a:p>
            <a:pPr>
              <a:buNone/>
            </a:pPr>
            <a:r>
              <a:rPr lang="ro-RO" sz="1600" dirty="0">
                <a:ea typeface="+mn-lt"/>
                <a:cs typeface="+mn-lt"/>
              </a:rPr>
              <a:t>Planificare si analiza -in aceasta etapa , se stabilesc obiectivele , resursele si strategiile de testare .Se identifica </a:t>
            </a:r>
            <a:r>
              <a:rPr lang="ro-RO" sz="1600" dirty="0" err="1">
                <a:ea typeface="+mn-lt"/>
                <a:cs typeface="+mn-lt"/>
              </a:rPr>
              <a:t>cerintele</a:t>
            </a:r>
            <a:r>
              <a:rPr lang="ro-RO" sz="1600" dirty="0">
                <a:ea typeface="+mn-lt"/>
                <a:cs typeface="+mn-lt"/>
              </a:rPr>
              <a:t> si </a:t>
            </a:r>
            <a:r>
              <a:rPr lang="ro-RO" sz="1600" dirty="0" err="1">
                <a:ea typeface="+mn-lt"/>
                <a:cs typeface="+mn-lt"/>
              </a:rPr>
              <a:t>functionalitatile</a:t>
            </a:r>
            <a:r>
              <a:rPr lang="ro-RO" sz="1600" dirty="0">
                <a:ea typeface="+mn-lt"/>
                <a:cs typeface="+mn-lt"/>
              </a:rPr>
              <a:t> care trebuie testate si se </a:t>
            </a:r>
            <a:r>
              <a:rPr lang="ro-RO" sz="1600" dirty="0" err="1">
                <a:ea typeface="+mn-lt"/>
                <a:cs typeface="+mn-lt"/>
              </a:rPr>
              <a:t>dezvolat</a:t>
            </a:r>
            <a:r>
              <a:rPr lang="ro-RO" sz="1600" dirty="0">
                <a:ea typeface="+mn-lt"/>
                <a:cs typeface="+mn-lt"/>
              </a:rPr>
              <a:t> un plan de testare.</a:t>
            </a:r>
            <a:endParaRPr lang="ro-RO" dirty="0"/>
          </a:p>
          <a:p>
            <a:pPr>
              <a:buFont typeface="Arial"/>
              <a:buChar char="•"/>
            </a:pPr>
            <a:endParaRPr lang="ro-RO" sz="14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ro-RO" sz="1400" dirty="0">
              <a:latin typeface="Arial"/>
              <a:cs typeface="Arial"/>
            </a:endParaRPr>
          </a:p>
          <a:p>
            <a:pPr>
              <a:buNone/>
            </a:pPr>
            <a:endParaRPr lang="ro-RO" sz="1400" dirty="0"/>
          </a:p>
          <a:p>
            <a:pPr>
              <a:buNone/>
            </a:pPr>
            <a:endParaRPr lang="ro-RO" sz="1400" dirty="0"/>
          </a:p>
          <a:p>
            <a:pPr>
              <a:buNone/>
            </a:pPr>
            <a:endParaRPr lang="ro-RO" sz="1400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8485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709468-2DD2-FE57-F72E-03FF24BF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000" dirty="0">
                <a:ea typeface="+mj-lt"/>
                <a:cs typeface="+mj-lt"/>
              </a:rPr>
              <a:t> I .</a:t>
            </a:r>
            <a:r>
              <a:rPr lang="ro-RO" sz="2000" dirty="0" err="1">
                <a:ea typeface="+mj-lt"/>
                <a:cs typeface="+mj-lt"/>
              </a:rPr>
              <a:t>Informatii</a:t>
            </a:r>
            <a:r>
              <a:rPr lang="ro-RO" sz="2000" dirty="0">
                <a:ea typeface="+mj-lt"/>
                <a:cs typeface="+mj-lt"/>
              </a:rPr>
              <a:t> acumulate ca urmare a parcurgerii cursului de testare manuala </a:t>
            </a:r>
            <a:endParaRPr lang="ro-RO" dirty="0">
              <a:ea typeface="+mj-lt"/>
              <a:cs typeface="+mj-lt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6BB81A8-9D27-C2A8-DACD-5F1ADF476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o-RO" sz="1600" dirty="0">
                <a:ea typeface="+mn-lt"/>
                <a:cs typeface="+mn-lt"/>
              </a:rPr>
              <a:t>implementare - in aceasta etapa se </a:t>
            </a:r>
            <a:r>
              <a:rPr lang="ro-RO" sz="1600" dirty="0" err="1">
                <a:ea typeface="+mn-lt"/>
                <a:cs typeface="+mn-lt"/>
              </a:rPr>
              <a:t>valideaza</a:t>
            </a:r>
            <a:r>
              <a:rPr lang="ro-RO" sz="1600" dirty="0">
                <a:ea typeface="+mn-lt"/>
                <a:cs typeface="+mn-lt"/>
              </a:rPr>
              <a:t> mediu de test prin </a:t>
            </a:r>
            <a:r>
              <a:rPr lang="ro-RO" sz="1600" dirty="0" err="1">
                <a:ea typeface="+mn-lt"/>
                <a:cs typeface="+mn-lt"/>
              </a:rPr>
              <a:t>intermendiul</a:t>
            </a:r>
            <a:r>
              <a:rPr lang="ro-RO" sz="1600" dirty="0">
                <a:ea typeface="+mn-lt"/>
                <a:cs typeface="+mn-lt"/>
              </a:rPr>
              <a:t> </a:t>
            </a:r>
            <a:r>
              <a:rPr lang="ro-RO" sz="1600" dirty="0" err="1">
                <a:ea typeface="+mn-lt"/>
                <a:cs typeface="+mn-lt"/>
              </a:rPr>
              <a:t>smoke</a:t>
            </a:r>
            <a:r>
              <a:rPr lang="ro-RO" sz="1600" dirty="0">
                <a:ea typeface="+mn-lt"/>
                <a:cs typeface="+mn-lt"/>
              </a:rPr>
              <a:t> </a:t>
            </a:r>
            <a:r>
              <a:rPr lang="ro-RO" sz="1600" dirty="0" err="1">
                <a:ea typeface="+mn-lt"/>
                <a:cs typeface="+mn-lt"/>
              </a:rPr>
              <a:t>testing</a:t>
            </a:r>
            <a:r>
              <a:rPr lang="ro-RO" sz="1600" dirty="0">
                <a:ea typeface="+mn-lt"/>
                <a:cs typeface="+mn-lt"/>
              </a:rPr>
              <a:t> , se </a:t>
            </a:r>
            <a:r>
              <a:rPr lang="ro-RO" sz="1600" dirty="0" err="1">
                <a:ea typeface="+mn-lt"/>
                <a:cs typeface="+mn-lt"/>
              </a:rPr>
              <a:t>prioritizeaza</a:t>
            </a:r>
            <a:r>
              <a:rPr lang="ro-RO" sz="1600" dirty="0">
                <a:ea typeface="+mn-lt"/>
                <a:cs typeface="+mn-lt"/>
              </a:rPr>
              <a:t> testele si se </a:t>
            </a:r>
            <a:r>
              <a:rPr lang="ro-RO" sz="1600" dirty="0" err="1">
                <a:ea typeface="+mn-lt"/>
                <a:cs typeface="+mn-lt"/>
              </a:rPr>
              <a:t>creaza</a:t>
            </a:r>
            <a:r>
              <a:rPr lang="ro-RO" sz="1600" dirty="0">
                <a:ea typeface="+mn-lt"/>
                <a:cs typeface="+mn-lt"/>
              </a:rPr>
              <a:t> datele de </a:t>
            </a:r>
            <a:r>
              <a:rPr lang="ro-RO" sz="1600" dirty="0" err="1">
                <a:ea typeface="+mn-lt"/>
                <a:cs typeface="+mn-lt"/>
              </a:rPr>
              <a:t>testare.Se</a:t>
            </a:r>
            <a:r>
              <a:rPr lang="ro-RO" sz="1600" dirty="0">
                <a:ea typeface="+mn-lt"/>
                <a:cs typeface="+mn-lt"/>
              </a:rPr>
              <a:t> </a:t>
            </a:r>
            <a:r>
              <a:rPr lang="ro-RO" sz="1600" dirty="0" err="1">
                <a:ea typeface="+mn-lt"/>
                <a:cs typeface="+mn-lt"/>
              </a:rPr>
              <a:t>grupeaza</a:t>
            </a:r>
            <a:r>
              <a:rPr lang="ro-RO" sz="1600" dirty="0">
                <a:ea typeface="+mn-lt"/>
                <a:cs typeface="+mn-lt"/>
              </a:rPr>
              <a:t> testele pe baza obiectivelor lor . </a:t>
            </a:r>
            <a:endParaRPr lang="ro-RO" dirty="0">
              <a:ea typeface="+mn-lt"/>
              <a:cs typeface="+mn-lt"/>
            </a:endParaRPr>
          </a:p>
          <a:p>
            <a:r>
              <a:rPr lang="ro-RO" sz="1600" dirty="0" err="1">
                <a:ea typeface="+mn-lt"/>
                <a:cs typeface="+mn-lt"/>
              </a:rPr>
              <a:t>Executie</a:t>
            </a:r>
            <a:r>
              <a:rPr lang="ro-RO" sz="1600" dirty="0">
                <a:ea typeface="+mn-lt"/>
                <a:cs typeface="+mn-lt"/>
              </a:rPr>
              <a:t> -in aceasta etapa cazurile de testare sunt executate , </a:t>
            </a:r>
            <a:r>
              <a:rPr lang="ro-RO" sz="1600" dirty="0" err="1">
                <a:ea typeface="+mn-lt"/>
                <a:cs typeface="+mn-lt"/>
              </a:rPr>
              <a:t>rezulatatele</a:t>
            </a:r>
            <a:r>
              <a:rPr lang="ro-RO" sz="1600" dirty="0">
                <a:ea typeface="+mn-lt"/>
                <a:cs typeface="+mn-lt"/>
              </a:rPr>
              <a:t> sunt raportate in </a:t>
            </a:r>
            <a:r>
              <a:rPr lang="ro-RO" sz="1600" dirty="0" err="1">
                <a:ea typeface="+mn-lt"/>
                <a:cs typeface="+mn-lt"/>
              </a:rPr>
              <a:t>tool-ul</a:t>
            </a:r>
            <a:r>
              <a:rPr lang="ro-RO" sz="1600" dirty="0">
                <a:ea typeface="+mn-lt"/>
                <a:cs typeface="+mn-lt"/>
              </a:rPr>
              <a:t> in care au fost scrise testele . </a:t>
            </a:r>
            <a:endParaRPr lang="ro-RO"/>
          </a:p>
          <a:p>
            <a:r>
              <a:rPr lang="ro-RO" sz="1600" dirty="0" err="1">
                <a:ea typeface="+mn-lt"/>
                <a:cs typeface="+mn-lt"/>
              </a:rPr>
              <a:t>Inchidere</a:t>
            </a:r>
            <a:r>
              <a:rPr lang="ro-RO" sz="1600" dirty="0">
                <a:ea typeface="+mn-lt"/>
                <a:cs typeface="+mn-lt"/>
              </a:rPr>
              <a:t> - se </a:t>
            </a:r>
            <a:r>
              <a:rPr lang="ro-RO" sz="1600" dirty="0" err="1">
                <a:ea typeface="+mn-lt"/>
                <a:cs typeface="+mn-lt"/>
              </a:rPr>
              <a:t>evalueaza</a:t>
            </a:r>
            <a:r>
              <a:rPr lang="ro-RO" sz="1600" dirty="0">
                <a:ea typeface="+mn-lt"/>
                <a:cs typeface="+mn-lt"/>
              </a:rPr>
              <a:t> criteriile de </a:t>
            </a:r>
            <a:r>
              <a:rPr lang="ro-RO" sz="1600" dirty="0" err="1">
                <a:ea typeface="+mn-lt"/>
                <a:cs typeface="+mn-lt"/>
              </a:rPr>
              <a:t>iesire</a:t>
            </a:r>
            <a:r>
              <a:rPr lang="ro-RO" sz="1600" dirty="0">
                <a:ea typeface="+mn-lt"/>
                <a:cs typeface="+mn-lt"/>
              </a:rPr>
              <a:t> pentru a </a:t>
            </a:r>
            <a:r>
              <a:rPr lang="ro-RO" sz="1600" dirty="0" err="1">
                <a:ea typeface="+mn-lt"/>
                <a:cs typeface="+mn-lt"/>
              </a:rPr>
              <a:t>inchide</a:t>
            </a:r>
            <a:r>
              <a:rPr lang="ro-RO" sz="1600" dirty="0">
                <a:ea typeface="+mn-lt"/>
                <a:cs typeface="+mn-lt"/>
              </a:rPr>
              <a:t> testarea in </a:t>
            </a:r>
            <a:r>
              <a:rPr lang="ro-RO" sz="1600" dirty="0" err="1">
                <a:ea typeface="+mn-lt"/>
                <a:cs typeface="+mn-lt"/>
              </a:rPr>
              <a:t>siguranta</a:t>
            </a:r>
            <a:r>
              <a:rPr lang="ro-RO" sz="1600" dirty="0">
                <a:ea typeface="+mn-lt"/>
                <a:cs typeface="+mn-lt"/>
              </a:rPr>
              <a:t>. Orice taskuri ramase deschise si </a:t>
            </a:r>
            <a:r>
              <a:rPr lang="ro-RO" sz="1600" dirty="0" err="1">
                <a:ea typeface="+mn-lt"/>
                <a:cs typeface="+mn-lt"/>
              </a:rPr>
              <a:t>buguri</a:t>
            </a:r>
            <a:r>
              <a:rPr lang="ro-RO" sz="1600" dirty="0">
                <a:ea typeface="+mn-lt"/>
                <a:cs typeface="+mn-lt"/>
              </a:rPr>
              <a:t> sunt reevaluate si ulterior </a:t>
            </a:r>
            <a:r>
              <a:rPr lang="ro-RO" sz="1600" dirty="0" err="1">
                <a:ea typeface="+mn-lt"/>
                <a:cs typeface="+mn-lt"/>
              </a:rPr>
              <a:t>inchise</a:t>
            </a:r>
            <a:r>
              <a:rPr lang="ro-RO" sz="1600" dirty="0">
                <a:ea typeface="+mn-lt"/>
                <a:cs typeface="+mn-lt"/>
              </a:rPr>
              <a:t> . </a:t>
            </a:r>
            <a:endParaRPr lang="ro-RO" dirty="0"/>
          </a:p>
          <a:p>
            <a:r>
              <a:rPr lang="ro-RO" sz="1600" dirty="0">
                <a:ea typeface="+mn-lt"/>
                <a:cs typeface="+mn-lt"/>
              </a:rPr>
              <a:t>4. Explicați diferența între </a:t>
            </a:r>
            <a:r>
              <a:rPr lang="ro-RO" sz="1600" dirty="0" err="1">
                <a:ea typeface="+mn-lt"/>
                <a:cs typeface="+mn-lt"/>
              </a:rPr>
              <a:t>retesting</a:t>
            </a:r>
            <a:r>
              <a:rPr lang="ro-RO" sz="1600" dirty="0">
                <a:ea typeface="+mn-lt"/>
                <a:cs typeface="+mn-lt"/>
              </a:rPr>
              <a:t> și </a:t>
            </a:r>
            <a:r>
              <a:rPr lang="ro-RO" sz="1600" dirty="0" err="1">
                <a:ea typeface="+mn-lt"/>
                <a:cs typeface="+mn-lt"/>
              </a:rPr>
              <a:t>regression</a:t>
            </a:r>
            <a:r>
              <a:rPr lang="ro-RO" sz="1600" dirty="0">
                <a:ea typeface="+mn-lt"/>
                <a:cs typeface="+mn-lt"/>
              </a:rPr>
              <a:t> </a:t>
            </a:r>
            <a:r>
              <a:rPr lang="ro-RO" sz="1600" dirty="0" err="1">
                <a:ea typeface="+mn-lt"/>
                <a:cs typeface="+mn-lt"/>
              </a:rPr>
              <a:t>testing</a:t>
            </a:r>
            <a:r>
              <a:rPr lang="ro-RO" sz="1600" dirty="0">
                <a:ea typeface="+mn-lt"/>
                <a:cs typeface="+mn-lt"/>
              </a:rPr>
              <a:t> </a:t>
            </a:r>
            <a:endParaRPr lang="ro-RO"/>
          </a:p>
          <a:p>
            <a:r>
              <a:rPr lang="ro-RO" sz="1600" dirty="0" err="1">
                <a:ea typeface="+mn-lt"/>
                <a:cs typeface="+mn-lt"/>
              </a:rPr>
              <a:t>Retesting</a:t>
            </a:r>
            <a:r>
              <a:rPr lang="ro-RO" sz="1600" dirty="0">
                <a:ea typeface="+mn-lt"/>
                <a:cs typeface="+mn-lt"/>
              </a:rPr>
              <a:t> se refera la retestarea unei </a:t>
            </a:r>
            <a:r>
              <a:rPr lang="ro-RO" sz="1600" dirty="0" err="1">
                <a:ea typeface="+mn-lt"/>
                <a:cs typeface="+mn-lt"/>
              </a:rPr>
              <a:t>functionalitati</a:t>
            </a:r>
            <a:r>
              <a:rPr lang="ro-RO" sz="1600" dirty="0">
                <a:ea typeface="+mn-lt"/>
                <a:cs typeface="+mn-lt"/>
              </a:rPr>
              <a:t> sau an unei zone afectate specifice a software-ului care a fost modificata sau care a suferit o reparare .Scopul </a:t>
            </a:r>
            <a:r>
              <a:rPr lang="ro-RO" sz="1600" dirty="0" err="1">
                <a:ea typeface="+mn-lt"/>
                <a:cs typeface="+mn-lt"/>
              </a:rPr>
              <a:t>retesingului</a:t>
            </a:r>
            <a:r>
              <a:rPr lang="ro-RO" sz="1600" dirty="0">
                <a:ea typeface="+mn-lt"/>
                <a:cs typeface="+mn-lt"/>
              </a:rPr>
              <a:t> este de a verifica daca </a:t>
            </a:r>
            <a:r>
              <a:rPr lang="ro-RO" sz="1600" dirty="0" err="1">
                <a:ea typeface="+mn-lt"/>
                <a:cs typeface="+mn-lt"/>
              </a:rPr>
              <a:t>functionalitatea</a:t>
            </a:r>
            <a:r>
              <a:rPr lang="ro-RO" sz="1600" dirty="0">
                <a:ea typeface="+mn-lt"/>
                <a:cs typeface="+mn-lt"/>
              </a:rPr>
              <a:t> </a:t>
            </a:r>
            <a:r>
              <a:rPr lang="ro-RO" sz="1600" dirty="0" err="1">
                <a:ea typeface="+mn-lt"/>
                <a:cs typeface="+mn-lt"/>
              </a:rPr>
              <a:t>respactiva</a:t>
            </a:r>
            <a:r>
              <a:rPr lang="ro-RO" sz="1600" dirty="0">
                <a:ea typeface="+mn-lt"/>
                <a:cs typeface="+mn-lt"/>
              </a:rPr>
              <a:t> </a:t>
            </a:r>
            <a:r>
              <a:rPr lang="ro-RO" sz="1600" dirty="0" err="1">
                <a:ea typeface="+mn-lt"/>
                <a:cs typeface="+mn-lt"/>
              </a:rPr>
              <a:t>functioneaza</a:t>
            </a:r>
            <a:r>
              <a:rPr lang="ro-RO" sz="1600" dirty="0">
                <a:ea typeface="+mn-lt"/>
                <a:cs typeface="+mn-lt"/>
              </a:rPr>
              <a:t> acum corect conform </a:t>
            </a:r>
            <a:r>
              <a:rPr lang="ro-RO" sz="1600" dirty="0" err="1">
                <a:ea typeface="+mn-lt"/>
                <a:cs typeface="+mn-lt"/>
              </a:rPr>
              <a:t>asteptarilor</a:t>
            </a:r>
            <a:r>
              <a:rPr lang="ro-RO" sz="1600" dirty="0">
                <a:ea typeface="+mn-lt"/>
                <a:cs typeface="+mn-lt"/>
              </a:rPr>
              <a:t>. </a:t>
            </a:r>
            <a:endParaRPr lang="ro-RO"/>
          </a:p>
          <a:p>
            <a:r>
              <a:rPr lang="ro-RO" sz="1600" dirty="0" err="1">
                <a:ea typeface="+mn-lt"/>
                <a:cs typeface="+mn-lt"/>
              </a:rPr>
              <a:t>Regresion</a:t>
            </a:r>
            <a:r>
              <a:rPr lang="ro-RO" sz="1600" dirty="0">
                <a:ea typeface="+mn-lt"/>
                <a:cs typeface="+mn-lt"/>
              </a:rPr>
              <a:t> </a:t>
            </a:r>
            <a:r>
              <a:rPr lang="ro-RO" sz="1600" dirty="0" err="1">
                <a:ea typeface="+mn-lt"/>
                <a:cs typeface="+mn-lt"/>
              </a:rPr>
              <a:t>testing</a:t>
            </a:r>
            <a:r>
              <a:rPr lang="ro-RO" sz="1600" dirty="0">
                <a:ea typeface="+mn-lt"/>
                <a:cs typeface="+mn-lt"/>
              </a:rPr>
              <a:t> este </a:t>
            </a:r>
            <a:r>
              <a:rPr lang="ro-RO" sz="1600" dirty="0" err="1">
                <a:ea typeface="+mn-lt"/>
                <a:cs typeface="+mn-lt"/>
              </a:rPr>
              <a:t>utiliazat</a:t>
            </a:r>
            <a:r>
              <a:rPr lang="ro-RO" sz="1600" dirty="0">
                <a:ea typeface="+mn-lt"/>
                <a:cs typeface="+mn-lt"/>
              </a:rPr>
              <a:t> </a:t>
            </a:r>
            <a:r>
              <a:rPr lang="ro-RO" sz="1600" dirty="0" err="1">
                <a:ea typeface="+mn-lt"/>
                <a:cs typeface="+mn-lt"/>
              </a:rPr>
              <a:t>pemtru</a:t>
            </a:r>
            <a:r>
              <a:rPr lang="ro-RO" sz="1600" dirty="0">
                <a:ea typeface="+mn-lt"/>
                <a:cs typeface="+mn-lt"/>
              </a:rPr>
              <a:t> a ne asigura ca </a:t>
            </a:r>
            <a:r>
              <a:rPr lang="ro-RO" sz="1600" dirty="0" err="1">
                <a:ea typeface="+mn-lt"/>
                <a:cs typeface="+mn-lt"/>
              </a:rPr>
              <a:t>modificarile</a:t>
            </a:r>
            <a:r>
              <a:rPr lang="ro-RO" sz="1600" dirty="0">
                <a:ea typeface="+mn-lt"/>
                <a:cs typeface="+mn-lt"/>
              </a:rPr>
              <a:t> sau </a:t>
            </a:r>
            <a:r>
              <a:rPr lang="ro-RO" sz="1600" dirty="0" err="1">
                <a:ea typeface="+mn-lt"/>
                <a:cs typeface="+mn-lt"/>
              </a:rPr>
              <a:t>adaugirile</a:t>
            </a:r>
            <a:r>
              <a:rPr lang="ro-RO" sz="1600" dirty="0">
                <a:ea typeface="+mn-lt"/>
                <a:cs typeface="+mn-lt"/>
              </a:rPr>
              <a:t> noi aduse la software nu au cauzat probleme in alte </a:t>
            </a:r>
            <a:r>
              <a:rPr lang="ro-RO" sz="1600" dirty="0" err="1">
                <a:ea typeface="+mn-lt"/>
                <a:cs typeface="+mn-lt"/>
              </a:rPr>
              <a:t>parti</a:t>
            </a:r>
            <a:r>
              <a:rPr lang="ro-RO" sz="1600" dirty="0">
                <a:ea typeface="+mn-lt"/>
                <a:cs typeface="+mn-lt"/>
              </a:rPr>
              <a:t> ale </a:t>
            </a:r>
            <a:r>
              <a:rPr lang="ro-RO" sz="1600" dirty="0" err="1">
                <a:ea typeface="+mn-lt"/>
                <a:cs typeface="+mn-lt"/>
              </a:rPr>
              <a:t>aplicatiei</a:t>
            </a:r>
            <a:r>
              <a:rPr lang="ro-RO" sz="1600" dirty="0">
                <a:ea typeface="+mn-lt"/>
                <a:cs typeface="+mn-lt"/>
              </a:rPr>
              <a:t> care erau anterior </a:t>
            </a:r>
            <a:r>
              <a:rPr lang="ro-RO" sz="1600" dirty="0" err="1">
                <a:ea typeface="+mn-lt"/>
                <a:cs typeface="+mn-lt"/>
              </a:rPr>
              <a:t>functionale</a:t>
            </a:r>
            <a:r>
              <a:rPr lang="ro-RO" sz="1600" dirty="0">
                <a:ea typeface="+mn-lt"/>
                <a:cs typeface="+mn-lt"/>
              </a:rPr>
              <a:t> . </a:t>
            </a:r>
            <a:endParaRPr lang="ro-RO"/>
          </a:p>
          <a:p>
            <a:r>
              <a:rPr lang="ro-RO" sz="1600" dirty="0">
                <a:ea typeface="+mn-lt"/>
                <a:cs typeface="+mn-lt"/>
              </a:rPr>
              <a:t>Prin </a:t>
            </a:r>
            <a:r>
              <a:rPr lang="ro-RO" sz="1600" dirty="0" err="1">
                <a:ea typeface="+mn-lt"/>
                <a:cs typeface="+mn-lt"/>
              </a:rPr>
              <a:t>regresion</a:t>
            </a:r>
            <a:r>
              <a:rPr lang="ro-RO" sz="1600" dirty="0">
                <a:ea typeface="+mn-lt"/>
                <a:cs typeface="+mn-lt"/>
              </a:rPr>
              <a:t> </a:t>
            </a:r>
            <a:r>
              <a:rPr lang="ro-RO" sz="1600" dirty="0" err="1">
                <a:ea typeface="+mn-lt"/>
                <a:cs typeface="+mn-lt"/>
              </a:rPr>
              <a:t>testing</a:t>
            </a:r>
            <a:r>
              <a:rPr lang="ro-RO" sz="1600" dirty="0">
                <a:ea typeface="+mn-lt"/>
                <a:cs typeface="+mn-lt"/>
              </a:rPr>
              <a:t> verificam daca noile </a:t>
            </a:r>
            <a:r>
              <a:rPr lang="ro-RO" sz="1600" dirty="0" err="1">
                <a:ea typeface="+mn-lt"/>
                <a:cs typeface="+mn-lt"/>
              </a:rPr>
              <a:t>modificari</a:t>
            </a:r>
            <a:r>
              <a:rPr lang="ro-RO" sz="1600" dirty="0">
                <a:ea typeface="+mn-lt"/>
                <a:cs typeface="+mn-lt"/>
              </a:rPr>
              <a:t> sau </a:t>
            </a:r>
            <a:r>
              <a:rPr lang="ro-RO" sz="1600" dirty="0" err="1">
                <a:ea typeface="+mn-lt"/>
                <a:cs typeface="+mn-lt"/>
              </a:rPr>
              <a:t>functionalitati</a:t>
            </a:r>
            <a:r>
              <a:rPr lang="ro-RO" sz="1600" dirty="0">
                <a:ea typeface="+mn-lt"/>
                <a:cs typeface="+mn-lt"/>
              </a:rPr>
              <a:t> </a:t>
            </a:r>
            <a:r>
              <a:rPr lang="ro-RO" sz="1600" dirty="0" err="1">
                <a:ea typeface="+mn-lt"/>
                <a:cs typeface="+mn-lt"/>
              </a:rPr>
              <a:t>adaugate</a:t>
            </a:r>
            <a:r>
              <a:rPr lang="ro-RO" sz="1600" dirty="0">
                <a:ea typeface="+mn-lt"/>
                <a:cs typeface="+mn-lt"/>
              </a:rPr>
              <a:t> nu au afectat negativ </a:t>
            </a:r>
            <a:r>
              <a:rPr lang="ro-RO" sz="1600" dirty="0" err="1">
                <a:ea typeface="+mn-lt"/>
                <a:cs typeface="+mn-lt"/>
              </a:rPr>
              <a:t>functionalitati</a:t>
            </a:r>
            <a:r>
              <a:rPr lang="ro-RO" sz="1600" dirty="0">
                <a:ea typeface="+mn-lt"/>
                <a:cs typeface="+mn-lt"/>
              </a:rPr>
              <a:t> existente sau alte zone ale software-ului.</a:t>
            </a:r>
            <a:endParaRPr lang="ro-RO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4459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DE67904-4D4C-00DE-0902-988011F2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000" dirty="0">
                <a:ea typeface="+mj-lt"/>
                <a:cs typeface="+mj-lt"/>
              </a:rPr>
              <a:t> I .</a:t>
            </a:r>
            <a:r>
              <a:rPr lang="ro-RO" sz="2000" dirty="0" err="1">
                <a:ea typeface="+mj-lt"/>
                <a:cs typeface="+mj-lt"/>
              </a:rPr>
              <a:t>Informatii</a:t>
            </a:r>
            <a:r>
              <a:rPr lang="ro-RO" sz="2000" dirty="0">
                <a:ea typeface="+mj-lt"/>
                <a:cs typeface="+mj-lt"/>
              </a:rPr>
              <a:t> acumulate ca urmare a parcurgerii cursului de testare manuala 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6EC7DA9-2DE0-4B4E-EAF9-06B91D2C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o-RO" sz="1600" dirty="0">
                <a:ea typeface="+mn-lt"/>
                <a:cs typeface="+mn-lt"/>
              </a:rPr>
              <a:t>5. Explicați diferența între </a:t>
            </a:r>
            <a:r>
              <a:rPr lang="ro-RO" sz="1600" dirty="0" err="1">
                <a:ea typeface="+mn-lt"/>
                <a:cs typeface="+mn-lt"/>
              </a:rPr>
              <a:t>functional</a:t>
            </a:r>
            <a:r>
              <a:rPr lang="ro-RO" sz="1600" dirty="0">
                <a:ea typeface="+mn-lt"/>
                <a:cs typeface="+mn-lt"/>
              </a:rPr>
              <a:t> </a:t>
            </a:r>
            <a:r>
              <a:rPr lang="ro-RO" sz="1600" dirty="0" err="1">
                <a:ea typeface="+mn-lt"/>
                <a:cs typeface="+mn-lt"/>
              </a:rPr>
              <a:t>testing</a:t>
            </a:r>
            <a:r>
              <a:rPr lang="ro-RO" sz="1600" dirty="0">
                <a:ea typeface="+mn-lt"/>
                <a:cs typeface="+mn-lt"/>
              </a:rPr>
              <a:t> și non-</a:t>
            </a:r>
            <a:r>
              <a:rPr lang="ro-RO" sz="1600" dirty="0" err="1">
                <a:ea typeface="+mn-lt"/>
                <a:cs typeface="+mn-lt"/>
              </a:rPr>
              <a:t>functional</a:t>
            </a:r>
            <a:r>
              <a:rPr lang="ro-RO" sz="1600" dirty="0">
                <a:ea typeface="+mn-lt"/>
                <a:cs typeface="+mn-lt"/>
              </a:rPr>
              <a:t> </a:t>
            </a:r>
            <a:r>
              <a:rPr lang="ro-RO" sz="1600" dirty="0" err="1">
                <a:ea typeface="+mn-lt"/>
                <a:cs typeface="+mn-lt"/>
              </a:rPr>
              <a:t>testing</a:t>
            </a:r>
            <a:r>
              <a:rPr lang="ro-RO" sz="1600" dirty="0">
                <a:ea typeface="+mn-lt"/>
                <a:cs typeface="+mn-lt"/>
              </a:rPr>
              <a:t> </a:t>
            </a:r>
            <a:endParaRPr lang="ro-RO" dirty="0"/>
          </a:p>
          <a:p>
            <a:pPr>
              <a:buNone/>
            </a:pPr>
            <a:r>
              <a:rPr lang="ro-RO" sz="1600" dirty="0"/>
              <a:t> </a:t>
            </a:r>
            <a:r>
              <a:rPr lang="ro-RO" sz="1600" dirty="0">
                <a:ea typeface="+mn-lt"/>
                <a:cs typeface="+mn-lt"/>
              </a:rPr>
              <a:t>Testarea </a:t>
            </a:r>
            <a:r>
              <a:rPr lang="ro-RO" sz="1600" dirty="0" err="1">
                <a:ea typeface="+mn-lt"/>
                <a:cs typeface="+mn-lt"/>
              </a:rPr>
              <a:t>functionala</a:t>
            </a:r>
            <a:r>
              <a:rPr lang="ro-RO" sz="1600" dirty="0">
                <a:ea typeface="+mn-lt"/>
                <a:cs typeface="+mn-lt"/>
              </a:rPr>
              <a:t> se refera la - Ce trebuie sa faca produsul ? Verifica daca produsul isi indeplineste functiile. Testele functionale sunt teste scries pe baza specificatiilor si arata ce trebuie sa faca produsul , reprezentand actiuni facute de catre system. </a:t>
            </a:r>
            <a:endParaRPr lang="ro-RO"/>
          </a:p>
          <a:p>
            <a:pPr>
              <a:buNone/>
            </a:pPr>
            <a:r>
              <a:rPr lang="ro-RO" sz="1600" dirty="0">
                <a:ea typeface="+mn-lt"/>
                <a:cs typeface="+mn-lt"/>
              </a:rPr>
              <a:t>Testarea non-</a:t>
            </a:r>
            <a:r>
              <a:rPr lang="ro-RO" sz="1600" dirty="0" err="1">
                <a:ea typeface="+mn-lt"/>
                <a:cs typeface="+mn-lt"/>
              </a:rPr>
              <a:t>functionala</a:t>
            </a:r>
            <a:r>
              <a:rPr lang="ro-RO" sz="1600" dirty="0">
                <a:ea typeface="+mn-lt"/>
                <a:cs typeface="+mn-lt"/>
              </a:rPr>
              <a:t> se refera la Cum trebuie sa se comporte produsul? Verifica atribute care descriu  cat de bine </a:t>
            </a:r>
            <a:r>
              <a:rPr lang="ro-RO" sz="1600" dirty="0" err="1">
                <a:ea typeface="+mn-lt"/>
                <a:cs typeface="+mn-lt"/>
              </a:rPr>
              <a:t>isi</a:t>
            </a:r>
            <a:r>
              <a:rPr lang="ro-RO" sz="1600" dirty="0">
                <a:ea typeface="+mn-lt"/>
                <a:cs typeface="+mn-lt"/>
              </a:rPr>
              <a:t> </a:t>
            </a:r>
            <a:r>
              <a:rPr lang="ro-RO" sz="1600" dirty="0" err="1">
                <a:ea typeface="+mn-lt"/>
                <a:cs typeface="+mn-lt"/>
              </a:rPr>
              <a:t>indeplineste</a:t>
            </a:r>
            <a:r>
              <a:rPr lang="ro-RO" sz="1600" dirty="0">
                <a:ea typeface="+mn-lt"/>
                <a:cs typeface="+mn-lt"/>
              </a:rPr>
              <a:t> sistemul </a:t>
            </a:r>
            <a:r>
              <a:rPr lang="ro-RO" sz="1600" dirty="0" err="1">
                <a:ea typeface="+mn-lt"/>
                <a:cs typeface="+mn-lt"/>
              </a:rPr>
              <a:t>functiile</a:t>
            </a:r>
            <a:r>
              <a:rPr lang="ro-RO" sz="1600" dirty="0">
                <a:ea typeface="+mn-lt"/>
                <a:cs typeface="+mn-lt"/>
              </a:rPr>
              <a:t> : </a:t>
            </a:r>
            <a:r>
              <a:rPr lang="ro-RO" sz="1600" dirty="0" err="1">
                <a:ea typeface="+mn-lt"/>
                <a:cs typeface="+mn-lt"/>
              </a:rPr>
              <a:t>reiability</a:t>
            </a:r>
            <a:r>
              <a:rPr lang="ro-RO" sz="1600" dirty="0">
                <a:ea typeface="+mn-lt"/>
                <a:cs typeface="+mn-lt"/>
              </a:rPr>
              <a:t> , </a:t>
            </a:r>
            <a:r>
              <a:rPr lang="ro-RO" sz="1600" dirty="0" err="1">
                <a:ea typeface="+mn-lt"/>
                <a:cs typeface="+mn-lt"/>
              </a:rPr>
              <a:t>mantabilitate</a:t>
            </a:r>
            <a:r>
              <a:rPr lang="ro-RO" sz="1600" dirty="0">
                <a:ea typeface="+mn-lt"/>
                <a:cs typeface="+mn-lt"/>
              </a:rPr>
              <a:t>, transferabilitate, eficienta , </a:t>
            </a:r>
            <a:r>
              <a:rPr lang="ro-RO" sz="1600" dirty="0" err="1">
                <a:ea typeface="+mn-lt"/>
                <a:cs typeface="+mn-lt"/>
              </a:rPr>
              <a:t>mentenabilitate</a:t>
            </a:r>
            <a:r>
              <a:rPr lang="ro-RO" sz="1600" dirty="0">
                <a:ea typeface="+mn-lt"/>
                <a:cs typeface="+mn-lt"/>
              </a:rPr>
              <a:t> , transferabilitate, performanta, recuperare, localizare , conformitate. </a:t>
            </a:r>
            <a:endParaRPr lang="ro-RO" dirty="0"/>
          </a:p>
          <a:p>
            <a:pPr>
              <a:buNone/>
            </a:pPr>
            <a:r>
              <a:rPr lang="ro-RO" sz="1600" dirty="0">
                <a:ea typeface="+mn-lt"/>
                <a:cs typeface="+mn-lt"/>
              </a:rPr>
              <a:t>6. Explicați diferența între </a:t>
            </a:r>
            <a:r>
              <a:rPr lang="ro-RO" sz="1600" dirty="0" err="1">
                <a:ea typeface="+mn-lt"/>
                <a:cs typeface="+mn-lt"/>
              </a:rPr>
              <a:t>blackbox</a:t>
            </a:r>
            <a:r>
              <a:rPr lang="ro-RO" sz="1600" dirty="0">
                <a:ea typeface="+mn-lt"/>
                <a:cs typeface="+mn-lt"/>
              </a:rPr>
              <a:t> </a:t>
            </a:r>
            <a:r>
              <a:rPr lang="ro-RO" sz="1600" dirty="0" err="1">
                <a:ea typeface="+mn-lt"/>
                <a:cs typeface="+mn-lt"/>
              </a:rPr>
              <a:t>testing</a:t>
            </a:r>
            <a:r>
              <a:rPr lang="ro-RO" sz="1600" dirty="0">
                <a:ea typeface="+mn-lt"/>
                <a:cs typeface="+mn-lt"/>
              </a:rPr>
              <a:t> și </a:t>
            </a:r>
            <a:r>
              <a:rPr lang="ro-RO" sz="1600" dirty="0" err="1">
                <a:ea typeface="+mn-lt"/>
                <a:cs typeface="+mn-lt"/>
              </a:rPr>
              <a:t>whitebox</a:t>
            </a:r>
            <a:r>
              <a:rPr lang="ro-RO" sz="1600" dirty="0">
                <a:ea typeface="+mn-lt"/>
                <a:cs typeface="+mn-lt"/>
              </a:rPr>
              <a:t> </a:t>
            </a:r>
            <a:r>
              <a:rPr lang="ro-RO" sz="1600" dirty="0" err="1">
                <a:ea typeface="+mn-lt"/>
                <a:cs typeface="+mn-lt"/>
              </a:rPr>
              <a:t>testing</a:t>
            </a:r>
            <a:r>
              <a:rPr lang="ro-RO" sz="1600" dirty="0">
                <a:ea typeface="+mn-lt"/>
                <a:cs typeface="+mn-lt"/>
              </a:rPr>
              <a:t> </a:t>
            </a:r>
            <a:endParaRPr lang="ro-RO" dirty="0"/>
          </a:p>
          <a:p>
            <a:pPr>
              <a:buNone/>
            </a:pPr>
            <a:r>
              <a:rPr lang="ro-RO" sz="1600" dirty="0">
                <a:ea typeface="+mn-lt"/>
                <a:cs typeface="+mn-lt"/>
              </a:rPr>
              <a:t>Black box </a:t>
            </a:r>
            <a:r>
              <a:rPr lang="ro-RO" sz="1600" dirty="0" err="1">
                <a:ea typeface="+mn-lt"/>
                <a:cs typeface="+mn-lt"/>
              </a:rPr>
              <a:t>testing</a:t>
            </a:r>
            <a:r>
              <a:rPr lang="ro-RO" sz="1600" dirty="0">
                <a:ea typeface="+mn-lt"/>
                <a:cs typeface="+mn-lt"/>
              </a:rPr>
              <a:t> (testare cutie neagra) este o metoda in care testerul </a:t>
            </a:r>
            <a:r>
              <a:rPr lang="ro-RO" sz="1600" dirty="0" err="1">
                <a:ea typeface="+mn-lt"/>
                <a:cs typeface="+mn-lt"/>
              </a:rPr>
              <a:t>examineaza</a:t>
            </a:r>
            <a:r>
              <a:rPr lang="ro-RO" sz="1600" dirty="0">
                <a:ea typeface="+mn-lt"/>
                <a:cs typeface="+mn-lt"/>
              </a:rPr>
              <a:t> comportamentul si </a:t>
            </a:r>
            <a:r>
              <a:rPr lang="ro-RO" sz="1600" dirty="0" err="1">
                <a:ea typeface="+mn-lt"/>
                <a:cs typeface="+mn-lt"/>
              </a:rPr>
              <a:t>functionaliatea</a:t>
            </a:r>
            <a:r>
              <a:rPr lang="ro-RO" sz="1600" dirty="0">
                <a:ea typeface="+mn-lt"/>
                <a:cs typeface="+mn-lt"/>
              </a:rPr>
              <a:t> unui sistem </a:t>
            </a:r>
            <a:r>
              <a:rPr lang="ro-RO" sz="1600" dirty="0" err="1">
                <a:ea typeface="+mn-lt"/>
                <a:cs typeface="+mn-lt"/>
              </a:rPr>
              <a:t>fara</a:t>
            </a:r>
            <a:r>
              <a:rPr lang="ro-RO" sz="1600" dirty="0">
                <a:ea typeface="+mn-lt"/>
                <a:cs typeface="+mn-lt"/>
              </a:rPr>
              <a:t> sa </a:t>
            </a:r>
            <a:r>
              <a:rPr lang="ro-RO" sz="1600" dirty="0" err="1">
                <a:ea typeface="+mn-lt"/>
                <a:cs typeface="+mn-lt"/>
              </a:rPr>
              <a:t>cunoasca</a:t>
            </a:r>
            <a:r>
              <a:rPr lang="ro-RO" sz="1600" dirty="0">
                <a:ea typeface="+mn-lt"/>
                <a:cs typeface="+mn-lt"/>
              </a:rPr>
              <a:t> </a:t>
            </a:r>
            <a:r>
              <a:rPr lang="ro-RO" sz="1600" dirty="0" err="1">
                <a:ea typeface="+mn-lt"/>
                <a:cs typeface="+mn-lt"/>
              </a:rPr>
              <a:t>detlaiile</a:t>
            </a:r>
            <a:r>
              <a:rPr lang="ro-RO" sz="1600" dirty="0">
                <a:ea typeface="+mn-lt"/>
                <a:cs typeface="+mn-lt"/>
              </a:rPr>
              <a:t> interne ale </a:t>
            </a:r>
            <a:r>
              <a:rPr lang="ro-RO" sz="1600" dirty="0" err="1">
                <a:ea typeface="+mn-lt"/>
                <a:cs typeface="+mn-lt"/>
              </a:rPr>
              <a:t>implementarii.La</a:t>
            </a:r>
            <a:r>
              <a:rPr lang="ro-RO" sz="1600" dirty="0">
                <a:ea typeface="+mn-lt"/>
                <a:cs typeface="+mn-lt"/>
              </a:rPr>
              <a:t> testarea </a:t>
            </a:r>
            <a:r>
              <a:rPr lang="ro-RO" sz="1600" dirty="0" err="1">
                <a:ea typeface="+mn-lt"/>
                <a:cs typeface="+mn-lt"/>
              </a:rPr>
              <a:t>black</a:t>
            </a:r>
            <a:r>
              <a:rPr lang="ro-RO" sz="1600" dirty="0">
                <a:ea typeface="+mn-lt"/>
                <a:cs typeface="+mn-lt"/>
              </a:rPr>
              <a:t>-box nu avem nevoie sa </a:t>
            </a:r>
            <a:r>
              <a:rPr lang="ro-RO" sz="1600" dirty="0" err="1">
                <a:ea typeface="+mn-lt"/>
                <a:cs typeface="+mn-lt"/>
              </a:rPr>
              <a:t>stim</a:t>
            </a:r>
            <a:r>
              <a:rPr lang="ro-RO" sz="1600" dirty="0">
                <a:ea typeface="+mn-lt"/>
                <a:cs typeface="+mn-lt"/>
              </a:rPr>
              <a:t> ce se </a:t>
            </a:r>
            <a:r>
              <a:rPr lang="ro-RO" sz="1600" dirty="0" err="1">
                <a:ea typeface="+mn-lt"/>
                <a:cs typeface="+mn-lt"/>
              </a:rPr>
              <a:t>intampla</a:t>
            </a:r>
            <a:r>
              <a:rPr lang="ro-RO" sz="1600" dirty="0">
                <a:ea typeface="+mn-lt"/>
                <a:cs typeface="+mn-lt"/>
              </a:rPr>
              <a:t> in cod . </a:t>
            </a:r>
            <a:endParaRPr lang="ro-RO" dirty="0"/>
          </a:p>
          <a:p>
            <a:pPr marL="0" indent="0">
              <a:buNone/>
            </a:pPr>
            <a:r>
              <a:rPr lang="ro-RO" sz="1600" dirty="0">
                <a:ea typeface="+mn-lt"/>
                <a:cs typeface="+mn-lt"/>
              </a:rPr>
              <a:t>Testarea White box </a:t>
            </a:r>
            <a:r>
              <a:rPr lang="ro-RO" sz="1600" dirty="0" err="1">
                <a:ea typeface="+mn-lt"/>
                <a:cs typeface="+mn-lt"/>
              </a:rPr>
              <a:t>testing</a:t>
            </a:r>
            <a:r>
              <a:rPr lang="ro-RO" sz="1600" dirty="0">
                <a:ea typeface="+mn-lt"/>
                <a:cs typeface="+mn-lt"/>
              </a:rPr>
              <a:t>(Testare Cutie alba) </a:t>
            </a:r>
            <a:r>
              <a:rPr lang="ro-RO" sz="1600" dirty="0" err="1">
                <a:ea typeface="+mn-lt"/>
                <a:cs typeface="+mn-lt"/>
              </a:rPr>
              <a:t>reprezinta</a:t>
            </a:r>
            <a:r>
              <a:rPr lang="ro-RO" sz="1600" dirty="0">
                <a:ea typeface="+mn-lt"/>
                <a:cs typeface="+mn-lt"/>
              </a:rPr>
              <a:t> testarea pe baza structurii interne a unei componente sau a unui sistem si </a:t>
            </a:r>
            <a:r>
              <a:rPr lang="ro-RO" sz="1600" dirty="0" err="1">
                <a:ea typeface="+mn-lt"/>
                <a:cs typeface="+mn-lt"/>
              </a:rPr>
              <a:t>presuspune</a:t>
            </a:r>
            <a:r>
              <a:rPr lang="ro-RO" sz="1600" dirty="0">
                <a:ea typeface="+mn-lt"/>
                <a:cs typeface="+mn-lt"/>
              </a:rPr>
              <a:t> </a:t>
            </a:r>
            <a:r>
              <a:rPr lang="ro-RO" sz="1600" dirty="0" err="1">
                <a:ea typeface="+mn-lt"/>
                <a:cs typeface="+mn-lt"/>
              </a:rPr>
              <a:t>cunoasterea</a:t>
            </a:r>
            <a:r>
              <a:rPr lang="ro-RO" sz="1600" dirty="0">
                <a:ea typeface="+mn-lt"/>
                <a:cs typeface="+mn-lt"/>
              </a:rPr>
              <a:t> codului sursa pe baza </a:t>
            </a:r>
            <a:r>
              <a:rPr lang="ro-RO" sz="1600" dirty="0" err="1">
                <a:ea typeface="+mn-lt"/>
                <a:cs typeface="+mn-lt"/>
              </a:rPr>
              <a:t>caruia</a:t>
            </a:r>
            <a:r>
              <a:rPr lang="ro-RO" sz="1600" dirty="0">
                <a:ea typeface="+mn-lt"/>
                <a:cs typeface="+mn-lt"/>
              </a:rPr>
              <a:t> </a:t>
            </a:r>
            <a:r>
              <a:rPr lang="ro-RO" sz="1600" dirty="0" err="1">
                <a:ea typeface="+mn-lt"/>
                <a:cs typeface="+mn-lt"/>
              </a:rPr>
              <a:t>actioneaza</a:t>
            </a:r>
            <a:r>
              <a:rPr lang="ro-RO" sz="1600" dirty="0">
                <a:ea typeface="+mn-lt"/>
                <a:cs typeface="+mn-lt"/>
              </a:rPr>
              <a:t> programul.</a:t>
            </a:r>
            <a:endParaRPr lang="ro-RO" dirty="0"/>
          </a:p>
          <a:p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274537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A2A64E9-0664-78C3-B14E-C1A70404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ro-RO" sz="2000" dirty="0">
                <a:ea typeface="+mj-lt"/>
                <a:cs typeface="+mj-lt"/>
              </a:rPr>
              <a:t> I .</a:t>
            </a:r>
            <a:r>
              <a:rPr lang="ro-RO" sz="2000" dirty="0" err="1">
                <a:ea typeface="+mj-lt"/>
                <a:cs typeface="+mj-lt"/>
              </a:rPr>
              <a:t>Informatii</a:t>
            </a:r>
            <a:r>
              <a:rPr lang="ro-RO" sz="2000" dirty="0">
                <a:ea typeface="+mj-lt"/>
                <a:cs typeface="+mj-lt"/>
              </a:rPr>
              <a:t> acumulate ca urmare a parcurgerii cursului de testare manuala </a:t>
            </a:r>
            <a:endParaRPr lang="ro-RO" dirty="0">
              <a:ea typeface="+mj-lt"/>
              <a:cs typeface="+mj-lt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25D705A-85A8-B8B5-08D5-007FC0FC1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40777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ro-RO" sz="1900" dirty="0"/>
              <a:t>7. Enumerați tehnicile de testare și grupați-le în funcție de categorie (</a:t>
            </a:r>
            <a:r>
              <a:rPr lang="ro-RO" sz="1900" dirty="0" err="1"/>
              <a:t>blackbox</a:t>
            </a:r>
            <a:r>
              <a:rPr lang="ro-RO" sz="1900" dirty="0"/>
              <a:t>, </a:t>
            </a:r>
            <a:r>
              <a:rPr lang="ro-RO" sz="1900" dirty="0" err="1"/>
              <a:t>whitebox</a:t>
            </a:r>
            <a:r>
              <a:rPr lang="ro-RO" sz="1900" dirty="0"/>
              <a:t>, </a:t>
            </a:r>
            <a:r>
              <a:rPr lang="ro-RO" sz="1900" dirty="0" err="1"/>
              <a:t>experience-based</a:t>
            </a:r>
            <a:r>
              <a:rPr lang="ro-RO" sz="1900" dirty="0"/>
              <a:t>). </a:t>
            </a:r>
            <a:endParaRPr lang="ro-RO" sz="19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ro-RO" sz="1900" dirty="0"/>
              <a:t>-</a:t>
            </a:r>
            <a:r>
              <a:rPr lang="ro-RO" sz="1900" dirty="0" err="1"/>
              <a:t>Tehinicile</a:t>
            </a:r>
            <a:r>
              <a:rPr lang="ro-RO" sz="1900" dirty="0"/>
              <a:t> de testare </a:t>
            </a:r>
            <a:r>
              <a:rPr lang="ro-RO" sz="1900" dirty="0" err="1"/>
              <a:t>backbox</a:t>
            </a:r>
            <a:r>
              <a:rPr lang="ro-RO" sz="1900" dirty="0"/>
              <a:t> sunt : </a:t>
            </a:r>
            <a:endParaRPr lang="en-US" sz="19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ro-RO" sz="1900" dirty="0"/>
              <a:t>-</a:t>
            </a:r>
            <a:r>
              <a:rPr lang="ro-RO" sz="1900" dirty="0" err="1"/>
              <a:t>Equivalence</a:t>
            </a:r>
            <a:r>
              <a:rPr lang="ro-RO" sz="1900" dirty="0"/>
              <a:t> </a:t>
            </a:r>
            <a:r>
              <a:rPr lang="ro-RO" sz="1900" dirty="0" err="1"/>
              <a:t>partitioning</a:t>
            </a:r>
            <a:r>
              <a:rPr lang="ro-RO" sz="1900" dirty="0"/>
              <a:t> (EP) </a:t>
            </a:r>
            <a:endParaRPr lang="ro-RO" sz="19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ro-RO" sz="1900" dirty="0"/>
              <a:t>-</a:t>
            </a:r>
            <a:r>
              <a:rPr lang="ro-RO" sz="1900" dirty="0" err="1"/>
              <a:t>Boundary</a:t>
            </a:r>
            <a:r>
              <a:rPr lang="ro-RO" sz="1900" dirty="0"/>
              <a:t> </a:t>
            </a:r>
            <a:r>
              <a:rPr lang="ro-RO" sz="1900" dirty="0" err="1"/>
              <a:t>value</a:t>
            </a:r>
            <a:r>
              <a:rPr lang="ro-RO" sz="1900" dirty="0"/>
              <a:t> </a:t>
            </a:r>
            <a:r>
              <a:rPr lang="ro-RO" sz="1900" dirty="0" err="1"/>
              <a:t>analysis</a:t>
            </a:r>
            <a:r>
              <a:rPr lang="ro-RO" sz="1900" dirty="0"/>
              <a:t> (BVA) </a:t>
            </a:r>
            <a:endParaRPr lang="ro-RO" sz="19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ro-RO" sz="1900" dirty="0"/>
              <a:t>-State </a:t>
            </a:r>
            <a:r>
              <a:rPr lang="ro-RO" sz="1900" dirty="0" err="1"/>
              <a:t>transition</a:t>
            </a:r>
            <a:r>
              <a:rPr lang="ro-RO" sz="1900" dirty="0"/>
              <a:t> </a:t>
            </a:r>
            <a:r>
              <a:rPr lang="ro-RO" sz="1900" dirty="0" err="1"/>
              <a:t>testing</a:t>
            </a:r>
            <a:r>
              <a:rPr lang="ro-RO" sz="1900" dirty="0"/>
              <a:t> (STT) </a:t>
            </a:r>
            <a:endParaRPr lang="ro-RO" sz="19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ro-RO" sz="1900" dirty="0"/>
              <a:t>-</a:t>
            </a:r>
            <a:r>
              <a:rPr lang="ro-RO" sz="1900" dirty="0" err="1"/>
              <a:t>Decision</a:t>
            </a:r>
            <a:r>
              <a:rPr lang="ro-RO" sz="1900" dirty="0"/>
              <a:t> Table(DT) </a:t>
            </a:r>
            <a:endParaRPr lang="ro-RO" sz="19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ro-RO" sz="1900" dirty="0" err="1"/>
              <a:t>Tehinici</a:t>
            </a:r>
            <a:r>
              <a:rPr lang="ro-RO" sz="1900" dirty="0"/>
              <a:t> de testare </a:t>
            </a:r>
            <a:r>
              <a:rPr lang="ro-RO" sz="1900" dirty="0" err="1"/>
              <a:t>white</a:t>
            </a:r>
            <a:r>
              <a:rPr lang="ro-RO" sz="1900" dirty="0"/>
              <a:t> box sunt: </a:t>
            </a:r>
            <a:endParaRPr lang="ro-RO" sz="19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ro-RO" sz="1900" dirty="0"/>
              <a:t>-</a:t>
            </a:r>
            <a:r>
              <a:rPr lang="ro-RO" sz="1900" dirty="0" err="1"/>
              <a:t>Statement</a:t>
            </a:r>
            <a:r>
              <a:rPr lang="ro-RO" sz="1900" dirty="0"/>
              <a:t> </a:t>
            </a:r>
            <a:r>
              <a:rPr lang="ro-RO" sz="1900" dirty="0" err="1"/>
              <a:t>Coverage</a:t>
            </a:r>
            <a:r>
              <a:rPr lang="ro-RO" sz="1900" dirty="0"/>
              <a:t> </a:t>
            </a:r>
            <a:endParaRPr lang="ro-RO" sz="19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ro-RO" sz="1900" dirty="0"/>
              <a:t>-</a:t>
            </a:r>
            <a:r>
              <a:rPr lang="ro-RO" sz="1900" dirty="0" err="1"/>
              <a:t>Decision</a:t>
            </a:r>
            <a:r>
              <a:rPr lang="ro-RO" sz="1900" dirty="0"/>
              <a:t> </a:t>
            </a:r>
            <a:r>
              <a:rPr lang="ro-RO" sz="1900" dirty="0" err="1"/>
              <a:t>Coverage</a:t>
            </a:r>
            <a:r>
              <a:rPr lang="ro-RO" sz="1900" dirty="0"/>
              <a:t> </a:t>
            </a:r>
            <a:endParaRPr lang="ro-RO" sz="19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ro-RO" sz="1900" dirty="0"/>
              <a:t>8. Explicați diferența între </a:t>
            </a:r>
            <a:r>
              <a:rPr lang="ro-RO" sz="1900" dirty="0" err="1"/>
              <a:t>verification</a:t>
            </a:r>
            <a:r>
              <a:rPr lang="ro-RO" sz="1900" dirty="0"/>
              <a:t> și </a:t>
            </a:r>
            <a:r>
              <a:rPr lang="ro-RO" sz="1900" dirty="0" err="1"/>
              <a:t>validation</a:t>
            </a:r>
            <a:r>
              <a:rPr lang="ro-RO" sz="1900" dirty="0"/>
              <a:t> </a:t>
            </a:r>
            <a:endParaRPr lang="ro-RO" sz="19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ro-RO" sz="1900" dirty="0" err="1"/>
              <a:t>Verification</a:t>
            </a:r>
            <a:r>
              <a:rPr lang="ro-RO" sz="1900" dirty="0"/>
              <a:t> este un proces de verificare a documentelor , designului , codului si programului pentru a verifica daca software -</a:t>
            </a:r>
            <a:r>
              <a:rPr lang="ro-RO" sz="1900" dirty="0" err="1"/>
              <a:t>ul</a:t>
            </a:r>
            <a:r>
              <a:rPr lang="ro-RO" sz="1900" dirty="0"/>
              <a:t> a fost construit conform </a:t>
            </a:r>
            <a:r>
              <a:rPr lang="ro-RO" sz="1900" dirty="0" err="1"/>
              <a:t>cerintelor</a:t>
            </a:r>
            <a:r>
              <a:rPr lang="ro-RO" sz="1900" dirty="0"/>
              <a:t> sau </a:t>
            </a:r>
            <a:r>
              <a:rPr lang="ro-RO" sz="1900" dirty="0" err="1"/>
              <a:t>nu.Verificarea</a:t>
            </a:r>
            <a:r>
              <a:rPr lang="ro-RO" sz="1900" dirty="0"/>
              <a:t> nu implica executarea codului , verificarea </a:t>
            </a:r>
            <a:r>
              <a:rPr lang="ro-RO" sz="1900" dirty="0" err="1"/>
              <a:t>foloseste</a:t>
            </a:r>
            <a:r>
              <a:rPr lang="ro-RO" sz="1900" dirty="0"/>
              <a:t> metode precum recenzii , expuneri , </a:t>
            </a:r>
            <a:r>
              <a:rPr lang="ro-RO" sz="1900" dirty="0" err="1"/>
              <a:t>inspectii</a:t>
            </a:r>
            <a:r>
              <a:rPr lang="ro-RO" sz="1900" dirty="0"/>
              <a:t> si verificare la </a:t>
            </a:r>
            <a:r>
              <a:rPr lang="ro-RO" sz="1900" dirty="0" err="1"/>
              <a:t>birou.Gaseste</a:t>
            </a:r>
            <a:r>
              <a:rPr lang="ro-RO" sz="1900" dirty="0"/>
              <a:t> erori la </a:t>
            </a:r>
            <a:r>
              <a:rPr lang="ro-RO" sz="1900" dirty="0" err="1"/>
              <a:t>inceputul</a:t>
            </a:r>
            <a:r>
              <a:rPr lang="ro-RO" sz="1900" dirty="0"/>
              <a:t> </a:t>
            </a:r>
            <a:r>
              <a:rPr lang="ro-RO" sz="1900" dirty="0" err="1"/>
              <a:t>cicului</a:t>
            </a:r>
            <a:r>
              <a:rPr lang="ro-RO" sz="1900" dirty="0"/>
              <a:t> de dezvoltare si vine </a:t>
            </a:r>
            <a:r>
              <a:rPr lang="ro-RO" sz="1900" dirty="0" err="1"/>
              <a:t>inainte</a:t>
            </a:r>
            <a:r>
              <a:rPr lang="ro-RO" sz="1900" dirty="0"/>
              <a:t> de validare. </a:t>
            </a:r>
            <a:endParaRPr lang="ro-RO" dirty="0"/>
          </a:p>
          <a:p>
            <a:endParaRPr lang="ro-RO" sz="18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2876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EA42DB-D6B4-3F45-72BC-333749A5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000" dirty="0">
                <a:ea typeface="+mj-lt"/>
                <a:cs typeface="+mj-lt"/>
              </a:rPr>
              <a:t> I .</a:t>
            </a:r>
            <a:r>
              <a:rPr lang="ro-RO" sz="2000" dirty="0" err="1">
                <a:ea typeface="+mj-lt"/>
                <a:cs typeface="+mj-lt"/>
              </a:rPr>
              <a:t>Informatii</a:t>
            </a:r>
            <a:r>
              <a:rPr lang="ro-RO" sz="2000" dirty="0">
                <a:ea typeface="+mj-lt"/>
                <a:cs typeface="+mj-lt"/>
              </a:rPr>
              <a:t> acumulate ca urmare a parcurgerii cursului de testare manuala 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0CED173-8E57-6BBA-7CD0-702FE2954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ro-RO" sz="1800" dirty="0">
                <a:ea typeface="+mn-lt"/>
                <a:cs typeface="+mn-lt"/>
              </a:rPr>
              <a:t>9. Explicați diferența între </a:t>
            </a:r>
            <a:r>
              <a:rPr lang="ro-RO" sz="1800" dirty="0" err="1">
                <a:ea typeface="+mn-lt"/>
                <a:cs typeface="+mn-lt"/>
              </a:rPr>
              <a:t>positive</a:t>
            </a:r>
            <a:r>
              <a:rPr lang="ro-RO" sz="1800" dirty="0">
                <a:ea typeface="+mn-lt"/>
                <a:cs typeface="+mn-lt"/>
              </a:rPr>
              <a:t> </a:t>
            </a:r>
            <a:r>
              <a:rPr lang="ro-RO" sz="1800" dirty="0" err="1">
                <a:ea typeface="+mn-lt"/>
                <a:cs typeface="+mn-lt"/>
              </a:rPr>
              <a:t>testing</a:t>
            </a:r>
            <a:r>
              <a:rPr lang="ro-RO" sz="1800" dirty="0">
                <a:ea typeface="+mn-lt"/>
                <a:cs typeface="+mn-lt"/>
              </a:rPr>
              <a:t> și negative </a:t>
            </a:r>
            <a:r>
              <a:rPr lang="ro-RO" sz="1800" dirty="0" err="1">
                <a:ea typeface="+mn-lt"/>
                <a:cs typeface="+mn-lt"/>
              </a:rPr>
              <a:t>testing</a:t>
            </a:r>
            <a:r>
              <a:rPr lang="ro-RO" sz="1800" dirty="0">
                <a:ea typeface="+mn-lt"/>
                <a:cs typeface="+mn-lt"/>
              </a:rPr>
              <a:t> și dați câte un exemplu din fiecare </a:t>
            </a:r>
            <a:endParaRPr lang="ro-RO"/>
          </a:p>
          <a:p>
            <a:pPr>
              <a:buNone/>
            </a:pPr>
            <a:endParaRPr lang="ro-RO"/>
          </a:p>
          <a:p>
            <a:pPr>
              <a:buNone/>
            </a:pPr>
            <a:r>
              <a:rPr lang="ro-RO" sz="1800" dirty="0">
                <a:ea typeface="+mn-lt"/>
                <a:cs typeface="+mn-lt"/>
              </a:rPr>
              <a:t>Testarea pozitiva </a:t>
            </a:r>
            <a:r>
              <a:rPr lang="ro-RO" sz="1800" dirty="0" err="1">
                <a:ea typeface="+mn-lt"/>
                <a:cs typeface="+mn-lt"/>
              </a:rPr>
              <a:t>inseamna</a:t>
            </a:r>
            <a:r>
              <a:rPr lang="ro-RO" sz="1800" dirty="0">
                <a:ea typeface="+mn-lt"/>
                <a:cs typeface="+mn-lt"/>
              </a:rPr>
              <a:t> testarea sistemului cu valori pe care sa le </a:t>
            </a:r>
            <a:r>
              <a:rPr lang="ro-RO" sz="1800" dirty="0" err="1">
                <a:ea typeface="+mn-lt"/>
                <a:cs typeface="+mn-lt"/>
              </a:rPr>
              <a:t>poata</a:t>
            </a:r>
            <a:r>
              <a:rPr lang="ro-RO" sz="1800" dirty="0">
                <a:ea typeface="+mn-lt"/>
                <a:cs typeface="+mn-lt"/>
              </a:rPr>
              <a:t> procesa .Verifica daca </a:t>
            </a:r>
            <a:r>
              <a:rPr lang="ro-RO" sz="1800" dirty="0" err="1">
                <a:ea typeface="+mn-lt"/>
                <a:cs typeface="+mn-lt"/>
              </a:rPr>
              <a:t>aplicatia</a:t>
            </a:r>
            <a:r>
              <a:rPr lang="ro-RO" sz="1800" dirty="0">
                <a:ea typeface="+mn-lt"/>
                <a:cs typeface="+mn-lt"/>
              </a:rPr>
              <a:t> software se comporta conform </a:t>
            </a:r>
            <a:r>
              <a:rPr lang="ro-RO" sz="1800" dirty="0" err="1">
                <a:ea typeface="+mn-lt"/>
                <a:cs typeface="+mn-lt"/>
              </a:rPr>
              <a:t>asteptarilor</a:t>
            </a:r>
            <a:r>
              <a:rPr lang="ro-RO" sz="1800" dirty="0">
                <a:ea typeface="+mn-lt"/>
                <a:cs typeface="+mn-lt"/>
              </a:rPr>
              <a:t> cu </a:t>
            </a:r>
            <a:r>
              <a:rPr lang="ro-RO" sz="1800" dirty="0" err="1">
                <a:ea typeface="+mn-lt"/>
                <a:cs typeface="+mn-lt"/>
              </a:rPr>
              <a:t>intrari</a:t>
            </a:r>
            <a:r>
              <a:rPr lang="ro-RO" sz="1800" dirty="0">
                <a:ea typeface="+mn-lt"/>
                <a:cs typeface="+mn-lt"/>
              </a:rPr>
              <a:t> pozitive sau nu . </a:t>
            </a:r>
            <a:endParaRPr lang="ro-RO"/>
          </a:p>
          <a:p>
            <a:pPr>
              <a:buNone/>
            </a:pPr>
            <a:endParaRPr lang="ro-RO"/>
          </a:p>
          <a:p>
            <a:pPr>
              <a:buNone/>
            </a:pPr>
            <a:r>
              <a:rPr lang="ro-RO" sz="1800" dirty="0">
                <a:ea typeface="+mn-lt"/>
                <a:cs typeface="+mn-lt"/>
              </a:rPr>
              <a:t>De exemplu : exista o </a:t>
            </a:r>
            <a:r>
              <a:rPr lang="ro-RO" sz="1800" dirty="0" err="1">
                <a:ea typeface="+mn-lt"/>
                <a:cs typeface="+mn-lt"/>
              </a:rPr>
              <a:t>functionalitate</a:t>
            </a:r>
            <a:r>
              <a:rPr lang="ro-RO" sz="1800" dirty="0">
                <a:ea typeface="+mn-lt"/>
                <a:cs typeface="+mn-lt"/>
              </a:rPr>
              <a:t> </a:t>
            </a:r>
            <a:r>
              <a:rPr lang="ro-RO" sz="1800" dirty="0" err="1">
                <a:ea typeface="+mn-lt"/>
                <a:cs typeface="+mn-lt"/>
              </a:rPr>
              <a:t>intr-o</a:t>
            </a:r>
            <a:r>
              <a:rPr lang="ro-RO" sz="1800" dirty="0">
                <a:ea typeface="+mn-lt"/>
                <a:cs typeface="+mn-lt"/>
              </a:rPr>
              <a:t> </a:t>
            </a:r>
            <a:r>
              <a:rPr lang="ro-RO" sz="1800" dirty="0" err="1">
                <a:ea typeface="+mn-lt"/>
                <a:cs typeface="+mn-lt"/>
              </a:rPr>
              <a:t>aplicatie</a:t>
            </a:r>
            <a:r>
              <a:rPr lang="ro-RO" sz="1800" dirty="0">
                <a:ea typeface="+mn-lt"/>
                <a:cs typeface="+mn-lt"/>
              </a:rPr>
              <a:t> care accepta numai litere . Introducerea de litere este acceptata iar orice alte valori in afara de acestea nu ar trebui sa fie acceptate. Pentru a efectua o testare pozitiva , </a:t>
            </a:r>
            <a:r>
              <a:rPr lang="ro-RO" sz="1800" dirty="0" err="1">
                <a:ea typeface="+mn-lt"/>
                <a:cs typeface="+mn-lt"/>
              </a:rPr>
              <a:t>introduceti</a:t>
            </a:r>
            <a:r>
              <a:rPr lang="ro-RO" sz="1800" dirty="0">
                <a:ea typeface="+mn-lt"/>
                <a:cs typeface="+mn-lt"/>
              </a:rPr>
              <a:t> o litera si </a:t>
            </a:r>
            <a:r>
              <a:rPr lang="ro-RO" sz="1800" dirty="0" err="1">
                <a:ea typeface="+mn-lt"/>
                <a:cs typeface="+mn-lt"/>
              </a:rPr>
              <a:t>verificati</a:t>
            </a:r>
            <a:r>
              <a:rPr lang="ro-RO" sz="1800" dirty="0">
                <a:ea typeface="+mn-lt"/>
                <a:cs typeface="+mn-lt"/>
              </a:rPr>
              <a:t> daca sistemul accepta . </a:t>
            </a:r>
            <a:endParaRPr lang="ro-RO"/>
          </a:p>
          <a:p>
            <a:pPr>
              <a:buNone/>
            </a:pPr>
            <a:endParaRPr lang="ro-RO"/>
          </a:p>
          <a:p>
            <a:pPr marL="0" indent="0">
              <a:buNone/>
            </a:pPr>
            <a:r>
              <a:rPr lang="ro-RO" sz="1800" dirty="0">
                <a:ea typeface="+mn-lt"/>
                <a:cs typeface="+mn-lt"/>
              </a:rPr>
              <a:t>Testarea negativa </a:t>
            </a:r>
            <a:r>
              <a:rPr lang="ro-RO" sz="1800" dirty="0" err="1">
                <a:ea typeface="+mn-lt"/>
                <a:cs typeface="+mn-lt"/>
              </a:rPr>
              <a:t>inseamna</a:t>
            </a:r>
            <a:r>
              <a:rPr lang="ro-RO" sz="1800" dirty="0">
                <a:ea typeface="+mn-lt"/>
                <a:cs typeface="+mn-lt"/>
              </a:rPr>
              <a:t> testarea cu valori pe care sistemul nu ar trebui sa le </a:t>
            </a:r>
            <a:r>
              <a:rPr lang="ro-RO" sz="1800" dirty="0" err="1">
                <a:ea typeface="+mn-lt"/>
                <a:cs typeface="+mn-lt"/>
              </a:rPr>
              <a:t>poata</a:t>
            </a:r>
            <a:r>
              <a:rPr lang="ro-RO" sz="1800" dirty="0">
                <a:ea typeface="+mn-lt"/>
                <a:cs typeface="+mn-lt"/>
              </a:rPr>
              <a:t> procesa in mod normal pentru a ne asigura ca </a:t>
            </a:r>
            <a:r>
              <a:rPr lang="ro-RO" sz="1800" dirty="0" err="1">
                <a:ea typeface="+mn-lt"/>
                <a:cs typeface="+mn-lt"/>
              </a:rPr>
              <a:t>acedste</a:t>
            </a:r>
            <a:r>
              <a:rPr lang="ro-RO" sz="1800" dirty="0">
                <a:ea typeface="+mn-lt"/>
                <a:cs typeface="+mn-lt"/>
              </a:rPr>
              <a:t> valori sunt </a:t>
            </a:r>
            <a:r>
              <a:rPr lang="ro-RO" sz="1800" dirty="0" err="1">
                <a:ea typeface="+mn-lt"/>
                <a:cs typeface="+mn-lt"/>
              </a:rPr>
              <a:t>intr-adevar</a:t>
            </a:r>
            <a:r>
              <a:rPr lang="ro-RO" sz="1800" dirty="0">
                <a:ea typeface="+mn-lt"/>
                <a:cs typeface="+mn-lt"/>
              </a:rPr>
              <a:t> respinse si ca nu </a:t>
            </a:r>
            <a:r>
              <a:rPr lang="ro-RO" sz="1800" dirty="0" err="1">
                <a:ea typeface="+mn-lt"/>
                <a:cs typeface="+mn-lt"/>
              </a:rPr>
              <a:t>cauzeaza</a:t>
            </a:r>
            <a:r>
              <a:rPr lang="ro-RO" sz="1800" dirty="0">
                <a:ea typeface="+mn-lt"/>
                <a:cs typeface="+mn-lt"/>
              </a:rPr>
              <a:t> un </a:t>
            </a:r>
            <a:r>
              <a:rPr lang="ro-RO" sz="1800" dirty="0" err="1">
                <a:ea typeface="+mn-lt"/>
                <a:cs typeface="+mn-lt"/>
              </a:rPr>
              <a:t>crash</a:t>
            </a:r>
            <a:r>
              <a:rPr lang="ro-RO" sz="1800" dirty="0">
                <a:ea typeface="+mn-lt"/>
                <a:cs typeface="+mn-lt"/>
              </a:rPr>
              <a:t> al </a:t>
            </a:r>
            <a:r>
              <a:rPr lang="ro-RO" sz="1800" dirty="0" err="1">
                <a:ea typeface="+mn-lt"/>
                <a:cs typeface="+mn-lt"/>
              </a:rPr>
              <a:t>sistemului.Spre</a:t>
            </a:r>
            <a:r>
              <a:rPr lang="ro-RO" sz="1800" dirty="0">
                <a:ea typeface="+mn-lt"/>
                <a:cs typeface="+mn-lt"/>
              </a:rPr>
              <a:t> deosebire de </a:t>
            </a:r>
            <a:r>
              <a:rPr lang="ro-RO" sz="1800" dirty="0" err="1">
                <a:ea typeface="+mn-lt"/>
                <a:cs typeface="+mn-lt"/>
              </a:rPr>
              <a:t>tesatrea</a:t>
            </a:r>
            <a:r>
              <a:rPr lang="ro-RO" sz="1800" dirty="0">
                <a:ea typeface="+mn-lt"/>
                <a:cs typeface="+mn-lt"/>
              </a:rPr>
              <a:t> pozitiva, care </a:t>
            </a:r>
            <a:r>
              <a:rPr lang="ro-RO" sz="1800" dirty="0" err="1">
                <a:ea typeface="+mn-lt"/>
                <a:cs typeface="+mn-lt"/>
              </a:rPr>
              <a:t>analizeaza</a:t>
            </a:r>
            <a:r>
              <a:rPr lang="ro-RO" sz="1800" dirty="0">
                <a:ea typeface="+mn-lt"/>
                <a:cs typeface="+mn-lt"/>
              </a:rPr>
              <a:t> ce se </a:t>
            </a:r>
            <a:r>
              <a:rPr lang="ro-RO" sz="1800" dirty="0" err="1">
                <a:ea typeface="+mn-lt"/>
                <a:cs typeface="+mn-lt"/>
              </a:rPr>
              <a:t>intaplma</a:t>
            </a:r>
            <a:r>
              <a:rPr lang="ro-RO" sz="1800" dirty="0">
                <a:ea typeface="+mn-lt"/>
                <a:cs typeface="+mn-lt"/>
              </a:rPr>
              <a:t> in </a:t>
            </a:r>
            <a:r>
              <a:rPr lang="ro-RO" sz="1800" dirty="0" err="1">
                <a:ea typeface="+mn-lt"/>
                <a:cs typeface="+mn-lt"/>
              </a:rPr>
              <a:t>conditiile</a:t>
            </a:r>
            <a:r>
              <a:rPr lang="ro-RO" sz="1800" dirty="0">
                <a:ea typeface="+mn-lt"/>
                <a:cs typeface="+mn-lt"/>
              </a:rPr>
              <a:t> de </a:t>
            </a:r>
            <a:r>
              <a:rPr lang="ro-RO" sz="1800" dirty="0" err="1">
                <a:ea typeface="+mn-lt"/>
                <a:cs typeface="+mn-lt"/>
              </a:rPr>
              <a:t>reusita</a:t>
            </a:r>
            <a:r>
              <a:rPr lang="ro-RO" sz="1800" dirty="0">
                <a:ea typeface="+mn-lt"/>
                <a:cs typeface="+mn-lt"/>
              </a:rPr>
              <a:t> , </a:t>
            </a:r>
            <a:r>
              <a:rPr lang="ro-RO" sz="1800" dirty="0" err="1">
                <a:ea typeface="+mn-lt"/>
                <a:cs typeface="+mn-lt"/>
              </a:rPr>
              <a:t>testrea</a:t>
            </a:r>
            <a:r>
              <a:rPr lang="ro-RO" sz="1800" dirty="0">
                <a:ea typeface="+mn-lt"/>
                <a:cs typeface="+mn-lt"/>
              </a:rPr>
              <a:t> negativa </a:t>
            </a:r>
            <a:r>
              <a:rPr lang="ro-RO" sz="1800" dirty="0" err="1">
                <a:ea typeface="+mn-lt"/>
                <a:cs typeface="+mn-lt"/>
              </a:rPr>
              <a:t>cauta</a:t>
            </a:r>
            <a:r>
              <a:rPr lang="ro-RO" sz="1800" dirty="0">
                <a:ea typeface="+mn-lt"/>
                <a:cs typeface="+mn-lt"/>
              </a:rPr>
              <a:t> punctele slabe care ar putea </a:t>
            </a:r>
            <a:r>
              <a:rPr lang="ro-RO" sz="1800" dirty="0" err="1">
                <a:ea typeface="+mn-lt"/>
                <a:cs typeface="+mn-lt"/>
              </a:rPr>
              <a:t>aparea</a:t>
            </a:r>
            <a:r>
              <a:rPr lang="ro-RO" sz="1800" dirty="0">
                <a:ea typeface="+mn-lt"/>
                <a:cs typeface="+mn-lt"/>
              </a:rPr>
              <a:t> in </a:t>
            </a:r>
            <a:r>
              <a:rPr lang="ro-RO" sz="1800" dirty="0" err="1">
                <a:ea typeface="+mn-lt"/>
                <a:cs typeface="+mn-lt"/>
              </a:rPr>
              <a:t>situatii</a:t>
            </a:r>
            <a:r>
              <a:rPr lang="ro-RO" sz="1800" dirty="0">
                <a:ea typeface="+mn-lt"/>
                <a:cs typeface="+mn-lt"/>
              </a:rPr>
              <a:t> </a:t>
            </a:r>
            <a:r>
              <a:rPr lang="ro-RO" sz="1800" dirty="0" err="1">
                <a:ea typeface="+mn-lt"/>
                <a:cs typeface="+mn-lt"/>
              </a:rPr>
              <a:t>neasteptate</a:t>
            </a:r>
            <a:r>
              <a:rPr lang="ro-RO" sz="1800" dirty="0">
                <a:ea typeface="+mn-lt"/>
                <a:cs typeface="+mn-lt"/>
              </a:rPr>
              <a:t> , cum ar fi introducerea de date nevalide sau utilizator care </a:t>
            </a:r>
            <a:r>
              <a:rPr lang="ro-RO" sz="1800" dirty="0" err="1">
                <a:ea typeface="+mn-lt"/>
                <a:cs typeface="+mn-lt"/>
              </a:rPr>
              <a:t>incerca</a:t>
            </a:r>
            <a:r>
              <a:rPr lang="ro-RO" sz="1800" dirty="0">
                <a:ea typeface="+mn-lt"/>
                <a:cs typeface="+mn-lt"/>
              </a:rPr>
              <a:t> sa acceseze o pagina web </a:t>
            </a:r>
            <a:r>
              <a:rPr lang="ro-RO" sz="1800" dirty="0" err="1">
                <a:ea typeface="+mn-lt"/>
                <a:cs typeface="+mn-lt"/>
              </a:rPr>
              <a:t>inerzisa</a:t>
            </a:r>
            <a:r>
              <a:rPr lang="ro-RO" sz="1800" dirty="0">
                <a:ea typeface="+mn-lt"/>
                <a:cs typeface="+mn-lt"/>
              </a:rPr>
              <a:t> </a:t>
            </a:r>
            <a:endParaRPr lang="ro-RO" dirty="0"/>
          </a:p>
          <a:p>
            <a:endParaRPr lang="ro-RO" dirty="0">
              <a:latin typeface="Arial"/>
              <a:cs typeface="Arial"/>
            </a:endParaRPr>
          </a:p>
          <a:p>
            <a:pPr marL="0" indent="0">
              <a:buNone/>
            </a:pPr>
            <a:endParaRPr lang="ro-RO" dirty="0">
              <a:latin typeface="Arial"/>
              <a:cs typeface="Arial"/>
            </a:endParaRPr>
          </a:p>
          <a:p>
            <a:endParaRPr lang="ro-RO" sz="1800" dirty="0"/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0587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80E40A-F0C4-8B07-B4E9-ED7BF79E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000" dirty="0">
                <a:ea typeface="+mj-lt"/>
                <a:cs typeface="+mj-lt"/>
              </a:rPr>
              <a:t> I .</a:t>
            </a:r>
            <a:r>
              <a:rPr lang="ro-RO" sz="2000" dirty="0" err="1">
                <a:ea typeface="+mj-lt"/>
                <a:cs typeface="+mj-lt"/>
              </a:rPr>
              <a:t>Informatii</a:t>
            </a:r>
            <a:r>
              <a:rPr lang="ro-RO" sz="2000" dirty="0">
                <a:ea typeface="+mj-lt"/>
                <a:cs typeface="+mj-lt"/>
              </a:rPr>
              <a:t> acumulate ca urmare a parcurgerii cursului de testare manuala </a:t>
            </a:r>
            <a:endParaRPr lang="ro-RO" dirty="0"/>
          </a:p>
          <a:p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F988D08-1839-BDC1-867B-E48374C73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o-RO" sz="1600" dirty="0">
                <a:ea typeface="+mn-lt"/>
                <a:cs typeface="+mn-lt"/>
              </a:rPr>
              <a:t>De exemplu, daca un utilizator </a:t>
            </a:r>
            <a:r>
              <a:rPr lang="ro-RO" sz="1600" err="1">
                <a:ea typeface="+mn-lt"/>
                <a:cs typeface="+mn-lt"/>
              </a:rPr>
              <a:t>incearca</a:t>
            </a:r>
            <a:r>
              <a:rPr lang="ro-RO" sz="1600" dirty="0">
                <a:ea typeface="+mn-lt"/>
                <a:cs typeface="+mn-lt"/>
              </a:rPr>
              <a:t> sa </a:t>
            </a:r>
            <a:r>
              <a:rPr lang="ro-RO" sz="1600" err="1">
                <a:ea typeface="+mn-lt"/>
                <a:cs typeface="+mn-lt"/>
              </a:rPr>
              <a:t>introduca</a:t>
            </a:r>
            <a:r>
              <a:rPr lang="ro-RO" sz="1600" dirty="0">
                <a:ea typeface="+mn-lt"/>
                <a:cs typeface="+mn-lt"/>
              </a:rPr>
              <a:t> o litera </a:t>
            </a:r>
            <a:r>
              <a:rPr lang="ro-RO" sz="1600" err="1">
                <a:ea typeface="+mn-lt"/>
                <a:cs typeface="+mn-lt"/>
              </a:rPr>
              <a:t>intr</a:t>
            </a:r>
            <a:r>
              <a:rPr lang="ro-RO" sz="1600" dirty="0">
                <a:ea typeface="+mn-lt"/>
                <a:cs typeface="+mn-lt"/>
              </a:rPr>
              <a:t>-un </a:t>
            </a:r>
            <a:r>
              <a:rPr lang="ro-RO" sz="1600" err="1">
                <a:ea typeface="+mn-lt"/>
                <a:cs typeface="+mn-lt"/>
              </a:rPr>
              <a:t>camp</a:t>
            </a:r>
            <a:r>
              <a:rPr lang="ro-RO" sz="1600" dirty="0">
                <a:ea typeface="+mn-lt"/>
                <a:cs typeface="+mn-lt"/>
              </a:rPr>
              <a:t> numeric, comportamentul corect in acest caz ar fi </a:t>
            </a:r>
            <a:r>
              <a:rPr lang="ro-RO" sz="1600" err="1">
                <a:ea typeface="+mn-lt"/>
                <a:cs typeface="+mn-lt"/>
              </a:rPr>
              <a:t>afisarea</a:t>
            </a:r>
            <a:r>
              <a:rPr lang="ro-RO" sz="1600" dirty="0">
                <a:ea typeface="+mn-lt"/>
                <a:cs typeface="+mn-lt"/>
              </a:rPr>
              <a:t> mesajului „Tip de date incorect, </a:t>
            </a:r>
            <a:r>
              <a:rPr lang="ro-RO" sz="1600" err="1">
                <a:ea typeface="+mn-lt"/>
                <a:cs typeface="+mn-lt"/>
              </a:rPr>
              <a:t>introduceti</a:t>
            </a:r>
            <a:r>
              <a:rPr lang="ro-RO" sz="1600" dirty="0">
                <a:ea typeface="+mn-lt"/>
                <a:cs typeface="+mn-lt"/>
              </a:rPr>
              <a:t> un număr”. Scopul </a:t>
            </a:r>
            <a:r>
              <a:rPr lang="ro-RO" sz="1600" err="1">
                <a:ea typeface="+mn-lt"/>
                <a:cs typeface="+mn-lt"/>
              </a:rPr>
              <a:t>testarii</a:t>
            </a:r>
            <a:r>
              <a:rPr lang="ro-RO" sz="1600" dirty="0">
                <a:ea typeface="+mn-lt"/>
                <a:cs typeface="+mn-lt"/>
              </a:rPr>
              <a:t> negative este de a detecta astfel de </a:t>
            </a:r>
            <a:r>
              <a:rPr lang="ro-RO" sz="1600" err="1">
                <a:ea typeface="+mn-lt"/>
                <a:cs typeface="+mn-lt"/>
              </a:rPr>
              <a:t>situatii</a:t>
            </a:r>
            <a:r>
              <a:rPr lang="ro-RO" sz="1600" dirty="0">
                <a:ea typeface="+mn-lt"/>
                <a:cs typeface="+mn-lt"/>
              </a:rPr>
              <a:t> si de a preveni blocarea </a:t>
            </a:r>
            <a:r>
              <a:rPr lang="ro-RO" sz="1600" err="1">
                <a:ea typeface="+mn-lt"/>
                <a:cs typeface="+mn-lt"/>
              </a:rPr>
              <a:t>aplicatiilor</a:t>
            </a:r>
            <a:r>
              <a:rPr lang="ro-RO" sz="1600" dirty="0">
                <a:ea typeface="+mn-lt"/>
                <a:cs typeface="+mn-lt"/>
              </a:rPr>
              <a:t>.</a:t>
            </a:r>
            <a:endParaRPr lang="ro-RO" sz="1600" dirty="0"/>
          </a:p>
          <a:p>
            <a:endParaRPr lang="ro-RO" sz="1600" dirty="0"/>
          </a:p>
          <a:p>
            <a:pPr marL="0" indent="0">
              <a:buNone/>
            </a:pPr>
            <a:r>
              <a:rPr lang="ro-RO" sz="1600" dirty="0">
                <a:ea typeface="+mn-lt"/>
                <a:cs typeface="+mn-lt"/>
              </a:rPr>
              <a:t>10. Enumerați și explicați pe scurt nivelurile de testare</a:t>
            </a:r>
          </a:p>
          <a:p>
            <a:pPr marL="0" indent="0">
              <a:buNone/>
            </a:pPr>
            <a:r>
              <a:rPr lang="ro-RO" sz="1600" dirty="0">
                <a:latin typeface="Aptos"/>
                <a:cs typeface="Arial"/>
              </a:rPr>
              <a:t>1.Testarea unitara -un test unitar </a:t>
            </a:r>
            <a:r>
              <a:rPr lang="ro-RO" sz="1600" err="1">
                <a:latin typeface="Aptos"/>
                <a:cs typeface="Arial"/>
              </a:rPr>
              <a:t>reprezinta</a:t>
            </a:r>
            <a:r>
              <a:rPr lang="ro-RO" sz="1600" dirty="0">
                <a:latin typeface="Aptos"/>
                <a:cs typeface="Arial"/>
              </a:rPr>
              <a:t> celei mai mici </a:t>
            </a:r>
            <a:r>
              <a:rPr lang="ro-RO" sz="1600" err="1">
                <a:latin typeface="Aptos"/>
                <a:cs typeface="Arial"/>
              </a:rPr>
              <a:t>bucati</a:t>
            </a:r>
            <a:r>
              <a:rPr lang="ro-RO" sz="1600" dirty="0">
                <a:latin typeface="Aptos"/>
                <a:cs typeface="Arial"/>
              </a:rPr>
              <a:t> </a:t>
            </a:r>
            <a:r>
              <a:rPr lang="ro-RO" sz="1600" err="1">
                <a:latin typeface="Aptos"/>
                <a:cs typeface="Arial"/>
              </a:rPr>
              <a:t>functionale</a:t>
            </a:r>
            <a:r>
              <a:rPr lang="ro-RO" sz="1600" dirty="0">
                <a:latin typeface="Aptos"/>
                <a:cs typeface="Arial"/>
              </a:rPr>
              <a:t> dintr-o </a:t>
            </a:r>
            <a:r>
              <a:rPr lang="ro-RO" sz="1600" err="1">
                <a:latin typeface="Aptos"/>
                <a:cs typeface="Arial"/>
              </a:rPr>
              <a:t>aplicatie</a:t>
            </a:r>
            <a:r>
              <a:rPr lang="ro-RO" sz="1600" dirty="0">
                <a:latin typeface="Aptos"/>
                <a:cs typeface="Arial"/>
              </a:rPr>
              <a:t> cum ar fi </a:t>
            </a:r>
            <a:r>
              <a:rPr lang="ro-RO" sz="1600" err="1">
                <a:latin typeface="Aptos"/>
                <a:cs typeface="Arial"/>
              </a:rPr>
              <a:t>functii</a:t>
            </a:r>
            <a:r>
              <a:rPr lang="ro-RO" sz="1600" dirty="0">
                <a:latin typeface="Aptos"/>
                <a:cs typeface="Arial"/>
              </a:rPr>
              <a:t>, clase , proceduri , </a:t>
            </a:r>
            <a:r>
              <a:rPr lang="ro-RO" sz="1600" err="1">
                <a:latin typeface="Aptos"/>
                <a:cs typeface="Arial"/>
              </a:rPr>
              <a:t>interfete</a:t>
            </a:r>
            <a:r>
              <a:rPr lang="ro-RO" sz="1600" dirty="0">
                <a:latin typeface="Aptos"/>
                <a:cs typeface="Arial"/>
              </a:rPr>
              <a:t> .</a:t>
            </a:r>
          </a:p>
          <a:p>
            <a:pPr marL="0" indent="0">
              <a:buNone/>
            </a:pPr>
            <a:r>
              <a:rPr lang="ro-RO" sz="1600" dirty="0">
                <a:latin typeface="Aptos"/>
                <a:cs typeface="Arial"/>
              </a:rPr>
              <a:t>Testarea unitara este o modalitate prin care fiecare bucata individuala de cod este testata pentru a verifica daca este </a:t>
            </a:r>
            <a:r>
              <a:rPr lang="ro-RO" sz="1600" err="1">
                <a:latin typeface="Aptos"/>
                <a:cs typeface="Arial"/>
              </a:rPr>
              <a:t>pregatita</a:t>
            </a:r>
            <a:r>
              <a:rPr lang="ro-RO" sz="1600" dirty="0">
                <a:latin typeface="Aptos"/>
                <a:cs typeface="Arial"/>
              </a:rPr>
              <a:t> pentru </a:t>
            </a:r>
            <a:r>
              <a:rPr lang="ro-RO" sz="1600" err="1">
                <a:latin typeface="Aptos"/>
                <a:cs typeface="Arial"/>
              </a:rPr>
              <a:t>untilizare</a:t>
            </a:r>
            <a:r>
              <a:rPr lang="ro-RO" sz="1600" dirty="0">
                <a:latin typeface="Aptos"/>
                <a:cs typeface="Arial"/>
              </a:rPr>
              <a:t>.</a:t>
            </a:r>
          </a:p>
          <a:p>
            <a:pPr marL="0" indent="0">
              <a:buNone/>
            </a:pPr>
            <a:r>
              <a:rPr lang="ro-RO" sz="1600" dirty="0">
                <a:latin typeface="Aptos"/>
                <a:cs typeface="Arial"/>
              </a:rPr>
              <a:t>2. Testarea de integrare- se </a:t>
            </a:r>
            <a:r>
              <a:rPr lang="ro-RO" sz="1600" err="1">
                <a:latin typeface="Aptos"/>
                <a:cs typeface="Arial"/>
              </a:rPr>
              <a:t>concentraza</a:t>
            </a:r>
            <a:r>
              <a:rPr lang="ro-RO" sz="1600" dirty="0">
                <a:latin typeface="Aptos"/>
                <a:cs typeface="Arial"/>
              </a:rPr>
              <a:t> pe </a:t>
            </a:r>
            <a:r>
              <a:rPr lang="ro-RO" sz="1600" err="1">
                <a:latin typeface="Aptos"/>
                <a:cs typeface="Arial"/>
              </a:rPr>
              <a:t>interactiunile</a:t>
            </a:r>
            <a:r>
              <a:rPr lang="ro-RO" sz="1600" dirty="0">
                <a:latin typeface="Aptos"/>
                <a:cs typeface="Arial"/>
              </a:rPr>
              <a:t> dintre componente si sisteme.</a:t>
            </a:r>
          </a:p>
          <a:p>
            <a:pPr marL="0" indent="0">
              <a:buNone/>
            </a:pPr>
            <a:r>
              <a:rPr lang="ro-RO" sz="1600" dirty="0">
                <a:latin typeface="Aptos"/>
                <a:cs typeface="Segoe UI"/>
              </a:rPr>
              <a:t>Obiectivele </a:t>
            </a:r>
            <a:r>
              <a:rPr lang="ro-RO" sz="1600" dirty="0" err="1">
                <a:latin typeface="Aptos"/>
                <a:cs typeface="Segoe UI"/>
              </a:rPr>
              <a:t>testarii</a:t>
            </a:r>
            <a:r>
              <a:rPr lang="ro-RO" sz="1600" dirty="0">
                <a:latin typeface="Aptos"/>
                <a:cs typeface="Segoe UI"/>
              </a:rPr>
              <a:t> de integrare : reducerea riscului, verificarea comportamentelor </a:t>
            </a:r>
            <a:r>
              <a:rPr lang="ro-RO" sz="1600" dirty="0" err="1">
                <a:latin typeface="Aptos"/>
                <a:cs typeface="Segoe UI"/>
              </a:rPr>
              <a:t>functionale</a:t>
            </a:r>
            <a:r>
              <a:rPr lang="ro-RO" sz="1600" dirty="0">
                <a:latin typeface="Aptos"/>
                <a:cs typeface="Segoe UI"/>
              </a:rPr>
              <a:t> si non-</a:t>
            </a:r>
            <a:r>
              <a:rPr lang="ro-RO" sz="1600" dirty="0" err="1">
                <a:latin typeface="Aptos"/>
                <a:cs typeface="Segoe UI"/>
              </a:rPr>
              <a:t>functionale</a:t>
            </a:r>
            <a:r>
              <a:rPr lang="ro-RO" sz="1600" dirty="0">
                <a:latin typeface="Aptos"/>
                <a:cs typeface="Segoe UI"/>
              </a:rPr>
              <a:t> ale </a:t>
            </a:r>
            <a:r>
              <a:rPr lang="ro-RO" sz="1600" dirty="0" err="1">
                <a:latin typeface="Aptos"/>
                <a:cs typeface="Segoe UI"/>
              </a:rPr>
              <a:t>interfetelor</a:t>
            </a:r>
            <a:r>
              <a:rPr lang="ro-RO" sz="1600" dirty="0">
                <a:latin typeface="Aptos"/>
                <a:cs typeface="Segoe UI"/>
              </a:rPr>
              <a:t> si </a:t>
            </a:r>
            <a:r>
              <a:rPr lang="ro-RO" sz="1600" dirty="0" err="1">
                <a:latin typeface="Aptos"/>
                <a:cs typeface="Segoe UI"/>
              </a:rPr>
              <a:t>comunicarii</a:t>
            </a:r>
            <a:r>
              <a:rPr lang="ro-RO" sz="1600" dirty="0">
                <a:latin typeface="Aptos"/>
                <a:cs typeface="Segoe UI"/>
              </a:rPr>
              <a:t> intre sisteme/componente in raport cu </a:t>
            </a:r>
            <a:r>
              <a:rPr lang="ro-RO" sz="1600" dirty="0" err="1">
                <a:latin typeface="Aptos"/>
                <a:cs typeface="Segoe UI"/>
              </a:rPr>
              <a:t>specificatiile</a:t>
            </a:r>
            <a:r>
              <a:rPr lang="ro-RO" sz="1600" dirty="0">
                <a:latin typeface="Aptos"/>
                <a:cs typeface="Segoe UI"/>
              </a:rPr>
              <a:t>.</a:t>
            </a:r>
          </a:p>
          <a:p>
            <a:pPr marL="0" indent="0">
              <a:buNone/>
            </a:pPr>
            <a:r>
              <a:rPr lang="ro-RO" sz="1600" dirty="0">
                <a:latin typeface="Aptos"/>
                <a:cs typeface="Segoe UI"/>
              </a:rPr>
              <a:t>Exista doua tipuri de testare de integrare:-integrare intre componente  si integrare intre sisteme </a:t>
            </a:r>
            <a:r>
              <a:rPr lang="ro-RO" sz="1800" dirty="0">
                <a:latin typeface="Segoe UI"/>
                <a:cs typeface="Segoe UI"/>
              </a:rPr>
              <a:t>.</a:t>
            </a:r>
            <a:endParaRPr lang="ro-RO" dirty="0"/>
          </a:p>
          <a:p>
            <a:pPr>
              <a:buFont typeface="Arial"/>
              <a:buChar char="•"/>
            </a:pPr>
            <a:endParaRPr lang="ro-RO" sz="1800" dirty="0">
              <a:latin typeface="Arial"/>
              <a:cs typeface="Arial"/>
            </a:endParaRPr>
          </a:p>
          <a:p>
            <a:pPr marL="0" indent="0">
              <a:buNone/>
            </a:pPr>
            <a:endParaRPr lang="ro-RO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4709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CDFBA6D-2425-3AA1-187A-D620D26E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2000" dirty="0">
                <a:ea typeface="+mj-lt"/>
                <a:cs typeface="+mj-lt"/>
              </a:rPr>
              <a:t> I .</a:t>
            </a:r>
            <a:r>
              <a:rPr lang="ro-RO" sz="2000" dirty="0" err="1">
                <a:ea typeface="+mj-lt"/>
                <a:cs typeface="+mj-lt"/>
              </a:rPr>
              <a:t>Informatii</a:t>
            </a:r>
            <a:r>
              <a:rPr lang="ro-RO" sz="2000" dirty="0">
                <a:ea typeface="+mj-lt"/>
                <a:cs typeface="+mj-lt"/>
              </a:rPr>
              <a:t> acumulate ca urmare a parcurgerii cursului de testare manuala </a:t>
            </a:r>
            <a:endParaRPr lang="ro-RO" dirty="0"/>
          </a:p>
          <a:p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312E32E-A884-37B4-B23E-5B82B916D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o-RO" sz="1800" dirty="0">
                <a:ea typeface="+mn-lt"/>
                <a:cs typeface="+mn-lt"/>
              </a:rPr>
              <a:t>3. Testarea de sistem-se refera la comportamentul si </a:t>
            </a:r>
            <a:r>
              <a:rPr lang="ro-RO" sz="1800" dirty="0" err="1">
                <a:ea typeface="+mn-lt"/>
                <a:cs typeface="+mn-lt"/>
              </a:rPr>
              <a:t>capabilitarea</a:t>
            </a:r>
            <a:r>
              <a:rPr lang="ro-RO" sz="1800" dirty="0">
                <a:ea typeface="+mn-lt"/>
                <a:cs typeface="+mn-lt"/>
              </a:rPr>
              <a:t> sistemului ca un tot unitar, </a:t>
            </a:r>
            <a:r>
              <a:rPr lang="ro-RO" sz="1800" dirty="0" err="1">
                <a:ea typeface="+mn-lt"/>
                <a:cs typeface="+mn-lt"/>
              </a:rPr>
              <a:t>tinand</a:t>
            </a:r>
            <a:r>
              <a:rPr lang="ro-RO" sz="1800" dirty="0">
                <a:ea typeface="+mn-lt"/>
                <a:cs typeface="+mn-lt"/>
              </a:rPr>
              <a:t> cont de comportamentul </a:t>
            </a:r>
            <a:r>
              <a:rPr lang="ro-RO" sz="1800" dirty="0" err="1">
                <a:ea typeface="+mn-lt"/>
                <a:cs typeface="+mn-lt"/>
              </a:rPr>
              <a:t>end-to-end</a:t>
            </a:r>
            <a:r>
              <a:rPr lang="ro-RO" sz="1800" dirty="0">
                <a:ea typeface="+mn-lt"/>
                <a:cs typeface="+mn-lt"/>
              </a:rPr>
              <a:t> al </a:t>
            </a:r>
            <a:r>
              <a:rPr lang="ro-RO" sz="1800" dirty="0" err="1">
                <a:ea typeface="+mn-lt"/>
                <a:cs typeface="+mn-lt"/>
              </a:rPr>
              <a:t>functionalitatilor</a:t>
            </a:r>
            <a:r>
              <a:rPr lang="ro-RO" sz="1800" dirty="0">
                <a:ea typeface="+mn-lt"/>
                <a:cs typeface="+mn-lt"/>
              </a:rPr>
              <a:t> pe care sistemul trebuie sa le execute si de comportamentul non-</a:t>
            </a:r>
            <a:r>
              <a:rPr lang="ro-RO" sz="1800" dirty="0" err="1">
                <a:ea typeface="+mn-lt"/>
                <a:cs typeface="+mn-lt"/>
              </a:rPr>
              <a:t>functional</a:t>
            </a:r>
            <a:r>
              <a:rPr lang="ro-RO" sz="1800" dirty="0">
                <a:ea typeface="+mn-lt"/>
                <a:cs typeface="+mn-lt"/>
              </a:rPr>
              <a:t> </a:t>
            </a:r>
            <a:r>
              <a:rPr lang="ro-RO" sz="1800" dirty="0" err="1">
                <a:ea typeface="+mn-lt"/>
                <a:cs typeface="+mn-lt"/>
              </a:rPr>
              <a:t>asteptat</a:t>
            </a:r>
            <a:r>
              <a:rPr lang="ro-RO" sz="1800" dirty="0">
                <a:ea typeface="+mn-lt"/>
                <a:cs typeface="+mn-lt"/>
              </a:rPr>
              <a:t> al acelor taskuri. </a:t>
            </a:r>
            <a:endParaRPr lang="ro-RO" dirty="0"/>
          </a:p>
          <a:p>
            <a:pPr>
              <a:buNone/>
            </a:pPr>
            <a:endParaRPr lang="ro-RO"/>
          </a:p>
          <a:p>
            <a:pPr>
              <a:buNone/>
            </a:pPr>
            <a:r>
              <a:rPr lang="ro-RO" sz="1800" dirty="0">
                <a:ea typeface="+mn-lt"/>
                <a:cs typeface="+mn-lt"/>
              </a:rPr>
              <a:t>Obiectivele </a:t>
            </a:r>
            <a:r>
              <a:rPr lang="ro-RO" sz="1800" dirty="0" err="1">
                <a:ea typeface="+mn-lt"/>
                <a:cs typeface="+mn-lt"/>
              </a:rPr>
              <a:t>testarii</a:t>
            </a:r>
            <a:r>
              <a:rPr lang="ro-RO" sz="1800" dirty="0">
                <a:ea typeface="+mn-lt"/>
                <a:cs typeface="+mn-lt"/>
              </a:rPr>
              <a:t> de sistem: reducerea riscului , verificarea de comportamentelor </a:t>
            </a:r>
            <a:r>
              <a:rPr lang="ro-RO" sz="1800" dirty="0" err="1">
                <a:ea typeface="+mn-lt"/>
                <a:cs typeface="+mn-lt"/>
              </a:rPr>
              <a:t>functionale</a:t>
            </a:r>
            <a:r>
              <a:rPr lang="ro-RO" sz="1800" dirty="0">
                <a:ea typeface="+mn-lt"/>
                <a:cs typeface="+mn-lt"/>
              </a:rPr>
              <a:t> si non </a:t>
            </a:r>
            <a:r>
              <a:rPr lang="ro-RO" sz="1800" dirty="0" err="1">
                <a:ea typeface="+mn-lt"/>
                <a:cs typeface="+mn-lt"/>
              </a:rPr>
              <a:t>functionale</a:t>
            </a:r>
            <a:r>
              <a:rPr lang="ro-RO" sz="1800" dirty="0">
                <a:ea typeface="+mn-lt"/>
                <a:cs typeface="+mn-lt"/>
              </a:rPr>
              <a:t> in raport cu </a:t>
            </a:r>
            <a:r>
              <a:rPr lang="ro-RO" sz="1800" dirty="0" err="1">
                <a:ea typeface="+mn-lt"/>
                <a:cs typeface="+mn-lt"/>
              </a:rPr>
              <a:t>cerintele</a:t>
            </a:r>
            <a:r>
              <a:rPr lang="ro-RO" sz="1800" dirty="0">
                <a:ea typeface="+mn-lt"/>
                <a:cs typeface="+mn-lt"/>
              </a:rPr>
              <a:t> de business, validarea faptului ca sistemul este complet si </a:t>
            </a:r>
            <a:r>
              <a:rPr lang="ro-RO" sz="1800" dirty="0" err="1">
                <a:ea typeface="+mn-lt"/>
                <a:cs typeface="+mn-lt"/>
              </a:rPr>
              <a:t>functioneaza</a:t>
            </a:r>
            <a:r>
              <a:rPr lang="ro-RO" sz="1800" dirty="0">
                <a:ea typeface="+mn-lt"/>
                <a:cs typeface="+mn-lt"/>
              </a:rPr>
              <a:t> </a:t>
            </a:r>
            <a:r>
              <a:rPr lang="ro-RO" sz="1800" dirty="0" err="1">
                <a:ea typeface="+mn-lt"/>
                <a:cs typeface="+mn-lt"/>
              </a:rPr>
              <a:t>corect,definirea</a:t>
            </a:r>
            <a:r>
              <a:rPr lang="ro-RO" sz="1800" dirty="0">
                <a:ea typeface="+mn-lt"/>
                <a:cs typeface="+mn-lt"/>
              </a:rPr>
              <a:t> </a:t>
            </a:r>
            <a:r>
              <a:rPr lang="ro-RO" sz="1800" dirty="0" err="1">
                <a:ea typeface="+mn-lt"/>
                <a:cs typeface="+mn-lt"/>
              </a:rPr>
              <a:t>incederii</a:t>
            </a:r>
            <a:r>
              <a:rPr lang="ro-RO" sz="1800" dirty="0">
                <a:ea typeface="+mn-lt"/>
                <a:cs typeface="+mn-lt"/>
              </a:rPr>
              <a:t> in </a:t>
            </a:r>
            <a:r>
              <a:rPr lang="ro-RO" sz="1800" dirty="0" err="1">
                <a:ea typeface="+mn-lt"/>
                <a:cs typeface="+mn-lt"/>
              </a:rPr>
              <a:t>calitea</a:t>
            </a:r>
            <a:r>
              <a:rPr lang="ro-RO" sz="1800" dirty="0">
                <a:ea typeface="+mn-lt"/>
                <a:cs typeface="+mn-lt"/>
              </a:rPr>
              <a:t> sistemului complet . </a:t>
            </a:r>
            <a:endParaRPr lang="ro-RO" dirty="0"/>
          </a:p>
          <a:p>
            <a:pPr>
              <a:buNone/>
            </a:pPr>
            <a:endParaRPr lang="ro-RO"/>
          </a:p>
          <a:p>
            <a:pPr marL="0" indent="0">
              <a:buNone/>
            </a:pPr>
            <a:r>
              <a:rPr lang="ro-RO" sz="1800" dirty="0">
                <a:ea typeface="+mn-lt"/>
                <a:cs typeface="+mn-lt"/>
              </a:rPr>
              <a:t>4. </a:t>
            </a:r>
            <a:r>
              <a:rPr lang="ro-RO" sz="1800" dirty="0" err="1">
                <a:ea typeface="+mn-lt"/>
                <a:cs typeface="+mn-lt"/>
              </a:rPr>
              <a:t>Testrea</a:t>
            </a:r>
            <a:r>
              <a:rPr lang="ro-RO" sz="1800" dirty="0">
                <a:ea typeface="+mn-lt"/>
                <a:cs typeface="+mn-lt"/>
              </a:rPr>
              <a:t> de acceptanta - se </a:t>
            </a:r>
            <a:r>
              <a:rPr lang="ro-RO" sz="1800" dirty="0" err="1">
                <a:ea typeface="+mn-lt"/>
                <a:cs typeface="+mn-lt"/>
              </a:rPr>
              <a:t>concentreaza</a:t>
            </a:r>
            <a:r>
              <a:rPr lang="ro-RO" sz="1800" dirty="0">
                <a:ea typeface="+mn-lt"/>
                <a:cs typeface="+mn-lt"/>
              </a:rPr>
              <a:t> pe comportamentul </a:t>
            </a:r>
            <a:r>
              <a:rPr lang="ro-RO" sz="1800" dirty="0" err="1">
                <a:ea typeface="+mn-lt"/>
                <a:cs typeface="+mn-lt"/>
              </a:rPr>
              <a:t>produsilui</a:t>
            </a:r>
            <a:r>
              <a:rPr lang="ro-RO" sz="1800" dirty="0">
                <a:ea typeface="+mn-lt"/>
                <a:cs typeface="+mn-lt"/>
              </a:rPr>
              <a:t> si verifica felul in care </a:t>
            </a:r>
            <a:r>
              <a:rPr lang="ro-RO" sz="1800" dirty="0" err="1">
                <a:ea typeface="+mn-lt"/>
                <a:cs typeface="+mn-lt"/>
              </a:rPr>
              <a:t>aeasta</a:t>
            </a:r>
            <a:r>
              <a:rPr lang="ro-RO" sz="1800" dirty="0">
                <a:ea typeface="+mn-lt"/>
                <a:cs typeface="+mn-lt"/>
              </a:rPr>
              <a:t> </a:t>
            </a:r>
            <a:r>
              <a:rPr lang="ro-RO" sz="1800" dirty="0" err="1">
                <a:ea typeface="+mn-lt"/>
                <a:cs typeface="+mn-lt"/>
              </a:rPr>
              <a:t>indeplineste</a:t>
            </a:r>
            <a:r>
              <a:rPr lang="ro-RO" sz="1800" dirty="0">
                <a:ea typeface="+mn-lt"/>
                <a:cs typeface="+mn-lt"/>
              </a:rPr>
              <a:t> nevoile clientului /utilizatorului.</a:t>
            </a:r>
            <a:endParaRPr lang="ro-RO" dirty="0"/>
          </a:p>
          <a:p>
            <a:endParaRPr lang="ro-RO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6930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05ACD22-BC72-5B1D-F401-C195CB78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ro-RO" sz="2000" dirty="0">
                <a:ea typeface="+mj-lt"/>
                <a:cs typeface="+mj-lt"/>
              </a:rPr>
              <a:t> I .</a:t>
            </a:r>
            <a:r>
              <a:rPr lang="ro-RO" sz="2000" dirty="0" err="1">
                <a:ea typeface="+mj-lt"/>
                <a:cs typeface="+mj-lt"/>
              </a:rPr>
              <a:t>Informatii</a:t>
            </a:r>
            <a:r>
              <a:rPr lang="ro-RO" sz="2000" dirty="0">
                <a:ea typeface="+mj-lt"/>
                <a:cs typeface="+mj-lt"/>
              </a:rPr>
              <a:t> acumulate ca urmare a parcurgerii cursului de testare manuala </a:t>
            </a:r>
            <a:endParaRPr lang="ro-RO" dirty="0">
              <a:ea typeface="+mj-lt"/>
              <a:cs typeface="+mj-lt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6A8C65A-BCD2-FE77-6E69-197D458D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o-RO" sz="1800" dirty="0"/>
          </a:p>
          <a:p>
            <a:pPr marL="0" indent="0">
              <a:buNone/>
            </a:pPr>
            <a:r>
              <a:rPr lang="ro-RO" dirty="0">
                <a:ea typeface="+mn-lt"/>
                <a:cs typeface="+mn-lt"/>
              </a:rPr>
              <a:t>Obiectivele </a:t>
            </a:r>
            <a:r>
              <a:rPr lang="ro-RO" err="1">
                <a:ea typeface="+mn-lt"/>
                <a:cs typeface="+mn-lt"/>
              </a:rPr>
              <a:t>testarii</a:t>
            </a:r>
            <a:r>
              <a:rPr lang="ro-RO" dirty="0">
                <a:ea typeface="+mn-lt"/>
                <a:cs typeface="+mn-lt"/>
              </a:rPr>
              <a:t> de acceptanta: definirea </a:t>
            </a:r>
            <a:r>
              <a:rPr lang="ro-RO" err="1">
                <a:ea typeface="+mn-lt"/>
                <a:cs typeface="+mn-lt"/>
              </a:rPr>
              <a:t>increderii</a:t>
            </a:r>
            <a:r>
              <a:rPr lang="ro-RO" dirty="0">
                <a:ea typeface="+mn-lt"/>
                <a:cs typeface="+mn-lt"/>
              </a:rPr>
              <a:t> in calitatea sistemului ca un tot unitar , validarea faptului ca sistemul este complet si </a:t>
            </a:r>
            <a:r>
              <a:rPr lang="ro-RO" err="1">
                <a:ea typeface="+mn-lt"/>
                <a:cs typeface="+mn-lt"/>
              </a:rPr>
              <a:t>functioneaza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err="1">
                <a:ea typeface="+mn-lt"/>
                <a:cs typeface="+mn-lt"/>
              </a:rPr>
              <a:t>asa</a:t>
            </a:r>
            <a:r>
              <a:rPr lang="ro-RO" dirty="0">
                <a:ea typeface="+mn-lt"/>
                <a:cs typeface="+mn-lt"/>
              </a:rPr>
              <a:t> cum ne </a:t>
            </a:r>
            <a:r>
              <a:rPr lang="ro-RO" err="1">
                <a:ea typeface="+mn-lt"/>
                <a:cs typeface="+mn-lt"/>
              </a:rPr>
              <a:t>astepatam</a:t>
            </a:r>
            <a:r>
              <a:rPr lang="ro-RO" dirty="0">
                <a:ea typeface="+mn-lt"/>
                <a:cs typeface="+mn-lt"/>
              </a:rPr>
              <a:t>, verificarea comportamentelor </a:t>
            </a:r>
            <a:r>
              <a:rPr lang="ro-RO" err="1">
                <a:ea typeface="+mn-lt"/>
                <a:cs typeface="+mn-lt"/>
              </a:rPr>
              <a:t>functionale</a:t>
            </a:r>
            <a:r>
              <a:rPr lang="ro-RO" dirty="0">
                <a:ea typeface="+mn-lt"/>
                <a:cs typeface="+mn-lt"/>
              </a:rPr>
              <a:t> si non-</a:t>
            </a:r>
            <a:r>
              <a:rPr lang="ro-RO" err="1">
                <a:ea typeface="+mn-lt"/>
                <a:cs typeface="+mn-lt"/>
              </a:rPr>
              <a:t>functionale</a:t>
            </a:r>
            <a:r>
              <a:rPr lang="ro-RO" dirty="0">
                <a:ea typeface="+mn-lt"/>
                <a:cs typeface="+mn-lt"/>
              </a:rPr>
              <a:t> in raport cu </a:t>
            </a:r>
            <a:r>
              <a:rPr lang="ro-RO" err="1">
                <a:ea typeface="+mn-lt"/>
                <a:cs typeface="+mn-lt"/>
              </a:rPr>
              <a:t>cerintele</a:t>
            </a:r>
            <a:r>
              <a:rPr lang="ro-RO" dirty="0">
                <a:ea typeface="+mn-lt"/>
                <a:cs typeface="+mn-lt"/>
              </a:rPr>
              <a:t> de business. </a:t>
            </a:r>
            <a:endParaRPr lang="ro-RO" dirty="0"/>
          </a:p>
          <a:p>
            <a:pPr marL="0" indent="0">
              <a:buNone/>
            </a:pPr>
            <a:endParaRPr lang="ro-RO"/>
          </a:p>
          <a:p>
            <a:pPr marL="0" indent="0">
              <a:buNone/>
            </a:pPr>
            <a:r>
              <a:rPr lang="ro-RO" dirty="0">
                <a:ea typeface="+mn-lt"/>
                <a:cs typeface="+mn-lt"/>
              </a:rPr>
              <a:t> Alpha </a:t>
            </a:r>
            <a:r>
              <a:rPr lang="ro-RO" dirty="0" err="1">
                <a:ea typeface="+mn-lt"/>
                <a:cs typeface="+mn-lt"/>
              </a:rPr>
              <a:t>Testing</a:t>
            </a:r>
            <a:r>
              <a:rPr lang="ro-RO" dirty="0">
                <a:ea typeface="+mn-lt"/>
                <a:cs typeface="+mn-lt"/>
              </a:rPr>
              <a:t> -</a:t>
            </a:r>
            <a:r>
              <a:rPr lang="ro-RO" dirty="0" err="1">
                <a:ea typeface="+mn-lt"/>
                <a:cs typeface="+mn-lt"/>
              </a:rPr>
              <a:t>reprezinta</a:t>
            </a:r>
            <a:r>
              <a:rPr lang="ro-RO" dirty="0">
                <a:ea typeface="+mn-lt"/>
                <a:cs typeface="+mn-lt"/>
              </a:rPr>
              <a:t> testarea unei </a:t>
            </a:r>
            <a:r>
              <a:rPr lang="ro-RO" dirty="0" err="1">
                <a:ea typeface="+mn-lt"/>
                <a:cs typeface="+mn-lt"/>
              </a:rPr>
              <a:t>aplicatii</a:t>
            </a:r>
            <a:r>
              <a:rPr lang="ro-RO" dirty="0">
                <a:ea typeface="+mn-lt"/>
                <a:cs typeface="+mn-lt"/>
              </a:rPr>
              <a:t> atunci </a:t>
            </a:r>
            <a:r>
              <a:rPr lang="ro-RO" dirty="0" err="1">
                <a:ea typeface="+mn-lt"/>
                <a:cs typeface="+mn-lt"/>
              </a:rPr>
              <a:t>cand</a:t>
            </a:r>
            <a:r>
              <a:rPr lang="ro-RO" dirty="0">
                <a:ea typeface="+mn-lt"/>
                <a:cs typeface="+mn-lt"/>
              </a:rPr>
              <a:t> dezvoltarea este completa sau </a:t>
            </a:r>
            <a:r>
              <a:rPr lang="ro-RO" dirty="0" err="1">
                <a:ea typeface="+mn-lt"/>
                <a:cs typeface="+mn-lt"/>
              </a:rPr>
              <a:t>apropape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comppleta</a:t>
            </a:r>
            <a:r>
              <a:rPr lang="ro-RO" dirty="0">
                <a:ea typeface="+mn-lt"/>
                <a:cs typeface="+mn-lt"/>
              </a:rPr>
              <a:t> .In urma </a:t>
            </a:r>
            <a:r>
              <a:rPr lang="ro-RO" dirty="0" err="1">
                <a:ea typeface="+mn-lt"/>
                <a:cs typeface="+mn-lt"/>
              </a:rPr>
              <a:t>testaeii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alpha</a:t>
            </a:r>
            <a:r>
              <a:rPr lang="ro-RO" dirty="0">
                <a:ea typeface="+mn-lt"/>
                <a:cs typeface="+mn-lt"/>
              </a:rPr>
              <a:t> se pot face </a:t>
            </a:r>
            <a:r>
              <a:rPr lang="ro-RO" dirty="0" err="1">
                <a:ea typeface="+mn-lt"/>
                <a:cs typeface="+mn-lt"/>
              </a:rPr>
              <a:t>cateva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schimbari</a:t>
            </a:r>
            <a:r>
              <a:rPr lang="ro-RO" dirty="0">
                <a:ea typeface="+mn-lt"/>
                <a:cs typeface="+mn-lt"/>
              </a:rPr>
              <a:t> minore daca e necesar. </a:t>
            </a:r>
            <a:endParaRPr lang="ro-RO"/>
          </a:p>
          <a:p>
            <a:pPr marL="0" indent="0">
              <a:buNone/>
            </a:pPr>
            <a:r>
              <a:rPr lang="ro-RO" dirty="0">
                <a:ea typeface="+mn-lt"/>
                <a:cs typeface="+mn-lt"/>
              </a:rPr>
              <a:t> Beta </a:t>
            </a:r>
            <a:r>
              <a:rPr lang="ro-RO" dirty="0" err="1">
                <a:ea typeface="+mn-lt"/>
                <a:cs typeface="+mn-lt"/>
              </a:rPr>
              <a:t>testing</a:t>
            </a:r>
            <a:r>
              <a:rPr lang="ro-RO" dirty="0">
                <a:ea typeface="+mn-lt"/>
                <a:cs typeface="+mn-lt"/>
              </a:rPr>
              <a:t> are lor la site-ul clientului . Se va trimite sistemul/ softul la utilizatori, </a:t>
            </a:r>
            <a:r>
              <a:rPr lang="ro-RO" dirty="0" err="1">
                <a:ea typeface="+mn-lt"/>
                <a:cs typeface="+mn-lt"/>
              </a:rPr>
              <a:t>acestia</a:t>
            </a:r>
            <a:r>
              <a:rPr lang="ro-RO" dirty="0">
                <a:ea typeface="+mn-lt"/>
                <a:cs typeface="+mn-lt"/>
              </a:rPr>
              <a:t> vor instala </a:t>
            </a:r>
            <a:r>
              <a:rPr lang="ro-RO" dirty="0" err="1">
                <a:ea typeface="+mn-lt"/>
                <a:cs typeface="+mn-lt"/>
              </a:rPr>
              <a:t>aplicatia</a:t>
            </a:r>
            <a:r>
              <a:rPr lang="ro-RO" dirty="0">
                <a:ea typeface="+mn-lt"/>
                <a:cs typeface="+mn-lt"/>
              </a:rPr>
              <a:t> si vor </a:t>
            </a:r>
            <a:r>
              <a:rPr lang="ro-RO" dirty="0" err="1">
                <a:ea typeface="+mn-lt"/>
                <a:cs typeface="+mn-lt"/>
              </a:rPr>
              <a:t>incepe</a:t>
            </a:r>
            <a:r>
              <a:rPr lang="ro-RO" dirty="0">
                <a:ea typeface="+mn-lt"/>
                <a:cs typeface="+mn-lt"/>
              </a:rPr>
              <a:t> sa o </a:t>
            </a:r>
            <a:r>
              <a:rPr lang="ro-RO" dirty="0" err="1">
                <a:ea typeface="+mn-lt"/>
                <a:cs typeface="+mn-lt"/>
              </a:rPr>
              <a:t>foloseasca</a:t>
            </a:r>
            <a:r>
              <a:rPr lang="ro-RO" dirty="0">
                <a:ea typeface="+mn-lt"/>
                <a:cs typeface="+mn-lt"/>
              </a:rPr>
              <a:t> in </a:t>
            </a:r>
            <a:r>
              <a:rPr lang="ro-RO" dirty="0" err="1">
                <a:ea typeface="+mn-lt"/>
                <a:cs typeface="+mn-lt"/>
              </a:rPr>
              <a:t>conditii</a:t>
            </a:r>
            <a:r>
              <a:rPr lang="ro-RO" dirty="0">
                <a:ea typeface="+mn-lt"/>
                <a:cs typeface="+mn-lt"/>
              </a:rPr>
              <a:t> reale. Scopul </a:t>
            </a:r>
            <a:r>
              <a:rPr lang="ro-RO" dirty="0" err="1">
                <a:ea typeface="+mn-lt"/>
                <a:cs typeface="+mn-lt"/>
              </a:rPr>
              <a:t>testarii</a:t>
            </a:r>
            <a:r>
              <a:rPr lang="ro-RO" dirty="0">
                <a:ea typeface="+mn-lt"/>
                <a:cs typeface="+mn-lt"/>
              </a:rPr>
              <a:t> beta este sa </a:t>
            </a:r>
            <a:r>
              <a:rPr lang="ro-RO" dirty="0" err="1">
                <a:ea typeface="+mn-lt"/>
                <a:cs typeface="+mn-lt"/>
              </a:rPr>
              <a:t>puna</a:t>
            </a:r>
            <a:r>
              <a:rPr lang="ro-RO" dirty="0">
                <a:ea typeface="+mn-lt"/>
                <a:cs typeface="+mn-lt"/>
              </a:rPr>
              <a:t> </a:t>
            </a:r>
            <a:r>
              <a:rPr lang="ro-RO" dirty="0" err="1">
                <a:ea typeface="+mn-lt"/>
                <a:cs typeface="+mn-lt"/>
              </a:rPr>
              <a:t>aplicatia</a:t>
            </a:r>
            <a:r>
              <a:rPr lang="ro-RO" dirty="0">
                <a:ea typeface="+mn-lt"/>
                <a:cs typeface="+mn-lt"/>
              </a:rPr>
              <a:t> in </a:t>
            </a:r>
            <a:r>
              <a:rPr lang="ro-RO" dirty="0" err="1">
                <a:ea typeface="+mn-lt"/>
                <a:cs typeface="+mn-lt"/>
              </a:rPr>
              <a:t>mainile</a:t>
            </a:r>
            <a:r>
              <a:rPr lang="ro-RO" dirty="0">
                <a:ea typeface="+mn-lt"/>
                <a:cs typeface="+mn-lt"/>
              </a:rPr>
              <a:t> unor </a:t>
            </a:r>
            <a:r>
              <a:rPr lang="ro-RO" dirty="0" err="1">
                <a:ea typeface="+mn-lt"/>
                <a:cs typeface="+mn-lt"/>
              </a:rPr>
              <a:t>utiliatori</a:t>
            </a:r>
            <a:r>
              <a:rPr lang="ro-RO" dirty="0">
                <a:ea typeface="+mn-lt"/>
                <a:cs typeface="+mn-lt"/>
              </a:rPr>
              <a:t> reali, oameni ce nu fac parte din echipa de </a:t>
            </a:r>
            <a:r>
              <a:rPr lang="ro-RO" dirty="0" err="1">
                <a:ea typeface="+mn-lt"/>
                <a:cs typeface="+mn-lt"/>
              </a:rPr>
              <a:t>dezvolatori</a:t>
            </a:r>
            <a:r>
              <a:rPr lang="ro-RO" dirty="0">
                <a:ea typeface="+mn-lt"/>
                <a:cs typeface="+mn-lt"/>
              </a:rPr>
              <a:t> , pentru a descoperi defectele din perspectiva </a:t>
            </a:r>
            <a:r>
              <a:rPr lang="ro-RO" dirty="0" err="1">
                <a:ea typeface="+mn-lt"/>
                <a:cs typeface="+mn-lt"/>
              </a:rPr>
              <a:t>utlizatorului</a:t>
            </a:r>
            <a:r>
              <a:rPr lang="ro-RO" dirty="0">
                <a:ea typeface="+mn-lt"/>
                <a:cs typeface="+mn-lt"/>
              </a:rPr>
              <a:t>.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103266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15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15</vt:i4>
      </vt:variant>
    </vt:vector>
  </HeadingPairs>
  <TitlesOfParts>
    <vt:vector size="16" baseType="lpstr">
      <vt:lpstr>Frame</vt:lpstr>
      <vt:lpstr>Titlu : SQL  Ciurea Elena Georgiana  31.07.2024</vt:lpstr>
      <vt:lpstr> I .Informatii acumulate ca urmare a parcurgerii cursului de testare manuala  </vt:lpstr>
      <vt:lpstr> I .Informatii acumulate ca urmare a parcurgerii cursului de testare manuala </vt:lpstr>
      <vt:lpstr> I .Informatii acumulate ca urmare a parcurgerii cursului de testare manuala </vt:lpstr>
      <vt:lpstr> I .Informatii acumulate ca urmare a parcurgerii cursului de testare manuala </vt:lpstr>
      <vt:lpstr> I .Informatii acumulate ca urmare a parcurgerii cursului de testare manuala </vt:lpstr>
      <vt:lpstr> I .Informatii acumulate ca urmare a parcurgerii cursului de testare manuala  </vt:lpstr>
      <vt:lpstr> I .Informatii acumulate ca urmare a parcurgerii cursului de testare manuala  </vt:lpstr>
      <vt:lpstr> I .Informatii acumulate ca urmare a parcurgerii cursului de testare manuala </vt:lpstr>
      <vt:lpstr>II. Punerea in aplicare a cunostintelor dobandite   Baza de date:  Employees</vt:lpstr>
      <vt:lpstr>II.Punerea in aplicare a cunostintelor dobandite  Instruțiuni DQL (select all, select câteva coloane, filtrare cu where, filtrări cu like, filtrări cu AND și OR, funcții agregate, filtrări pe funcții agregate, joinuri - inner join, left join, right join, cross join, limite, order by, chei primare, chei secundare)</vt:lpstr>
      <vt:lpstr> II. Punerea in aplicare a cunostintelor dobandite </vt:lpstr>
      <vt:lpstr> II. Punerea in aplicare a cunostintelor dobandite </vt:lpstr>
      <vt:lpstr> II. Aspecte practice </vt:lpstr>
      <vt:lpstr>      VA MULTUMESC PENTRU ATENTIE 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561</cp:revision>
  <dcterms:created xsi:type="dcterms:W3CDTF">2024-06-06T18:31:04Z</dcterms:created>
  <dcterms:modified xsi:type="dcterms:W3CDTF">2024-06-18T10:41:22Z</dcterms:modified>
</cp:coreProperties>
</file>