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2"/>
  </p:notesMasterIdLst>
  <p:handoutMasterIdLst>
    <p:handoutMasterId r:id="rId13"/>
  </p:handoutMasterIdLst>
  <p:sldIdLst>
    <p:sldId id="454" r:id="rId5"/>
    <p:sldId id="459" r:id="rId6"/>
    <p:sldId id="460" r:id="rId7"/>
    <p:sldId id="461" r:id="rId8"/>
    <p:sldId id="462" r:id="rId9"/>
    <p:sldId id="463" r:id="rId10"/>
    <p:sldId id="4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aron.selby@sakilacustomer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elena.dries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7" descr="Abstract image of curvy lines">
            <a:extLst>
              <a:ext uri="{FF2B5EF4-FFF2-40B4-BE49-F238E27FC236}">
                <a16:creationId xmlns:a16="http://schemas.microsoft.com/office/drawing/2014/main" id="{C2258FA8-9C6B-BC9E-2B3F-CC4DCEC7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" y="1"/>
            <a:ext cx="12191550" cy="6857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0BD4E1-FF9D-CDF2-EB80-4A3837DC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ROCKBUSTER’s Top performers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0D002-C410-4795-AE1E-592ECCA6F9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sz="2800" dirty="0" err="1"/>
              <a:t>Rockbuster’s</a:t>
            </a:r>
            <a:r>
              <a:rPr lang="en-US" sz="2800" dirty="0"/>
              <a:t> Headquarters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November, 2022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by Elena Dries</a:t>
            </a:r>
          </a:p>
        </p:txBody>
      </p:sp>
    </p:spTree>
    <p:extLst>
      <p:ext uri="{BB962C8B-B14F-4D97-AF65-F5344CB8AC3E}">
        <p14:creationId xmlns:p14="http://schemas.microsoft.com/office/powerpoint/2010/main" val="87567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>
            <a:noAutofit/>
          </a:bodyPr>
          <a:lstStyle/>
          <a:p>
            <a:r>
              <a:rPr lang="en-US" dirty="0"/>
              <a:t>Basic statistics for the main </a:t>
            </a:r>
            <a:r>
              <a:rPr lang="en-US" i="1" u="sng" dirty="0"/>
              <a:t>numeric</a:t>
            </a:r>
            <a:r>
              <a:rPr lang="en-US" dirty="0"/>
              <a:t> variables are as follows: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5D9B0E-63D6-CA37-2816-269137161D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69837" y="241300"/>
            <a:ext cx="7480300" cy="6858000"/>
          </a:xfrm>
        </p:spPr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7A1219-61C3-28BF-D5E1-531740833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86258"/>
              </p:ext>
            </p:extLst>
          </p:nvPr>
        </p:nvGraphicFramePr>
        <p:xfrm>
          <a:off x="4560749" y="1500818"/>
          <a:ext cx="6867801" cy="290659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055176">
                  <a:extLst>
                    <a:ext uri="{9D8B030D-6E8A-4147-A177-3AD203B41FA5}">
                      <a16:colId xmlns:a16="http://schemas.microsoft.com/office/drawing/2014/main" val="2340811679"/>
                    </a:ext>
                  </a:extLst>
                </a:gridCol>
                <a:gridCol w="1609643">
                  <a:extLst>
                    <a:ext uri="{9D8B030D-6E8A-4147-A177-3AD203B41FA5}">
                      <a16:colId xmlns:a16="http://schemas.microsoft.com/office/drawing/2014/main" val="2260344938"/>
                    </a:ext>
                  </a:extLst>
                </a:gridCol>
                <a:gridCol w="1598774">
                  <a:extLst>
                    <a:ext uri="{9D8B030D-6E8A-4147-A177-3AD203B41FA5}">
                      <a16:colId xmlns:a16="http://schemas.microsoft.com/office/drawing/2014/main" val="1201738855"/>
                    </a:ext>
                  </a:extLst>
                </a:gridCol>
                <a:gridCol w="1604208">
                  <a:extLst>
                    <a:ext uri="{9D8B030D-6E8A-4147-A177-3AD203B41FA5}">
                      <a16:colId xmlns:a16="http://schemas.microsoft.com/office/drawing/2014/main" val="2525467122"/>
                    </a:ext>
                  </a:extLst>
                </a:gridCol>
              </a:tblGrid>
              <a:tr h="581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Variables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Min. </a:t>
                      </a:r>
                    </a:p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Value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Max. </a:t>
                      </a:r>
                    </a:p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Value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Average </a:t>
                      </a:r>
                    </a:p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Value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7197644"/>
                  </a:ext>
                </a:extLst>
              </a:tr>
              <a:tr h="581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i="1" u="none" strike="noStrike" dirty="0">
                          <a:effectLst/>
                        </a:rPr>
                        <a:t> Rental Duration,</a:t>
                      </a:r>
                    </a:p>
                    <a:p>
                      <a:pPr algn="l" fontAlgn="ctr"/>
                      <a:r>
                        <a:rPr lang="en-US" sz="1800" i="1" u="none" strike="noStrike" dirty="0">
                          <a:effectLst/>
                        </a:rPr>
                        <a:t> days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3514911"/>
                  </a:ext>
                </a:extLst>
              </a:tr>
              <a:tr h="581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i="1" u="none" strike="noStrike" dirty="0">
                          <a:effectLst/>
                        </a:rPr>
                        <a:t> Rental Rate, $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$0.99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$4.99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$2.98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0104706"/>
                  </a:ext>
                </a:extLst>
              </a:tr>
              <a:tr h="581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i="1" u="none" strike="noStrike" dirty="0">
                          <a:effectLst/>
                        </a:rPr>
                        <a:t> Length, minute</a:t>
                      </a:r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800" i="1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115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6225057"/>
                  </a:ext>
                </a:extLst>
              </a:tr>
              <a:tr h="581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i="1" u="none" strike="noStrike" dirty="0">
                          <a:effectLst/>
                        </a:rPr>
                        <a:t> Replacement</a:t>
                      </a:r>
                    </a:p>
                    <a:p>
                      <a:pPr algn="l" fontAlgn="ctr"/>
                      <a:r>
                        <a:rPr lang="en-US" sz="1800" i="1" u="none" strike="noStrike" dirty="0">
                          <a:effectLst/>
                        </a:rPr>
                        <a:t> Cost, $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$9.99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$29.99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$19.98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895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8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Variables</a:t>
            </a:r>
            <a:br>
              <a:rPr lang="en-US" dirty="0"/>
            </a:br>
            <a:r>
              <a:rPr lang="en-US" dirty="0"/>
              <a:t>modal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Modal (most frequently occurring) values for the </a:t>
            </a:r>
          </a:p>
          <a:p>
            <a:r>
              <a:rPr lang="en-US" sz="1800" i="1" u="sng" dirty="0">
                <a:effectLst/>
                <a:latin typeface="Segoe UI" panose="020B0502040204020203" pitchFamily="34" charset="0"/>
              </a:rPr>
              <a:t>non-numeric</a:t>
            </a:r>
            <a:r>
              <a:rPr lang="en-US" sz="1800" dirty="0">
                <a:effectLst/>
                <a:latin typeface="Segoe UI" panose="020B0502040204020203" pitchFamily="34" charset="0"/>
              </a:rPr>
              <a:t> variables are as follows: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5D9B0E-63D6-CA37-2816-269137161D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241300"/>
            <a:ext cx="7480300" cy="6858000"/>
          </a:xfrm>
        </p:spPr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0CDB22-8244-4633-42A3-C29E7C4EA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84880"/>
              </p:ext>
            </p:extLst>
          </p:nvPr>
        </p:nvGraphicFramePr>
        <p:xfrm>
          <a:off x="5399122" y="407823"/>
          <a:ext cx="5406955" cy="6067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013">
                  <a:extLst>
                    <a:ext uri="{9D8B030D-6E8A-4147-A177-3AD203B41FA5}">
                      <a16:colId xmlns:a16="http://schemas.microsoft.com/office/drawing/2014/main" val="101988432"/>
                    </a:ext>
                  </a:extLst>
                </a:gridCol>
                <a:gridCol w="3305942">
                  <a:extLst>
                    <a:ext uri="{9D8B030D-6E8A-4147-A177-3AD203B41FA5}">
                      <a16:colId xmlns:a16="http://schemas.microsoft.com/office/drawing/2014/main" val="2179975661"/>
                    </a:ext>
                  </a:extLst>
                </a:gridCol>
              </a:tblGrid>
              <a:tr h="390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Modal Value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extLst>
                  <a:ext uri="{0D108BD9-81ED-4DB2-BD59-A6C34878D82A}">
                    <a16:rowId xmlns:a16="http://schemas.microsoft.com/office/drawing/2014/main" val="1432211731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Film Rating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PG-13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extLst>
                  <a:ext uri="{0D108BD9-81ED-4DB2-BD59-A6C34878D82A}">
                    <a16:rowId xmlns:a16="http://schemas.microsoft.com/office/drawing/2014/main" val="2437607306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Film Release Year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extLst>
                  <a:ext uri="{0D108BD9-81ED-4DB2-BD59-A6C34878D82A}">
                    <a16:rowId xmlns:a16="http://schemas.microsoft.com/office/drawing/2014/main" val="3216294158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Film Language ID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extLst>
                  <a:ext uri="{0D108BD9-81ED-4DB2-BD59-A6C34878D82A}">
                    <a16:rowId xmlns:a16="http://schemas.microsoft.com/office/drawing/2014/main" val="3707205450"/>
                  </a:ext>
                </a:extLst>
              </a:tr>
              <a:tr h="480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Film Entry </a:t>
                      </a:r>
                    </a:p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Last Update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5/26/2013  2:50:59 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extLst>
                  <a:ext uri="{0D108BD9-81ED-4DB2-BD59-A6C34878D82A}">
                    <a16:rowId xmlns:a16="http://schemas.microsoft.com/office/drawing/2014/main" val="3354065443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Store ID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extLst>
                  <a:ext uri="{0D108BD9-81ED-4DB2-BD59-A6C34878D82A}">
                    <a16:rowId xmlns:a16="http://schemas.microsoft.com/office/drawing/2014/main" val="2173982350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Customer First Name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Jamie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extLst>
                  <a:ext uri="{0D108BD9-81ED-4DB2-BD59-A6C34878D82A}">
                    <a16:rowId xmlns:a16="http://schemas.microsoft.com/office/drawing/2014/main" val="613832665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Customer Last Name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Abney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extLst>
                  <a:ext uri="{0D108BD9-81ED-4DB2-BD59-A6C34878D82A}">
                    <a16:rowId xmlns:a16="http://schemas.microsoft.com/office/drawing/2014/main" val="1646665498"/>
                  </a:ext>
                </a:extLst>
              </a:tr>
              <a:tr h="480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Customer E-mail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sng" strike="noStrike" dirty="0">
                          <a:effectLst/>
                          <a:hlinkClick r:id="rId3"/>
                        </a:rPr>
                        <a:t>aaron.selby@sakilacustomer.org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extLst>
                  <a:ext uri="{0D108BD9-81ED-4DB2-BD59-A6C34878D82A}">
                    <a16:rowId xmlns:a16="http://schemas.microsoft.com/office/drawing/2014/main" val="3968908195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Customer Address ID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extLst>
                  <a:ext uri="{0D108BD9-81ED-4DB2-BD59-A6C34878D82A}">
                    <a16:rowId xmlns:a16="http://schemas.microsoft.com/office/drawing/2014/main" val="1130395984"/>
                  </a:ext>
                </a:extLst>
              </a:tr>
              <a:tr h="480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Customer Active</a:t>
                      </a:r>
                    </a:p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Boolean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extLst>
                  <a:ext uri="{0D108BD9-81ED-4DB2-BD59-A6C34878D82A}">
                    <a16:rowId xmlns:a16="http://schemas.microsoft.com/office/drawing/2014/main" val="2511559433"/>
                  </a:ext>
                </a:extLst>
              </a:tr>
              <a:tr h="480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Customer Entry</a:t>
                      </a:r>
                    </a:p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Create Date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2/14/2006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extLst>
                  <a:ext uri="{0D108BD9-81ED-4DB2-BD59-A6C34878D82A}">
                    <a16:rowId xmlns:a16="http://schemas.microsoft.com/office/drawing/2014/main" val="350696725"/>
                  </a:ext>
                </a:extLst>
              </a:tr>
              <a:tr h="480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Customer Entry</a:t>
                      </a:r>
                    </a:p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Last Update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2013-05-26 14:49:45.738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extLst>
                  <a:ext uri="{0D108BD9-81ED-4DB2-BD59-A6C34878D82A}">
                    <a16:rowId xmlns:a16="http://schemas.microsoft.com/office/drawing/2014/main" val="3729496423"/>
                  </a:ext>
                </a:extLst>
              </a:tr>
              <a:tr h="480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Customer Active</a:t>
                      </a:r>
                    </a:p>
                    <a:p>
                      <a:pPr algn="l" fontAlgn="ctr"/>
                      <a:r>
                        <a:rPr lang="en-US" sz="1600" i="1" u="none" strike="noStrike" dirty="0">
                          <a:effectLst/>
                        </a:rPr>
                        <a:t> Status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0" marR="5550" marT="5550" marB="0" anchor="ctr"/>
                </a:tc>
                <a:extLst>
                  <a:ext uri="{0D108BD9-81ED-4DB2-BD59-A6C34878D82A}">
                    <a16:rowId xmlns:a16="http://schemas.microsoft.com/office/drawing/2014/main" val="136988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4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F435-9ED4-E2BF-C30C-129E883D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3549"/>
            <a:ext cx="3619501" cy="877824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cities </a:t>
            </a:r>
            <a:r>
              <a:rPr lang="en-US" dirty="0" err="1"/>
              <a:t>frOm</a:t>
            </a:r>
            <a:r>
              <a:rPr lang="en-US" dirty="0"/>
              <a:t> top 10 countries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E8610-C291-2722-B165-66F5733E66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 10 cities from the top 10 countries by the number of customers: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F8FD044-F4D5-78F0-8DDD-AC2CDDA8959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586" r="2586"/>
          <a:stretch>
            <a:fillRect/>
          </a:stretch>
        </p:blipFill>
        <p:spPr>
          <a:xfrm>
            <a:off x="4439435" y="160915"/>
            <a:ext cx="7129266" cy="6536169"/>
          </a:xfrm>
        </p:spPr>
      </p:pic>
    </p:spTree>
    <p:extLst>
      <p:ext uri="{BB962C8B-B14F-4D97-AF65-F5344CB8AC3E}">
        <p14:creationId xmlns:p14="http://schemas.microsoft.com/office/powerpoint/2010/main" val="349852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5EDE-0364-FF6A-6E88-BE828E2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customers &amp; 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C36F0-69E0-999C-739B-A183EE984F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Geographical distribution of customers counts, as well as of generated revenues:</a:t>
            </a:r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D82014DD-5C11-A032-A72A-84635C3906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4160" b="4160"/>
          <a:stretch>
            <a:fillRect/>
          </a:stretch>
        </p:blipFill>
        <p:spPr>
          <a:xfrm>
            <a:off x="4449709" y="170334"/>
            <a:ext cx="7108718" cy="6517331"/>
          </a:xfrm>
        </p:spPr>
      </p:pic>
    </p:spTree>
    <p:extLst>
      <p:ext uri="{BB962C8B-B14F-4D97-AF65-F5344CB8AC3E}">
        <p14:creationId xmlns:p14="http://schemas.microsoft.com/office/powerpoint/2010/main" val="132458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F361-1513-6A8E-79A2-882B66BC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5 CUSTOMERS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25926-2F0B-6468-1AC4-18BBCEE348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Top 5 customers in the top 10 cities, who have paid the highest total amounts to </a:t>
            </a:r>
            <a:r>
              <a:rPr lang="en-US" dirty="0" err="1"/>
              <a:t>Rockbuster</a:t>
            </a:r>
            <a:r>
              <a:rPr lang="en-US" dirty="0"/>
              <a:t>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BBD0FC-63E6-B3E2-D7F1-DC81EC647A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576E7C-F3DA-936E-C8F7-0D2425D56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875936"/>
              </p:ext>
            </p:extLst>
          </p:nvPr>
        </p:nvGraphicFramePr>
        <p:xfrm>
          <a:off x="4371725" y="1654810"/>
          <a:ext cx="7245850" cy="347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904">
                  <a:extLst>
                    <a:ext uri="{9D8B030D-6E8A-4147-A177-3AD203B41FA5}">
                      <a16:colId xmlns:a16="http://schemas.microsoft.com/office/drawing/2014/main" val="3830412626"/>
                    </a:ext>
                  </a:extLst>
                </a:gridCol>
                <a:gridCol w="1222625">
                  <a:extLst>
                    <a:ext uri="{9D8B030D-6E8A-4147-A177-3AD203B41FA5}">
                      <a16:colId xmlns:a16="http://schemas.microsoft.com/office/drawing/2014/main" val="1814193889"/>
                    </a:ext>
                  </a:extLst>
                </a:gridCol>
                <a:gridCol w="1160980">
                  <a:extLst>
                    <a:ext uri="{9D8B030D-6E8A-4147-A177-3AD203B41FA5}">
                      <a16:colId xmlns:a16="http://schemas.microsoft.com/office/drawing/2014/main" val="1581618088"/>
                    </a:ext>
                  </a:extLst>
                </a:gridCol>
                <a:gridCol w="1214847">
                  <a:extLst>
                    <a:ext uri="{9D8B030D-6E8A-4147-A177-3AD203B41FA5}">
                      <a16:colId xmlns:a16="http://schemas.microsoft.com/office/drawing/2014/main" val="3220489204"/>
                    </a:ext>
                  </a:extLst>
                </a:gridCol>
                <a:gridCol w="1240676">
                  <a:extLst>
                    <a:ext uri="{9D8B030D-6E8A-4147-A177-3AD203B41FA5}">
                      <a16:colId xmlns:a16="http://schemas.microsoft.com/office/drawing/2014/main" val="3859003653"/>
                    </a:ext>
                  </a:extLst>
                </a:gridCol>
                <a:gridCol w="1304818">
                  <a:extLst>
                    <a:ext uri="{9D8B030D-6E8A-4147-A177-3AD203B41FA5}">
                      <a16:colId xmlns:a16="http://schemas.microsoft.com/office/drawing/2014/main" val="1908455336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Customer ID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Customer First Name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Customer Last Name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Country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City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Total Amount Paid, $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3919927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Arlene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Harvey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Ambattur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$111.76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739494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Kyle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Spurlock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Shanwei</a:t>
                      </a:r>
                      <a:endParaRPr lang="en-US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$109.71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709034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Marlene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Welch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Iwaki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$106.77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140938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Glen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Talbert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Mexico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Acua</a:t>
                      </a:r>
                      <a:endParaRPr lang="en-US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$100.77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899878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Clinton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Buford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Aurora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$98.76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37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22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323F-2C59-C75C-DE67-4A62574A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336A7-DD01-3470-8ADC-489DC66F9B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link for the Tableau Public visualizations.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14E4E-37DF-88D5-D10F-B0A1CC14D6ED}"/>
              </a:ext>
            </a:extLst>
          </p:cNvPr>
          <p:cNvSpPr txBox="1"/>
          <p:nvPr/>
        </p:nvSpPr>
        <p:spPr>
          <a:xfrm>
            <a:off x="4794023" y="2276856"/>
            <a:ext cx="6490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https://public.tableau.com/app/profile/elena.dries/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u="sng" dirty="0">
                <a:solidFill>
                  <a:schemeClr val="bg1"/>
                </a:solidFill>
              </a:rPr>
              <a:t>viz/3_10byElenaDries/Story1?publish=yes</a:t>
            </a:r>
          </a:p>
        </p:txBody>
      </p:sp>
    </p:spTree>
    <p:extLst>
      <p:ext uri="{BB962C8B-B14F-4D97-AF65-F5344CB8AC3E}">
        <p14:creationId xmlns:p14="http://schemas.microsoft.com/office/powerpoint/2010/main" val="320398654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330</Words>
  <Application>Microsoft Macintosh PowerPoint</Application>
  <PresentationFormat>Widescreen</PresentationFormat>
  <Paragraphs>123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ROCKBUSTER’s Top performers</vt:lpstr>
      <vt:lpstr>Statistics</vt:lpstr>
      <vt:lpstr>Variables modal values</vt:lpstr>
      <vt:lpstr>Top 10 cities frOm top 10 countries</vt:lpstr>
      <vt:lpstr>Total customers &amp; revenue</vt:lpstr>
      <vt:lpstr>TOP 5 CUSTOMERS</vt:lpstr>
      <vt:lpstr>Tableau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2022-11-29T18:34:23Z</dcterms:modified>
</cp:coreProperties>
</file>