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02" r:id="rId5"/>
    <p:sldId id="303" r:id="rId6"/>
    <p:sldId id="304" r:id="rId7"/>
    <p:sldId id="503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9" r:id="rId20"/>
    <p:sldId id="330" r:id="rId21"/>
    <p:sldId id="331" r:id="rId22"/>
    <p:sldId id="332" r:id="rId23"/>
    <p:sldId id="324" r:id="rId24"/>
    <p:sldId id="325" r:id="rId25"/>
    <p:sldId id="326" r:id="rId26"/>
    <p:sldId id="315" r:id="rId27"/>
    <p:sldId id="333" r:id="rId28"/>
    <p:sldId id="334" r:id="rId29"/>
    <p:sldId id="510" r:id="rId30"/>
    <p:sldId id="511" r:id="rId31"/>
    <p:sldId id="504" r:id="rId32"/>
    <p:sldId id="505" r:id="rId33"/>
    <p:sldId id="506" r:id="rId34"/>
    <p:sldId id="316" r:id="rId35"/>
    <p:sldId id="508" r:id="rId36"/>
    <p:sldId id="509" r:id="rId37"/>
    <p:sldId id="495" r:id="rId38"/>
    <p:sldId id="498" r:id="rId39"/>
    <p:sldId id="499" r:id="rId40"/>
    <p:sldId id="279" r:id="rId41"/>
    <p:sldId id="280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  <p14:sldId id="503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7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99153" y="455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703807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1000" y="1494000"/>
            <a:ext cx="8910000" cy="4373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bakery = {}  </a:t>
            </a:r>
            <a:r>
              <a:rPr lang="en-US" sz="3000" i="1" dirty="0">
                <a:solidFill>
                  <a:schemeClr val="accent2"/>
                </a:solidFill>
              </a:rPr>
              <a:t># bakery = </a:t>
            </a:r>
            <a:r>
              <a:rPr lang="en-US" sz="3000" i="1" dirty="0" err="1">
                <a:solidFill>
                  <a:schemeClr val="accent2"/>
                </a:solidFill>
              </a:rPr>
              <a:t>dict</a:t>
            </a:r>
            <a:r>
              <a:rPr lang="en-US" sz="30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for </a:t>
            </a:r>
            <a:r>
              <a:rPr lang="en-US" sz="3000" dirty="0" err="1"/>
              <a:t>i</a:t>
            </a:r>
            <a:r>
              <a:rPr lang="en-US" sz="3000" dirty="0"/>
              <a:t> in range(0, </a:t>
            </a:r>
            <a:r>
              <a:rPr lang="en-US" sz="3000" dirty="0" err="1"/>
              <a:t>len</a:t>
            </a:r>
            <a:r>
              <a:rPr lang="en-US" sz="3000" dirty="0"/>
              <a:t>(elements), </a:t>
            </a:r>
            <a:r>
              <a:rPr lang="en-US" sz="3000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</a:t>
            </a:r>
            <a:r>
              <a:rPr lang="en-US" sz="3000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= elements[</a:t>
            </a:r>
            <a:r>
              <a:rPr lang="en-US" sz="3000" dirty="0" err="1"/>
              <a:t>i</a:t>
            </a:r>
            <a:r>
              <a:rPr lang="en-US" sz="30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</a:t>
            </a:r>
            <a:r>
              <a:rPr lang="en-US" sz="3000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 = elements[</a:t>
            </a:r>
            <a:r>
              <a:rPr lang="en-US" sz="3000" dirty="0" err="1"/>
              <a:t>i</a:t>
            </a:r>
            <a:r>
              <a:rPr lang="en-US" sz="30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bakery</a:t>
            </a:r>
            <a:r>
              <a:rPr lang="en-US" sz="3000" dirty="0">
                <a:solidFill>
                  <a:schemeClr val="bg1"/>
                </a:solidFill>
              </a:rPr>
              <a:t>[key]</a:t>
            </a:r>
            <a:r>
              <a:rPr lang="en-US" sz="3000" dirty="0"/>
              <a:t> = int(</a:t>
            </a:r>
            <a:r>
              <a:rPr lang="en-US" sz="3000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1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5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381637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748830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7635" y="3834000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existence by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existence by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58378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7" y="4845414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300" dirty="0"/>
              <a:t>- removes and returns an item from a dictionary having the given key</a:t>
            </a:r>
          </a:p>
          <a:p>
            <a:endParaRPr lang="bg-BG" dirty="0"/>
          </a:p>
          <a:p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removes an item that was last inserted and returns it as a tuple - (key, value)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7" y="2261785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6" y="5027180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600" dirty="0"/>
              <a:t> keyword - removes an item with a specified key name</a:t>
            </a:r>
          </a:p>
          <a:p>
            <a:endParaRPr lang="en-US" sz="4600" dirty="0"/>
          </a:p>
          <a:p>
            <a:pPr marL="0" indent="0">
              <a:buNone/>
            </a:pPr>
            <a:endParaRPr lang="en-US" sz="4600" dirty="0"/>
          </a:p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600" dirty="0"/>
              <a:t> keyword can also delete the dictionary completely</a:t>
            </a:r>
            <a:endParaRPr lang="en-US" sz="5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7042" y="1959288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511611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000" dirty="0"/>
              <a:t> method sorts the elements of a given </a:t>
            </a:r>
            <a:r>
              <a:rPr lang="en-US" sz="3000" dirty="0" err="1"/>
              <a:t>iterable</a:t>
            </a:r>
            <a:r>
              <a:rPr lang="en-US" sz="3000" dirty="0"/>
              <a:t> - Ascending or Descending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98500" y="275206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5556000" y="227021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7384800" y="334431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key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dirty="0"/>
              <a:t> to sort dictionary by key in descending order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'John': 45, 'Peter': 21}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336000" y="4254545"/>
            <a:ext cx="11276435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key=lambda </a:t>
            </a:r>
            <a:r>
              <a:rPr lang="en-US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reverse</a:t>
            </a:r>
            <a:r>
              <a:rPr lang="en-US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{'Peter': 21, 'John': 45, 'George': 18}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"-"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/>
              <a:t>instead of reverse when sorting descending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5999" y="2065205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335999" y="4751832"/>
            <a:ext cx="11276435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{'John': 45, 'Peter': 21, 'George': 18}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719838" y="5628630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7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700" dirty="0"/>
              <a:t>into one single dictionary </a:t>
            </a:r>
          </a:p>
          <a:p>
            <a:r>
              <a:rPr lang="en-US" sz="37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700" dirty="0"/>
              <a:t> dictionary as value</a:t>
            </a:r>
          </a:p>
          <a:p>
            <a:r>
              <a:rPr lang="en-US" sz="37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7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7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nested dictionary</a:t>
            </a:r>
          </a:p>
          <a:p>
            <a:endParaRPr lang="en-US" sz="53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Accessing an element </a:t>
            </a:r>
          </a:p>
          <a:p>
            <a:endParaRPr lang="en-US" sz="3600" dirty="0"/>
          </a:p>
          <a:p>
            <a:endParaRPr lang="en-US" sz="1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Adding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2" y="1787561"/>
            <a:ext cx="10727170" cy="1070758"/>
          </a:xfrm>
        </p:spPr>
        <p:txBody>
          <a:bodyPr/>
          <a:lstStyle/>
          <a:p>
            <a:r>
              <a:rPr lang="en-US" sz="2600" dirty="0"/>
              <a:t>students =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'Peter'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600" dirty="0"/>
              <a:t> 'age': 22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600" dirty="0"/>
              <a:t>	      2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'Alex'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600" dirty="0"/>
              <a:t> 'age': 21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892" y="3480162"/>
            <a:ext cx="1072717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first_student_name</a:t>
            </a:r>
            <a:r>
              <a:rPr lang="en-US" sz="2600" dirty="0"/>
              <a:t> = 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first_student_name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893" y="5141045"/>
            <a:ext cx="1072717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{} </a:t>
            </a:r>
            <a:r>
              <a:rPr lang="en-US" sz="2600" i="1" dirty="0">
                <a:solidFill>
                  <a:schemeClr val="accent2"/>
                </a:solidFill>
              </a:rPr>
              <a:t># {3: {}}</a:t>
            </a:r>
            <a:endParaRPr lang="en-US" sz="2600" dirty="0"/>
          </a:p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'Amy' </a:t>
            </a:r>
            <a:r>
              <a:rPr lang="en-US" sz="2600" i="1" dirty="0">
                <a:solidFill>
                  <a:schemeClr val="accent2"/>
                </a:solidFill>
              </a:rPr>
              <a:t># {3: {'name': 'Amy'}}</a:t>
            </a:r>
            <a:endParaRPr lang="en-US" sz="2600" dirty="0"/>
          </a:p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'age'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25 </a:t>
            </a:r>
            <a:r>
              <a:rPr lang="en-US" sz="2600" i="1" dirty="0">
                <a:solidFill>
                  <a:schemeClr val="accent2"/>
                </a:solidFill>
              </a:rPr>
              <a:t># {3: {'name': 'Amy', 'age': 25}}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  <a:p>
            <a:endParaRPr lang="en-US" sz="3600" dirty="0"/>
          </a:p>
          <a:p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478969" y="1970585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446000" y="1757864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"{name}:{ID}:{course}"</a:t>
            </a:r>
            <a:endParaRPr lang="en-US" sz="30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"{name} - {ID}"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on separate lines.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36281" y="4270092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3382" y="523874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95634" y="4731756"/>
            <a:ext cx="32289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3617" y="1363116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dictionary using dictionary comprehension</a:t>
            </a:r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br>
              <a:rPr lang="en-US" sz="2500" dirty="0"/>
            </a:br>
            <a:endParaRPr lang="bg-BG" sz="2500" dirty="0"/>
          </a:p>
          <a:p>
            <a:r>
              <a:rPr lang="en-US" sz="36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395" y="487408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222571" y="2393914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93562" y="3686005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96000" y="3677036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79892" y="3797030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b="1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700" dirty="0"/>
              <a:t>In Python a dictionary is an </a:t>
            </a:r>
            <a:r>
              <a:rPr lang="en-US" sz="3700" b="1" dirty="0">
                <a:solidFill>
                  <a:schemeClr val="bg1"/>
                </a:solidFill>
              </a:rPr>
              <a:t>ordered collection</a:t>
            </a:r>
            <a:r>
              <a:rPr lang="en-US" sz="3700" dirty="0"/>
              <a:t> of items</a:t>
            </a:r>
            <a:r>
              <a:rPr lang="bg-BG" sz="3700" dirty="0"/>
              <a:t> </a:t>
            </a:r>
            <a:r>
              <a:rPr lang="bg-BG" sz="3700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(</a:t>
            </a:r>
            <a:r>
              <a:rPr lang="en-US" sz="3700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Python 3.7+)</a:t>
            </a:r>
            <a:endParaRPr lang="bg-BG" sz="3700" i="1" noProof="1">
              <a:solidFill>
                <a:schemeClr val="accent2"/>
              </a:solidFill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700" dirty="0"/>
              <a:t>While other data types have only value as an </a:t>
            </a:r>
            <a:br>
              <a:rPr lang="en-US" sz="3700" dirty="0"/>
            </a:br>
            <a:r>
              <a:rPr lang="en-US" sz="3700" dirty="0"/>
              <a:t>element, a dictionary has </a:t>
            </a:r>
            <a:r>
              <a:rPr lang="en-US" sz="37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Values</a:t>
            </a:r>
            <a:r>
              <a:rPr lang="en-US" sz="3700" dirty="0"/>
              <a:t> can be of any data type and </a:t>
            </a:r>
            <a:r>
              <a:rPr lang="en-US" sz="37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Keys</a:t>
            </a:r>
            <a:r>
              <a:rPr lang="en-US" sz="3700" dirty="0"/>
              <a:t> must be </a:t>
            </a:r>
            <a:r>
              <a:rPr lang="en-US" sz="3700" b="1" dirty="0">
                <a:solidFill>
                  <a:schemeClr val="bg1"/>
                </a:solidFill>
              </a:rPr>
              <a:t>immutable</a:t>
            </a:r>
            <a:r>
              <a:rPr lang="en-US" sz="3700" dirty="0"/>
              <a:t> and must be </a:t>
            </a:r>
            <a:r>
              <a:rPr lang="en-US" sz="37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using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5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Creating a dictionary using </a:t>
            </a:r>
            <a:r>
              <a:rPr lang="en-US" b="1" dirty="0" err="1">
                <a:solidFill>
                  <a:schemeClr val="bg1"/>
                </a:solidFill>
              </a:rPr>
              <a:t>dict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function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930835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551338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551338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924624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("name"="George", "age"=22)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899160" y="4259217"/>
            <a:ext cx="3853870" cy="607484"/>
          </a:xfrm>
          <a:prstGeom prst="wedgeRoundRectCallout">
            <a:avLst>
              <a:gd name="adj1" fmla="val -23317"/>
              <a:gd name="adj2" fmla="val 74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We could also pass a mixed data to the dictionary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Creating dictionary from two lists</a:t>
            </a:r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C68119-DAE8-4A74-A4E4-A339DC33A3DA}"/>
              </a:ext>
            </a:extLst>
          </p:cNvPr>
          <p:cNvSpPr txBox="1">
            <a:spLocks/>
          </p:cNvSpPr>
          <p:nvPr/>
        </p:nvSpPr>
        <p:spPr>
          <a:xfrm>
            <a:off x="651000" y="1969353"/>
            <a:ext cx="101872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dict_merging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({'a': 1, 'b': 2}, c=3)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{'a': 1, 'b': 2, 'c': 3}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8BECBF-AF99-461B-9DEE-92795C231AFE}"/>
              </a:ext>
            </a:extLst>
          </p:cNvPr>
          <p:cNvSpPr txBox="1">
            <a:spLocks/>
          </p:cNvSpPr>
          <p:nvPr/>
        </p:nvSpPr>
        <p:spPr>
          <a:xfrm>
            <a:off x="650999" y="4103677"/>
            <a:ext cx="10187231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keys = ['a', 'b', 'c']</a:t>
            </a:r>
          </a:p>
          <a:p>
            <a:r>
              <a:rPr lang="en-US" sz="2800" dirty="0">
                <a:solidFill>
                  <a:schemeClr val="tx1"/>
                </a:solidFill>
              </a:rPr>
              <a:t>values = [1, 2, 3]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dict_zipped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(zip(keys, values))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{'a': 1, 'b': 2, 'c': 3} </a:t>
            </a:r>
          </a:p>
        </p:txBody>
      </p:sp>
    </p:spTree>
    <p:extLst>
      <p:ext uri="{BB962C8B-B14F-4D97-AF65-F5344CB8AC3E}">
        <p14:creationId xmlns:p14="http://schemas.microsoft.com/office/powerpoint/2010/main" val="1109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493883" y="378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2854</Words>
  <Application>Microsoft Office PowerPoint</Application>
  <PresentationFormat>Widescreen</PresentationFormat>
  <Paragraphs>401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Examples (2)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Sorting</vt:lpstr>
      <vt:lpstr>The Sorted() Method</vt:lpstr>
      <vt:lpstr>Sorting Dictionary by Key</vt:lpstr>
      <vt:lpstr>Sorting Dictionary by Value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96</cp:revision>
  <dcterms:created xsi:type="dcterms:W3CDTF">2018-05-23T13:08:44Z</dcterms:created>
  <dcterms:modified xsi:type="dcterms:W3CDTF">2021-06-16T07:39:49Z</dcterms:modified>
  <cp:category>Python Fundamentals Course @ SoftUni: https://softuni.bg/trainings/2442/python-fundamentals-september-2019</cp:category>
</cp:coreProperties>
</file>