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9" r:id="rId4"/>
    <p:sldId id="257" r:id="rId5"/>
    <p:sldId id="260" r:id="rId6"/>
    <p:sldId id="276" r:id="rId7"/>
    <p:sldId id="265" r:id="rId8"/>
    <p:sldId id="266" r:id="rId9"/>
    <p:sldId id="272" r:id="rId10"/>
    <p:sldId id="267" r:id="rId11"/>
    <p:sldId id="268" r:id="rId12"/>
    <p:sldId id="259" r:id="rId13"/>
    <p:sldId id="261" r:id="rId14"/>
    <p:sldId id="262" r:id="rId15"/>
    <p:sldId id="263" r:id="rId16"/>
    <p:sldId id="264" r:id="rId17"/>
    <p:sldId id="270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3F6"/>
    <a:srgbClr val="7D7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328-6AFF-436B-881F-213D5608454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7674-C1BA-4107-9B06-6D4CAC3A3DF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32"/>
          <p:cNvGrpSpPr>
            <a:grpSpLocks noGrp="1" noRot="1" noChangeAspect="1" noMove="1" noResize="1" noUngrp="1"/>
          </p:cNvGrpSpPr>
          <p:nvPr/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3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9"/>
            <p:cNvSpPr/>
            <p:nvPr/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100" dirty="0">
                <a:solidFill>
                  <a:schemeClr val="tx2">
                    <a:lumMod val="75000"/>
                  </a:schemeClr>
                </a:solidFill>
              </a:rPr>
              <a:t>Analysis of </a:t>
            </a:r>
            <a:r>
              <a:rPr lang="it-IT" sz="6100" dirty="0" err="1">
                <a:solidFill>
                  <a:schemeClr val="tx2">
                    <a:lumMod val="75000"/>
                  </a:schemeClr>
                </a:solidFill>
              </a:rPr>
              <a:t>energy</a:t>
            </a:r>
            <a:r>
              <a:rPr lang="it-IT" sz="6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t-IT" sz="6100" dirty="0" err="1">
                <a:solidFill>
                  <a:schemeClr val="tx2">
                    <a:lumMod val="75000"/>
                  </a:schemeClr>
                </a:solidFill>
              </a:rPr>
              <a:t>consumption</a:t>
            </a:r>
            <a:endParaRPr lang="it-IT" sz="6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863637" y="1872425"/>
            <a:ext cx="1998436" cy="3199806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Presentation by 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Elena Bonan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4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2021" y="107174"/>
            <a:ext cx="3650279" cy="1259894"/>
          </a:xfrm>
        </p:spPr>
        <p:txBody>
          <a:bodyPr>
            <a:normAutofit/>
          </a:bodyPr>
          <a:lstStyle/>
          <a:p>
            <a:r>
              <a:rPr lang="it-IT" dirty="0"/>
              <a:t>Other devices </a:t>
            </a:r>
            <a:endParaRPr lang="it-IT" dirty="0"/>
          </a:p>
        </p:txBody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23" name="Segnaposto contenuto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845" y="910853"/>
            <a:ext cx="11596919" cy="5509102"/>
          </a:xfrm>
          <a:prstGeom prst="rect">
            <a:avLst/>
          </a:prstGeom>
        </p:spPr>
      </p:pic>
      <p:sp>
        <p:nvSpPr>
          <p:cNvPr id="32" name="Freefor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/>
          <p:cNvSpPr txBox="1"/>
          <p:nvPr/>
        </p:nvSpPr>
        <p:spPr>
          <a:xfrm>
            <a:off x="6523706" y="181703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Peaks</a:t>
            </a:r>
            <a:r>
              <a:rPr lang="it-IT" sz="2400" dirty="0"/>
              <a:t> of </a:t>
            </a:r>
            <a:r>
              <a:rPr lang="it-IT" sz="2400" dirty="0" err="1"/>
              <a:t>energy</a:t>
            </a:r>
            <a:endParaRPr lang="it-IT" sz="2400" dirty="0"/>
          </a:p>
        </p:txBody>
      </p:sp>
      <p:sp>
        <p:nvSpPr>
          <p:cNvPr id="14" name="Freccia destra rientrata 13"/>
          <p:cNvSpPr/>
          <p:nvPr/>
        </p:nvSpPr>
        <p:spPr>
          <a:xfrm rot="7730908">
            <a:off x="6124868" y="2812497"/>
            <a:ext cx="1153839" cy="2819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destra rientrata 26"/>
          <p:cNvSpPr/>
          <p:nvPr/>
        </p:nvSpPr>
        <p:spPr>
          <a:xfrm rot="2070555">
            <a:off x="8249876" y="2724556"/>
            <a:ext cx="1165350" cy="2418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/>
          <p:cNvSpPr txBox="1"/>
          <p:nvPr/>
        </p:nvSpPr>
        <p:spPr>
          <a:xfrm>
            <a:off x="1038035" y="925766"/>
            <a:ext cx="5162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b="1" dirty="0"/>
              <a:t>          Wednesday 2010-10-08 </a:t>
            </a:r>
            <a:endParaRPr lang="it-IT" sz="2400" b="1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4806202" y="5570211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8:20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8013898" y="5523698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16:40</a:t>
            </a:r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11092609" y="5593248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23:59</a:t>
            </a:r>
            <a:endParaRPr 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19017" y="405023"/>
            <a:ext cx="9942372" cy="61157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dirty="0"/>
              <a:t>Energy </a:t>
            </a:r>
            <a:r>
              <a:rPr lang="it-IT" sz="4000" dirty="0" err="1"/>
              <a:t>consumption</a:t>
            </a:r>
            <a:r>
              <a:rPr lang="it-IT" sz="4000" dirty="0"/>
              <a:t> </a:t>
            </a:r>
            <a:r>
              <a:rPr lang="it-IT" sz="4000" dirty="0" err="1"/>
              <a:t>during</a:t>
            </a:r>
            <a:r>
              <a:rPr lang="it-IT" sz="4000" dirty="0"/>
              <a:t> the </a:t>
            </a:r>
            <a:r>
              <a:rPr lang="it-IT" sz="4000" dirty="0" err="1"/>
              <a:t>years</a:t>
            </a:r>
            <a:endParaRPr lang="it-IT" sz="4000" dirty="0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Segnaposto contenuto 2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02563" y="1460718"/>
            <a:ext cx="3098217" cy="1584626"/>
          </a:xfrm>
        </p:spPr>
      </p:pic>
      <p:pic>
        <p:nvPicPr>
          <p:cNvPr id="26" name="Immagin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072" y="3067273"/>
            <a:ext cx="2914708" cy="1490768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596" y="4684135"/>
            <a:ext cx="2914709" cy="1490769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 rotWithShape="1">
          <a:blip r:embed="rId4"/>
          <a:srcRect l="21459"/>
          <a:stretch>
            <a:fillRect/>
          </a:stretch>
        </p:blipFill>
        <p:spPr>
          <a:xfrm>
            <a:off x="1310816" y="1856035"/>
            <a:ext cx="6784035" cy="4205188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833928" y="5617051"/>
            <a:ext cx="511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Global </a:t>
            </a:r>
            <a:r>
              <a:rPr lang="it-IT" dirty="0" err="1"/>
              <a:t>active</a:t>
            </a:r>
            <a:r>
              <a:rPr lang="it-IT" dirty="0"/>
              <a:t> power: 9376  kWh</a:t>
            </a:r>
            <a:endParaRPr 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33269" y="483433"/>
            <a:ext cx="8911687" cy="1280890"/>
          </a:xfrm>
        </p:spPr>
        <p:txBody>
          <a:bodyPr/>
          <a:lstStyle/>
          <a:p>
            <a:r>
              <a:rPr lang="it-IT" dirty="0"/>
              <a:t>Energy </a:t>
            </a:r>
            <a:r>
              <a:rPr lang="it-IT" dirty="0" err="1"/>
              <a:t>consumption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months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8956" y="1569558"/>
            <a:ext cx="10002128" cy="513366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00555" y="601754"/>
            <a:ext cx="6016503" cy="1280890"/>
          </a:xfrm>
        </p:spPr>
        <p:txBody>
          <a:bodyPr/>
          <a:lstStyle/>
          <a:p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energy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used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2592" y="1369172"/>
            <a:ext cx="9839893" cy="520747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9691" y="683610"/>
            <a:ext cx="10000761" cy="972914"/>
          </a:xfrm>
        </p:spPr>
        <p:txBody>
          <a:bodyPr>
            <a:normAutofit/>
          </a:bodyPr>
          <a:lstStyle/>
          <a:p>
            <a:r>
              <a:rPr lang="it-IT" dirty="0"/>
              <a:t>Forecast by month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Holt-Winter</a:t>
            </a:r>
            <a:r>
              <a:rPr lang="it-IT" dirty="0"/>
              <a:t>(M,N,M)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3206" y="1757881"/>
            <a:ext cx="10725587" cy="51001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/>
          <p:cNvSpPr/>
          <p:nvPr/>
        </p:nvSpPr>
        <p:spPr>
          <a:xfrm rot="16200000">
            <a:off x="8136554" y="2394394"/>
            <a:ext cx="217428" cy="2031144"/>
          </a:xfrm>
          <a:prstGeom prst="rect">
            <a:avLst/>
          </a:prstGeom>
          <a:solidFill>
            <a:srgbClr val="7D7D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25714" y="1484308"/>
            <a:ext cx="2344063" cy="1056913"/>
          </a:xfrm>
        </p:spPr>
        <p:txBody>
          <a:bodyPr/>
          <a:lstStyle/>
          <a:p>
            <a:pPr marL="0" indent="0">
              <a:buNone/>
            </a:pPr>
            <a:r>
              <a:rPr lang="it-IT" sz="3200" dirty="0"/>
              <a:t>                                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342774" y="1515962"/>
            <a:ext cx="3043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919    kWh    </a:t>
            </a:r>
            <a:r>
              <a:rPr lang="en-GB" sz="2400" b="1" dirty="0"/>
              <a:t>        </a:t>
            </a:r>
            <a:endParaRPr lang="it-IT" sz="24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827662" y="3383972"/>
            <a:ext cx="2980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b="1" dirty="0">
                <a:solidFill>
                  <a:schemeClr val="bg2">
                    <a:lumMod val="25000"/>
                  </a:schemeClr>
                </a:solidFill>
              </a:rPr>
              <a:t>March</a:t>
            </a:r>
            <a:endParaRPr lang="it-IT" sz="6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1342" y="4876121"/>
            <a:ext cx="1560711" cy="365792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6592707" y="3834488"/>
            <a:ext cx="1560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828 kWh</a:t>
            </a:r>
            <a:endParaRPr lang="it-IT" sz="24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812351" y="5853574"/>
            <a:ext cx="1560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779 kWh</a:t>
            </a:r>
            <a:endParaRPr lang="it-IT" sz="24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8626331" y="3891804"/>
            <a:ext cx="175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1011 kWh</a:t>
            </a:r>
            <a:endParaRPr lang="it-IT" sz="24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8891538" y="5853574"/>
            <a:ext cx="175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1059 kWh</a:t>
            </a:r>
            <a:endParaRPr lang="it-IT" sz="2400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7762942" y="2432528"/>
            <a:ext cx="1716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80%</a:t>
            </a:r>
            <a:endParaRPr lang="it-IT" sz="40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2834040" y="1010937"/>
            <a:ext cx="2980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/>
              <a:t>Predicted</a:t>
            </a:r>
            <a:r>
              <a:rPr lang="it-IT" sz="4000" dirty="0"/>
              <a:t> </a:t>
            </a:r>
            <a:endParaRPr lang="it-IT" sz="4000" dirty="0"/>
          </a:p>
          <a:p>
            <a:r>
              <a:rPr lang="it-IT" sz="4000" dirty="0" err="1"/>
              <a:t>active</a:t>
            </a:r>
            <a:r>
              <a:rPr lang="it-IT" sz="4000" dirty="0"/>
              <a:t> </a:t>
            </a:r>
            <a:r>
              <a:rPr lang="it-IT" sz="4000" dirty="0" err="1"/>
              <a:t>energy</a:t>
            </a:r>
            <a:r>
              <a:rPr lang="it-IT" sz="4000" dirty="0"/>
              <a:t> in   </a:t>
            </a:r>
            <a:endParaRPr lang="it-IT" sz="4000" dirty="0"/>
          </a:p>
        </p:txBody>
      </p:sp>
      <p:sp>
        <p:nvSpPr>
          <p:cNvPr id="23" name="Rettangolo 22"/>
          <p:cNvSpPr/>
          <p:nvPr/>
        </p:nvSpPr>
        <p:spPr>
          <a:xfrm rot="16200000">
            <a:off x="8243753" y="3532317"/>
            <a:ext cx="236068" cy="3822864"/>
          </a:xfrm>
          <a:prstGeom prst="rect">
            <a:avLst/>
          </a:prstGeom>
          <a:solidFill>
            <a:srgbClr val="C3C3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7800283" y="4485648"/>
            <a:ext cx="15576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/>
              <a:t>95%</a:t>
            </a:r>
            <a:endParaRPr lang="it-IT" sz="4000" dirty="0"/>
          </a:p>
        </p:txBody>
      </p:sp>
      <p:sp>
        <p:nvSpPr>
          <p:cNvPr id="2" name="Rettangolo 1"/>
          <p:cNvSpPr/>
          <p:nvPr/>
        </p:nvSpPr>
        <p:spPr>
          <a:xfrm>
            <a:off x="7285638" y="1515962"/>
            <a:ext cx="2072322" cy="56328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/>
      <p:bldP spid="16" grpId="0"/>
      <p:bldP spid="17" grpId="0"/>
      <p:bldP spid="18" grpId="0"/>
      <p:bldP spid="19" grpId="0"/>
      <p:bldP spid="21" grpId="0"/>
      <p:bldP spid="23" grpId="0" animBg="1"/>
      <p:bldP spid="25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44718" y="508154"/>
            <a:ext cx="2535666" cy="644786"/>
          </a:xfrm>
        </p:spPr>
        <p:txBody>
          <a:bodyPr/>
          <a:lstStyle/>
          <a:p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Summary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it-IT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79373" y="1445513"/>
            <a:ext cx="8631273" cy="3239029"/>
          </a:xfrm>
        </p:spPr>
        <p:txBody>
          <a:bodyPr>
            <a:normAutofit lnSpcReduction="10000"/>
          </a:bodyPr>
          <a:lstStyle/>
          <a:p>
            <a:r>
              <a:rPr lang="it-IT" sz="3200" dirty="0"/>
              <a:t> Control the behaviour of the of the </a:t>
            </a:r>
            <a:r>
              <a:rPr lang="it-IT" sz="3200" dirty="0" err="1"/>
              <a:t>electrical</a:t>
            </a:r>
            <a:r>
              <a:rPr lang="it-IT" sz="3200" dirty="0"/>
              <a:t> devices </a:t>
            </a:r>
            <a:endParaRPr lang="it-IT" sz="3200" dirty="0"/>
          </a:p>
          <a:p>
            <a:pPr marL="0" indent="0">
              <a:buNone/>
            </a:pPr>
            <a:endParaRPr lang="it-IT" sz="3200" dirty="0"/>
          </a:p>
          <a:p>
            <a:r>
              <a:rPr lang="it-IT" sz="3200" dirty="0"/>
              <a:t>  </a:t>
            </a:r>
            <a:r>
              <a:rPr lang="it-IT" sz="3200" dirty="0" err="1"/>
              <a:t>Alert</a:t>
            </a:r>
            <a:r>
              <a:rPr lang="it-IT" sz="3200" dirty="0"/>
              <a:t> for </a:t>
            </a:r>
            <a:r>
              <a:rPr lang="it-IT" sz="3200" dirty="0" err="1"/>
              <a:t>anomal</a:t>
            </a:r>
            <a:r>
              <a:rPr lang="it-IT" sz="3200" dirty="0"/>
              <a:t> </a:t>
            </a:r>
            <a:r>
              <a:rPr lang="it-IT" sz="3200" dirty="0" err="1"/>
              <a:t>situations</a:t>
            </a:r>
            <a:endParaRPr lang="it-IT" sz="3200" dirty="0"/>
          </a:p>
          <a:p>
            <a:pPr marL="0" indent="0">
              <a:buNone/>
            </a:pPr>
            <a:endParaRPr lang="it-IT" sz="3200" dirty="0"/>
          </a:p>
          <a:p>
            <a:r>
              <a:rPr lang="it-IT" sz="3200" dirty="0"/>
              <a:t> Forecast the </a:t>
            </a:r>
            <a:r>
              <a:rPr lang="it-IT" sz="3200" dirty="0" err="1"/>
              <a:t>energy</a:t>
            </a:r>
            <a:r>
              <a:rPr lang="it-IT" sz="3200" dirty="0"/>
              <a:t> </a:t>
            </a:r>
            <a:r>
              <a:rPr lang="it-IT" sz="3200" dirty="0" err="1"/>
              <a:t>consumption</a:t>
            </a:r>
            <a:r>
              <a:rPr lang="it-IT" sz="3200" dirty="0"/>
              <a:t> </a:t>
            </a:r>
            <a:endParaRPr lang="it-IT" sz="3200" dirty="0"/>
          </a:p>
        </p:txBody>
      </p:sp>
      <p:sp>
        <p:nvSpPr>
          <p:cNvPr id="4" name="Titolo 1"/>
          <p:cNvSpPr txBox="1"/>
          <p:nvPr/>
        </p:nvSpPr>
        <p:spPr>
          <a:xfrm>
            <a:off x="2279373" y="5156122"/>
            <a:ext cx="10986053" cy="1828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200" b="1" dirty="0" err="1">
                <a:solidFill>
                  <a:schemeClr val="accent4">
                    <a:lumMod val="75000"/>
                  </a:schemeClr>
                </a:solidFill>
              </a:rPr>
              <a:t>Recommendation</a:t>
            </a:r>
            <a:r>
              <a:rPr lang="it-IT" sz="3200" b="1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it-IT" sz="3200" dirty="0">
                <a:solidFill>
                  <a:schemeClr val="tx1"/>
                </a:solidFill>
              </a:rPr>
              <a:t>monitor the devices </a:t>
            </a:r>
            <a:endParaRPr lang="it-IT" sz="3200" dirty="0">
              <a:solidFill>
                <a:schemeClr val="tx1"/>
              </a:solidFill>
            </a:endParaRPr>
          </a:p>
          <a:p>
            <a:r>
              <a:rPr lang="it-IT" sz="3200" dirty="0" err="1">
                <a:solidFill>
                  <a:schemeClr val="tx1"/>
                </a:solidFill>
              </a:rPr>
              <a:t>where</a:t>
            </a:r>
            <a:r>
              <a:rPr lang="it-IT" sz="3200" dirty="0">
                <a:solidFill>
                  <a:schemeClr val="tx1"/>
                </a:solidFill>
              </a:rPr>
              <a:t> </a:t>
            </a:r>
            <a:r>
              <a:rPr lang="it-IT" sz="3200" dirty="0" err="1">
                <a:solidFill>
                  <a:schemeClr val="tx1"/>
                </a:solidFill>
              </a:rPr>
              <a:t>most</a:t>
            </a:r>
            <a:r>
              <a:rPr lang="it-IT" sz="3200" dirty="0">
                <a:solidFill>
                  <a:schemeClr val="tx1"/>
                </a:solidFill>
              </a:rPr>
              <a:t> of </a:t>
            </a:r>
            <a:r>
              <a:rPr lang="it-IT" sz="3200" dirty="0" err="1">
                <a:solidFill>
                  <a:schemeClr val="tx1"/>
                </a:solidFill>
              </a:rPr>
              <a:t>energy</a:t>
            </a:r>
            <a:r>
              <a:rPr lang="it-IT" sz="3200" dirty="0">
                <a:solidFill>
                  <a:schemeClr val="tx1"/>
                </a:solidFill>
              </a:rPr>
              <a:t> </a:t>
            </a:r>
            <a:r>
              <a:rPr lang="it-IT" sz="3200" dirty="0" err="1">
                <a:solidFill>
                  <a:schemeClr val="tx1"/>
                </a:solidFill>
              </a:rPr>
              <a:t>is</a:t>
            </a:r>
            <a:r>
              <a:rPr lang="it-IT" sz="3200" dirty="0">
                <a:solidFill>
                  <a:schemeClr val="tx1"/>
                </a:solidFill>
              </a:rPr>
              <a:t> </a:t>
            </a:r>
            <a:r>
              <a:rPr lang="it-IT" sz="3200" dirty="0" err="1">
                <a:solidFill>
                  <a:schemeClr val="tx1"/>
                </a:solidFill>
              </a:rPr>
              <a:t>consumed</a:t>
            </a:r>
            <a:r>
              <a:rPr lang="it-IT" sz="3200" dirty="0">
                <a:solidFill>
                  <a:schemeClr val="tx1"/>
                </a:solidFill>
              </a:rPr>
              <a:t>! </a:t>
            </a:r>
            <a:endParaRPr lang="it-IT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20344" y="268628"/>
            <a:ext cx="8911687" cy="646045"/>
          </a:xfrm>
        </p:spPr>
        <p:txBody>
          <a:bodyPr/>
          <a:lstStyle/>
          <a:p>
            <a:r>
              <a:rPr lang="it-IT" dirty="0"/>
              <a:t>INFORMATION ABOUT THE MODEL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38300" y="1179444"/>
            <a:ext cx="8915400" cy="646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chemeClr val="tx1"/>
                </a:solidFill>
              </a:rPr>
              <a:t>MAPE:      </a:t>
            </a:r>
            <a:r>
              <a:rPr lang="it-IT" sz="2400" dirty="0"/>
              <a:t>TRAINING:   </a:t>
            </a:r>
            <a:r>
              <a:rPr lang="en-GB" sz="2400" dirty="0"/>
              <a:t>5.44  TESTING :     5.40 </a:t>
            </a:r>
            <a:endParaRPr lang="it-IT" sz="24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7911" y="2482798"/>
            <a:ext cx="8744804" cy="4123439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128911" y="1969477"/>
            <a:ext cx="793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Residuals</a:t>
            </a:r>
            <a:r>
              <a:rPr lang="it-IT" dirty="0"/>
              <a:t> in the training test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87192" y="656488"/>
            <a:ext cx="5565912" cy="976466"/>
          </a:xfrm>
        </p:spPr>
        <p:txBody>
          <a:bodyPr>
            <a:noAutofit/>
          </a:bodyPr>
          <a:lstStyle/>
          <a:p>
            <a:r>
              <a:rPr lang="it-IT" sz="4400" b="1" dirty="0">
                <a:solidFill>
                  <a:schemeClr val="accent4">
                    <a:lumMod val="75000"/>
                  </a:schemeClr>
                </a:solidFill>
              </a:rPr>
              <a:t>GOAL </a:t>
            </a:r>
            <a:endParaRPr lang="it-IT" sz="4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87192" y="2085133"/>
            <a:ext cx="5052837" cy="3495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200" dirty="0"/>
              <a:t>Show the </a:t>
            </a:r>
            <a:r>
              <a:rPr lang="it-IT" sz="3200" dirty="0" err="1"/>
              <a:t>useful</a:t>
            </a:r>
            <a:r>
              <a:rPr lang="it-IT" sz="3200" dirty="0"/>
              <a:t> </a:t>
            </a:r>
            <a:r>
              <a:rPr lang="it-IT" sz="3200" b="1" dirty="0">
                <a:solidFill>
                  <a:schemeClr val="accent4">
                    <a:lumMod val="75000"/>
                  </a:schemeClr>
                </a:solidFill>
              </a:rPr>
              <a:t>information</a:t>
            </a:r>
            <a:r>
              <a:rPr lang="it-IT" sz="3200" b="1" dirty="0"/>
              <a:t> </a:t>
            </a:r>
            <a:endParaRPr lang="it-IT" sz="3200" b="1" dirty="0"/>
          </a:p>
          <a:p>
            <a:pPr marL="0" indent="0">
              <a:buNone/>
            </a:pPr>
            <a:r>
              <a:rPr lang="it-IT" sz="3200" dirty="0"/>
              <a:t>that the house-</a:t>
            </a:r>
            <a:r>
              <a:rPr lang="it-IT" sz="3200" dirty="0" err="1"/>
              <a:t>owner</a:t>
            </a:r>
            <a:r>
              <a:rPr lang="it-IT" sz="3200" dirty="0"/>
              <a:t> </a:t>
            </a:r>
            <a:endParaRPr lang="it-IT" sz="3200" dirty="0"/>
          </a:p>
          <a:p>
            <a:pPr marL="0" indent="0">
              <a:buNone/>
            </a:pPr>
            <a:r>
              <a:rPr lang="it-IT" sz="3200" dirty="0"/>
              <a:t>can </a:t>
            </a:r>
            <a:r>
              <a:rPr lang="it-IT" sz="3200" dirty="0" err="1"/>
              <a:t>get</a:t>
            </a:r>
            <a:r>
              <a:rPr lang="it-IT" sz="3200" dirty="0"/>
              <a:t> from the </a:t>
            </a:r>
            <a:endParaRPr lang="it-IT" sz="3200" dirty="0"/>
          </a:p>
          <a:p>
            <a:pPr marL="0" indent="0">
              <a:buNone/>
            </a:pPr>
            <a:r>
              <a:rPr lang="it-IT" sz="3200" dirty="0"/>
              <a:t>sub-</a:t>
            </a:r>
            <a:r>
              <a:rPr lang="it-IT" sz="3200" dirty="0" err="1"/>
              <a:t>metering</a:t>
            </a:r>
            <a:r>
              <a:rPr lang="it-IT" sz="3200" dirty="0"/>
              <a:t> devices </a:t>
            </a:r>
            <a:endParaRPr lang="it-IT" sz="32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1383" y="908278"/>
            <a:ext cx="3966741" cy="23537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03225" y="693864"/>
            <a:ext cx="4137059" cy="1280890"/>
          </a:xfrm>
        </p:spPr>
        <p:txBody>
          <a:bodyPr>
            <a:normAutofit/>
          </a:bodyPr>
          <a:lstStyle/>
          <a:p>
            <a:r>
              <a:rPr lang="it-IT" b="1" dirty="0" err="1">
                <a:solidFill>
                  <a:schemeClr val="bg2">
                    <a:lumMod val="25000"/>
                  </a:schemeClr>
                </a:solidFill>
              </a:rPr>
              <a:t>Our</a:t>
            </a:r>
            <a:r>
              <a:rPr lang="it-IT" b="1" dirty="0">
                <a:solidFill>
                  <a:schemeClr val="bg2">
                    <a:lumMod val="25000"/>
                  </a:schemeClr>
                </a:solidFill>
              </a:rPr>
              <a:t> sample  </a:t>
            </a:r>
            <a:endParaRPr lang="it-IT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505818" y="1573694"/>
            <a:ext cx="5199781" cy="4427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200" b="1" dirty="0">
                <a:solidFill>
                  <a:srgbClr val="000000"/>
                </a:solidFill>
              </a:rPr>
              <a:t>A big house </a:t>
            </a:r>
            <a:endParaRPr lang="it-IT" sz="32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sz="3200" b="1" dirty="0">
                <a:solidFill>
                  <a:srgbClr val="000000"/>
                </a:solidFill>
              </a:rPr>
              <a:t>(3 </a:t>
            </a:r>
            <a:r>
              <a:rPr lang="it-IT" sz="3200" b="1" dirty="0" err="1">
                <a:solidFill>
                  <a:srgbClr val="000000"/>
                </a:solidFill>
              </a:rPr>
              <a:t>floors</a:t>
            </a:r>
            <a:r>
              <a:rPr lang="it-IT" sz="3200" b="1" dirty="0">
                <a:solidFill>
                  <a:srgbClr val="000000"/>
                </a:solidFill>
              </a:rPr>
              <a:t>, 4/5 </a:t>
            </a:r>
            <a:r>
              <a:rPr lang="it-IT" sz="3200" b="1" dirty="0" err="1">
                <a:solidFill>
                  <a:srgbClr val="000000"/>
                </a:solidFill>
              </a:rPr>
              <a:t>people</a:t>
            </a:r>
            <a:r>
              <a:rPr lang="it-IT" sz="3200" b="1" dirty="0">
                <a:solidFill>
                  <a:srgbClr val="000000"/>
                </a:solidFill>
              </a:rPr>
              <a:t>)</a:t>
            </a:r>
            <a:endParaRPr lang="it-IT" sz="32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sz="3200" b="1" dirty="0">
                <a:solidFill>
                  <a:srgbClr val="000000"/>
                </a:solidFill>
              </a:rPr>
              <a:t>in Nord of France</a:t>
            </a:r>
            <a:endParaRPr lang="it-IT" sz="32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sz="3200" b="1" dirty="0" err="1">
                <a:solidFill>
                  <a:srgbClr val="000000"/>
                </a:solidFill>
              </a:rPr>
              <a:t>was</a:t>
            </a:r>
            <a:r>
              <a:rPr lang="it-IT" sz="3200" b="1" dirty="0">
                <a:solidFill>
                  <a:srgbClr val="000000"/>
                </a:solidFill>
              </a:rPr>
              <a:t> </a:t>
            </a:r>
            <a:r>
              <a:rPr lang="it-IT" sz="3200" b="1" dirty="0" err="1">
                <a:solidFill>
                  <a:srgbClr val="000000"/>
                </a:solidFill>
              </a:rPr>
              <a:t>monitored</a:t>
            </a:r>
            <a:r>
              <a:rPr lang="it-IT" sz="3200" b="1" dirty="0">
                <a:solidFill>
                  <a:srgbClr val="000000"/>
                </a:solidFill>
              </a:rPr>
              <a:t> </a:t>
            </a:r>
            <a:endParaRPr lang="it-IT" sz="32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32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sz="3200" b="1" dirty="0">
                <a:solidFill>
                  <a:srgbClr val="000000"/>
                </a:solidFill>
              </a:rPr>
              <a:t>from    2007-01-01</a:t>
            </a:r>
            <a:endParaRPr lang="it-IT" sz="32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sz="3200" b="1" dirty="0">
                <a:solidFill>
                  <a:srgbClr val="000000"/>
                </a:solidFill>
              </a:rPr>
              <a:t> to        2010-11-26</a:t>
            </a:r>
            <a:endParaRPr lang="it-IT" sz="32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br>
              <a:rPr lang="it-IT" sz="3200" b="1" dirty="0">
                <a:solidFill>
                  <a:srgbClr val="000000"/>
                </a:solidFill>
              </a:rPr>
            </a:br>
            <a:endParaRPr lang="it-IT" sz="32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3200" b="1" dirty="0">
              <a:solidFill>
                <a:srgbClr val="000000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1"/>
          <a:srcRect l="11893" r="10191" b="-3"/>
          <a:stretch>
            <a:fillRect/>
          </a:stretch>
        </p:blipFill>
        <p:spPr>
          <a:xfrm>
            <a:off x="6091916" y="645106"/>
            <a:ext cx="5451627" cy="52477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69214" y="369401"/>
            <a:ext cx="3256550" cy="496911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The data we have </a:t>
            </a:r>
            <a:r>
              <a:rPr lang="it-IT" dirty="0" err="1">
                <a:solidFill>
                  <a:schemeClr val="tx2">
                    <a:lumMod val="75000"/>
                  </a:schemeClr>
                </a:solidFill>
              </a:rPr>
              <a:t>examined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>
            <a:grpSpLocks noGrp="1" noRot="1" noChangeAspect="1" noMove="1" noResize="1" noUngrp="1"/>
          </p:cNvGrpSpPr>
          <p:nvPr/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9"/>
            <p:cNvSpPr/>
            <p:nvPr/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98077" y="519740"/>
            <a:ext cx="6455549" cy="49691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4917894" y="1034705"/>
            <a:ext cx="77976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For </a:t>
            </a:r>
            <a:r>
              <a:rPr lang="it-IT" sz="2400" dirty="0" err="1"/>
              <a:t>every</a:t>
            </a:r>
            <a:r>
              <a:rPr lang="it-IT" sz="2400" dirty="0"/>
              <a:t> minute we know the </a:t>
            </a:r>
            <a:r>
              <a:rPr lang="it-IT" sz="2400" b="1" dirty="0" err="1">
                <a:solidFill>
                  <a:schemeClr val="accent4">
                    <a:lumMod val="75000"/>
                  </a:schemeClr>
                </a:solidFill>
              </a:rPr>
              <a:t>active</a:t>
            </a:r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t-IT" sz="2400" b="1" dirty="0" err="1">
                <a:solidFill>
                  <a:schemeClr val="accent4">
                    <a:lumMod val="75000"/>
                  </a:schemeClr>
                </a:solidFill>
              </a:rPr>
              <a:t>energy</a:t>
            </a:r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t-IT" sz="2400" dirty="0"/>
              <a:t>in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it-IT" sz="24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it-IT" sz="2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           </a:t>
            </a:r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Sub-</a:t>
            </a:r>
            <a:r>
              <a:rPr lang="it-IT" sz="2400" b="1" dirty="0" err="1">
                <a:solidFill>
                  <a:schemeClr val="accent4">
                    <a:lumMod val="75000"/>
                  </a:schemeClr>
                </a:solidFill>
              </a:rPr>
              <a:t>metering</a:t>
            </a:r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1  </a:t>
            </a:r>
            <a:endParaRPr lang="it-IT" sz="2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( </a:t>
            </a:r>
            <a:r>
              <a:rPr lang="en-US" sz="2400" dirty="0"/>
              <a:t>a dishwasher, an oven and a microwave </a:t>
            </a:r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it-IT" sz="2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    </a:t>
            </a:r>
            <a:endParaRPr lang="it-IT" sz="2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       Sub-</a:t>
            </a:r>
            <a:r>
              <a:rPr lang="it-IT" sz="2400" b="1" dirty="0" err="1">
                <a:solidFill>
                  <a:schemeClr val="accent4">
                    <a:lumMod val="75000"/>
                  </a:schemeClr>
                </a:solidFill>
              </a:rPr>
              <a:t>metering</a:t>
            </a:r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2 </a:t>
            </a:r>
            <a:endParaRPr lang="it-IT" sz="2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  (</a:t>
            </a:r>
            <a:r>
              <a:rPr lang="en-US" sz="2400" dirty="0"/>
              <a:t>a washing-machine, a tumble-drier, </a:t>
            </a:r>
            <a:endParaRPr lang="en-US" sz="2400" dirty="0"/>
          </a:p>
          <a:p>
            <a:r>
              <a:rPr lang="en-US" sz="2400" dirty="0"/>
              <a:t>                                      a refrigerator and a light</a:t>
            </a:r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it-IT" sz="2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       Sub </a:t>
            </a:r>
            <a:r>
              <a:rPr lang="it-IT" sz="2400" b="1" dirty="0" err="1">
                <a:solidFill>
                  <a:schemeClr val="accent4">
                    <a:lumMod val="75000"/>
                  </a:schemeClr>
                </a:solidFill>
              </a:rPr>
              <a:t>metering</a:t>
            </a:r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3  </a:t>
            </a:r>
            <a:endParaRPr lang="it-IT" sz="2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  (</a:t>
            </a:r>
            <a:r>
              <a:rPr lang="it-IT" sz="2400" dirty="0"/>
              <a:t>a water-</a:t>
            </a:r>
            <a:r>
              <a:rPr lang="it-IT" sz="2400" dirty="0" err="1"/>
              <a:t>heater</a:t>
            </a:r>
            <a:r>
              <a:rPr lang="it-IT" sz="2400" dirty="0"/>
              <a:t> and an air-</a:t>
            </a:r>
            <a:r>
              <a:rPr lang="it-IT" sz="2400" dirty="0" err="1"/>
              <a:t>conditioner</a:t>
            </a:r>
            <a:r>
              <a:rPr lang="it-IT" sz="2400" dirty="0"/>
              <a:t>)</a:t>
            </a:r>
            <a:endParaRPr lang="it-IT" sz="2400" dirty="0"/>
          </a:p>
          <a:p>
            <a:endParaRPr lang="it-IT" sz="2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        </a:t>
            </a:r>
            <a:r>
              <a:rPr lang="it-IT" sz="2400" b="1" dirty="0" err="1">
                <a:solidFill>
                  <a:schemeClr val="accent4">
                    <a:lumMod val="75000"/>
                  </a:schemeClr>
                </a:solidFill>
              </a:rPr>
              <a:t>All</a:t>
            </a:r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the other devices</a:t>
            </a:r>
            <a:endParaRPr lang="it-IT" sz="2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lang="it-IT" sz="24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it-IT" sz="2400" b="1" dirty="0"/>
              <a:t> </a:t>
            </a:r>
            <a:r>
              <a:rPr lang="it-IT" sz="2400" dirty="0"/>
              <a:t>sleeping rooms, living room, </a:t>
            </a:r>
            <a:r>
              <a:rPr lang="it-IT" sz="2400" dirty="0" err="1"/>
              <a:t>etc</a:t>
            </a:r>
            <a:r>
              <a:rPr lang="it-IT" sz="2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it-IT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Freccia a pentagono 5"/>
          <p:cNvSpPr/>
          <p:nvPr/>
        </p:nvSpPr>
        <p:spPr>
          <a:xfrm>
            <a:off x="5068627" y="1869684"/>
            <a:ext cx="406405" cy="13704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a pentagono 29"/>
          <p:cNvSpPr/>
          <p:nvPr/>
        </p:nvSpPr>
        <p:spPr>
          <a:xfrm>
            <a:off x="5060920" y="3000237"/>
            <a:ext cx="406405" cy="13704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pentagono 30"/>
          <p:cNvSpPr/>
          <p:nvPr/>
        </p:nvSpPr>
        <p:spPr>
          <a:xfrm>
            <a:off x="5083288" y="4084182"/>
            <a:ext cx="374227" cy="13704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a pentagono 31"/>
          <p:cNvSpPr/>
          <p:nvPr/>
        </p:nvSpPr>
        <p:spPr>
          <a:xfrm>
            <a:off x="5117784" y="5170952"/>
            <a:ext cx="374227" cy="1675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61322" y="2107894"/>
            <a:ext cx="8362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It </a:t>
            </a:r>
            <a:r>
              <a:rPr lang="it-IT" sz="3600" dirty="0" err="1"/>
              <a:t>is</a:t>
            </a:r>
            <a:r>
              <a:rPr lang="it-IT" sz="3600" dirty="0"/>
              <a:t> </a:t>
            </a:r>
            <a:r>
              <a:rPr lang="it-IT" sz="3600" dirty="0" err="1"/>
              <a:t>possible</a:t>
            </a:r>
            <a:r>
              <a:rPr lang="it-IT" sz="3600" dirty="0"/>
              <a:t> to study the </a:t>
            </a:r>
            <a:r>
              <a:rPr lang="it-IT" sz="3600" dirty="0" err="1"/>
              <a:t>energy</a:t>
            </a:r>
            <a:r>
              <a:rPr lang="it-IT" sz="3600" dirty="0"/>
              <a:t>  by</a:t>
            </a:r>
            <a:endParaRPr lang="it-IT" sz="36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554274" y="4733919"/>
            <a:ext cx="324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Hour/minute </a:t>
            </a:r>
            <a:endParaRPr lang="it-IT" sz="36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692820" y="4750105"/>
            <a:ext cx="147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 Day </a:t>
            </a:r>
            <a:endParaRPr lang="it-IT" sz="36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088298" y="4803329"/>
            <a:ext cx="2054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3600" dirty="0"/>
              <a:t>Month </a:t>
            </a:r>
            <a:endParaRPr lang="it-IT" sz="3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226844" y="4726494"/>
            <a:ext cx="147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err="1"/>
              <a:t>Year</a:t>
            </a:r>
            <a:r>
              <a:rPr lang="it-IT" sz="3600" dirty="0"/>
              <a:t> </a:t>
            </a:r>
            <a:endParaRPr lang="it-IT" sz="3600" dirty="0"/>
          </a:p>
        </p:txBody>
      </p:sp>
      <p:sp>
        <p:nvSpPr>
          <p:cNvPr id="7" name="Freccia a destra 6"/>
          <p:cNvSpPr/>
          <p:nvPr/>
        </p:nvSpPr>
        <p:spPr>
          <a:xfrm rot="7822010">
            <a:off x="2603278" y="3713537"/>
            <a:ext cx="1434621" cy="238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destra 7"/>
          <p:cNvSpPr/>
          <p:nvPr/>
        </p:nvSpPr>
        <p:spPr>
          <a:xfrm rot="6690419">
            <a:off x="4547685" y="3937118"/>
            <a:ext cx="1328706" cy="189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 rot="3562585">
            <a:off x="6362750" y="3863866"/>
            <a:ext cx="1328706" cy="153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 rot="3080751">
            <a:off x="8100307" y="3675347"/>
            <a:ext cx="1328706" cy="153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24299" y="555674"/>
            <a:ext cx="8911687" cy="661351"/>
          </a:xfrm>
        </p:spPr>
        <p:txBody>
          <a:bodyPr/>
          <a:lstStyle/>
          <a:p>
            <a:r>
              <a:rPr lang="it-IT" dirty="0"/>
              <a:t>Energy </a:t>
            </a:r>
            <a:r>
              <a:rPr lang="it-IT" dirty="0" err="1"/>
              <a:t>consumption</a:t>
            </a:r>
            <a:r>
              <a:rPr lang="it-IT" dirty="0"/>
              <a:t>  </a:t>
            </a:r>
            <a:r>
              <a:rPr lang="it-IT" dirty="0" err="1"/>
              <a:t>during</a:t>
            </a:r>
            <a:r>
              <a:rPr lang="it-IT" dirty="0"/>
              <a:t> the day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8411" y="1589649"/>
            <a:ext cx="10030264" cy="4712677"/>
          </a:xfrm>
        </p:spPr>
      </p:pic>
      <p:sp>
        <p:nvSpPr>
          <p:cNvPr id="6" name="CasellaDiTesto 5"/>
          <p:cNvSpPr txBox="1"/>
          <p:nvPr/>
        </p:nvSpPr>
        <p:spPr>
          <a:xfrm>
            <a:off x="2383963" y="1602289"/>
            <a:ext cx="5162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b="1" dirty="0"/>
              <a:t>          Wednesday 2010-10-08 </a:t>
            </a:r>
            <a:endParaRPr lang="it-IT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0831" y="18439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it-IT" dirty="0"/>
              <a:t>Sub-</a:t>
            </a:r>
            <a:r>
              <a:rPr lang="it-IT" dirty="0" err="1"/>
              <a:t>metering</a:t>
            </a:r>
            <a:r>
              <a:rPr lang="it-IT" dirty="0"/>
              <a:t> 1 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it-IT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( </a:t>
            </a:r>
            <a:r>
              <a:rPr lang="en-US" dirty="0"/>
              <a:t>a dishwasher, an oven and a microwave 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br>
              <a:rPr lang="it-IT" b="1" dirty="0">
                <a:solidFill>
                  <a:schemeClr val="accent4">
                    <a:lumMod val="75000"/>
                  </a:schemeClr>
                </a:solidFill>
              </a:rPr>
            </a:br>
            <a:endParaRPr lang="it-IT" dirty="0"/>
          </a:p>
        </p:txBody>
      </p:sp>
      <p:pic>
        <p:nvPicPr>
          <p:cNvPr id="41" name="Segnaposto contenuto 40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4742" y="1422947"/>
            <a:ext cx="10988108" cy="4884914"/>
          </a:xfrm>
        </p:spPr>
      </p:pic>
      <p:sp>
        <p:nvSpPr>
          <p:cNvPr id="42" name="CasellaDiTesto 41"/>
          <p:cNvSpPr txBox="1"/>
          <p:nvPr/>
        </p:nvSpPr>
        <p:spPr>
          <a:xfrm>
            <a:off x="1308761" y="1507623"/>
            <a:ext cx="5162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b="1" dirty="0"/>
              <a:t>          Wednesday 2010-10-08 </a:t>
            </a:r>
            <a:endParaRPr lang="it-IT" sz="2400" b="1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5050301" y="5583086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8:20</a:t>
            </a:r>
            <a:endParaRPr lang="it-IT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8168644" y="5583086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16:40</a:t>
            </a:r>
            <a:endParaRPr lang="it-IT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11072518" y="5583086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23:59</a:t>
            </a:r>
            <a:endParaRPr 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27048" y="590096"/>
            <a:ext cx="8911687" cy="1280890"/>
          </a:xfrm>
        </p:spPr>
        <p:txBody>
          <a:bodyPr/>
          <a:lstStyle/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Zoom in sub-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metering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device 1 </a:t>
            </a:r>
            <a:endParaRPr lang="it-IT" b="1" dirty="0"/>
          </a:p>
        </p:txBody>
      </p:sp>
      <p:pic>
        <p:nvPicPr>
          <p:cNvPr id="12" name="Segnaposto contenuto 1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3501" y="1543050"/>
            <a:ext cx="10116750" cy="4770353"/>
          </a:xfrm>
        </p:spPr>
      </p:pic>
      <p:sp>
        <p:nvSpPr>
          <p:cNvPr id="13" name="CasellaDiTesto 12"/>
          <p:cNvSpPr txBox="1"/>
          <p:nvPr/>
        </p:nvSpPr>
        <p:spPr>
          <a:xfrm>
            <a:off x="1453265" y="1543050"/>
            <a:ext cx="5162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b="1" dirty="0"/>
              <a:t>          Wednesday 2010-10-08 </a:t>
            </a:r>
            <a:endParaRPr lang="it-IT" sz="2400" b="1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161055" y="5630950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20:00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4173128" y="5630950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20:50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282891" y="5630950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21:40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8331405" y="5630950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22:30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0288569" y="5629726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23:10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9037983" y="857106"/>
            <a:ext cx="3033847" cy="2376424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9295474" y="1007443"/>
            <a:ext cx="28996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Dishwasher</a:t>
            </a:r>
            <a:endParaRPr lang="it-IT" sz="2800" b="1" dirty="0"/>
          </a:p>
          <a:p>
            <a:endParaRPr lang="it-IT" dirty="0"/>
          </a:p>
          <a:p>
            <a:r>
              <a:rPr lang="it-IT" sz="2400" dirty="0"/>
              <a:t>Time: 1h &amp; 53 </a:t>
            </a:r>
            <a:r>
              <a:rPr lang="it-IT" sz="2400" dirty="0" err="1"/>
              <a:t>min</a:t>
            </a:r>
            <a:endParaRPr lang="it-IT" sz="2400" dirty="0"/>
          </a:p>
          <a:p>
            <a:endParaRPr lang="it-IT" dirty="0"/>
          </a:p>
          <a:p>
            <a:r>
              <a:rPr lang="it-IT" sz="2400" dirty="0"/>
              <a:t>Energy:  1kWh</a:t>
            </a:r>
            <a:endParaRPr 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26899" y="660269"/>
            <a:ext cx="8911687" cy="824862"/>
          </a:xfrm>
        </p:spPr>
        <p:txBody>
          <a:bodyPr/>
          <a:lstStyle/>
          <a:p>
            <a:r>
              <a:rPr lang="it-IT" dirty="0"/>
              <a:t>Sub-</a:t>
            </a:r>
            <a:r>
              <a:rPr lang="it-IT" dirty="0" err="1"/>
              <a:t>metering</a:t>
            </a:r>
            <a:r>
              <a:rPr lang="it-IT" dirty="0"/>
              <a:t> 2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7422" y="1612967"/>
            <a:ext cx="10197076" cy="4705329"/>
          </a:xfrm>
        </p:spPr>
      </p:pic>
      <p:sp>
        <p:nvSpPr>
          <p:cNvPr id="9" name="Freccia destra rientrata 8"/>
          <p:cNvSpPr/>
          <p:nvPr/>
        </p:nvSpPr>
        <p:spPr>
          <a:xfrm rot="7634354">
            <a:off x="9905068" y="1861368"/>
            <a:ext cx="993913" cy="49412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9505355" y="103771"/>
            <a:ext cx="2788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rgbClr val="C00000"/>
                </a:solidFill>
              </a:rPr>
              <a:t>Alert</a:t>
            </a:r>
            <a:r>
              <a:rPr lang="it-IT" sz="2800" b="1" dirty="0">
                <a:solidFill>
                  <a:srgbClr val="C00000"/>
                </a:solidFill>
              </a:rPr>
              <a:t>!</a:t>
            </a:r>
            <a:endParaRPr lang="it-IT" sz="2800" b="1" dirty="0">
              <a:solidFill>
                <a:srgbClr val="C00000"/>
              </a:solidFill>
            </a:endParaRPr>
          </a:p>
          <a:p>
            <a:r>
              <a:rPr lang="it-IT" sz="2800" b="1" dirty="0" err="1">
                <a:solidFill>
                  <a:srgbClr val="C00000"/>
                </a:solidFill>
              </a:rPr>
              <a:t>Unexpected</a:t>
            </a:r>
            <a:r>
              <a:rPr lang="it-IT" sz="2800" b="1" dirty="0">
                <a:solidFill>
                  <a:srgbClr val="C00000"/>
                </a:solidFill>
              </a:rPr>
              <a:t> situation</a:t>
            </a:r>
            <a:endParaRPr lang="it-IT" sz="2800" b="1" dirty="0">
              <a:solidFill>
                <a:srgbClr val="C0000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1726899" y="1612967"/>
            <a:ext cx="5162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b="1" dirty="0"/>
              <a:t>          Wednesday 2010-10-08 </a:t>
            </a:r>
            <a:endParaRPr lang="it-IT" sz="2400" b="1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195668" y="5598938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8:20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8084238" y="5642924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16:40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10654166" y="5598938"/>
            <a:ext cx="900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23:59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6361047" y="156190"/>
            <a:ext cx="2623523" cy="173887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6573337" y="209360"/>
            <a:ext cx="33312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Refrigerator</a:t>
            </a:r>
            <a:endParaRPr lang="it-IT" sz="2400" b="1" dirty="0"/>
          </a:p>
          <a:p>
            <a:endParaRPr lang="it-IT" dirty="0"/>
          </a:p>
          <a:p>
            <a:r>
              <a:rPr lang="it-IT" dirty="0"/>
              <a:t>Stop: 2 h &amp; 37 </a:t>
            </a:r>
            <a:r>
              <a:rPr lang="it-IT" dirty="0" err="1"/>
              <a:t>min</a:t>
            </a:r>
            <a:endParaRPr lang="it-IT" dirty="0"/>
          </a:p>
          <a:p>
            <a:r>
              <a:rPr lang="it-IT" dirty="0"/>
              <a:t>Work:  54 </a:t>
            </a:r>
            <a:r>
              <a:rPr lang="it-IT" dirty="0" err="1"/>
              <a:t>min</a:t>
            </a:r>
            <a:r>
              <a:rPr lang="it-IT" dirty="0"/>
              <a:t> 74 Wh</a:t>
            </a:r>
            <a:endParaRPr lang="it-IT" dirty="0"/>
          </a:p>
          <a:p>
            <a:r>
              <a:rPr lang="it-IT" dirty="0"/>
              <a:t>500 Wh per day</a:t>
            </a:r>
            <a:endParaRPr lang="it-IT" dirty="0"/>
          </a:p>
          <a:p>
            <a:r>
              <a:rPr lang="it-IT" sz="2400" b="1" dirty="0"/>
              <a:t> </a:t>
            </a:r>
            <a:endParaRPr lang="it-IT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3" grpId="0" animBg="1"/>
      <p:bldP spid="4" grpId="0"/>
    </p:bldLst>
  </p:timing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1854</Words>
  <Application>WPS Presentation</Application>
  <PresentationFormat>Widescreen</PresentationFormat>
  <Paragraphs>167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Wingdings 3</vt:lpstr>
      <vt:lpstr>Arial</vt:lpstr>
      <vt:lpstr>Lucida Console</vt:lpstr>
      <vt:lpstr>Century Gothic</vt:lpstr>
      <vt:lpstr>Microsoft YaHei</vt:lpstr>
      <vt:lpstr>Arial Unicode MS</vt:lpstr>
      <vt:lpstr>Calibri</vt:lpstr>
      <vt:lpstr>Filo</vt:lpstr>
      <vt:lpstr>Analysis of energy consumption</vt:lpstr>
      <vt:lpstr>GOAL </vt:lpstr>
      <vt:lpstr>Our sample  </vt:lpstr>
      <vt:lpstr>The data we have examined </vt:lpstr>
      <vt:lpstr>PowerPoint 演示文稿</vt:lpstr>
      <vt:lpstr>Energy consumption  during the day</vt:lpstr>
      <vt:lpstr>Sub-metering 1   ( a dishwasher, an oven and a microwave ) </vt:lpstr>
      <vt:lpstr>Zoom in sub-metering device 1 </vt:lpstr>
      <vt:lpstr>Sub-metering 2</vt:lpstr>
      <vt:lpstr>Other devices </vt:lpstr>
      <vt:lpstr>Energy consumption during the years</vt:lpstr>
      <vt:lpstr>Energy consumption during the months</vt:lpstr>
      <vt:lpstr>Where the energy is used</vt:lpstr>
      <vt:lpstr>Forecast by month using Holt-Winter(M,N,M)</vt:lpstr>
      <vt:lpstr>PowerPoint 演示文稿</vt:lpstr>
      <vt:lpstr>Summary </vt:lpstr>
      <vt:lpstr>INFORMATION ABOUT THE MODEL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energy consumption</dc:title>
  <dc:creator>Elena Bonan</dc:creator>
  <cp:lastModifiedBy>Elena</cp:lastModifiedBy>
  <cp:revision>40</cp:revision>
  <dcterms:created xsi:type="dcterms:W3CDTF">2019-01-07T00:44:00Z</dcterms:created>
  <dcterms:modified xsi:type="dcterms:W3CDTF">2019-04-08T17:53:00Z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