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DC3AC-C23F-42C6-A0BB-9BFAA0E5542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09F5A0-FAC0-4E3C-AF1F-F653B10902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 dirty="0"/>
            <a:t>Supervised Learning</a:t>
          </a:r>
          <a:endParaRPr lang="en-US" dirty="0"/>
        </a:p>
      </dgm:t>
    </dgm:pt>
    <dgm:pt modelId="{E884BA00-3387-429C-8126-B3986094BFCF}" type="parTrans" cxnId="{A460B129-B89B-4BAF-A74B-7B1A357DA6A7}">
      <dgm:prSet/>
      <dgm:spPr/>
      <dgm:t>
        <a:bodyPr/>
        <a:lstStyle/>
        <a:p>
          <a:endParaRPr lang="en-US"/>
        </a:p>
      </dgm:t>
    </dgm:pt>
    <dgm:pt modelId="{9D48CB01-9EBF-44C4-9493-564DF704A854}" type="sibTrans" cxnId="{A460B129-B89B-4BAF-A74B-7B1A357DA6A7}">
      <dgm:prSet/>
      <dgm:spPr/>
      <dgm:t>
        <a:bodyPr/>
        <a:lstStyle/>
        <a:p>
          <a:endParaRPr lang="en-US"/>
        </a:p>
      </dgm:t>
    </dgm:pt>
    <dgm:pt modelId="{E58EC29D-E2EC-4672-BAB9-77E203B9A69D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en-GB" sz="1200" b="0" i="0" dirty="0"/>
            <a:t>Uses labelled data to train models that map inputs to outputs.</a:t>
          </a:r>
        </a:p>
        <a:p>
          <a:pPr>
            <a:lnSpc>
              <a:spcPct val="100000"/>
            </a:lnSpc>
            <a:buFont typeface="+mj-lt"/>
            <a:buNone/>
          </a:pPr>
          <a:endParaRPr lang="en-US" sz="1200" dirty="0"/>
        </a:p>
      </dgm:t>
    </dgm:pt>
    <dgm:pt modelId="{A97EC56D-C338-4882-80A3-B240D2532EC8}" type="parTrans" cxnId="{5879FB6E-53AC-47AB-BD76-05243A14CB7B}">
      <dgm:prSet/>
      <dgm:spPr/>
      <dgm:t>
        <a:bodyPr/>
        <a:lstStyle/>
        <a:p>
          <a:endParaRPr lang="en-US"/>
        </a:p>
      </dgm:t>
    </dgm:pt>
    <dgm:pt modelId="{AE4D0EA9-D0E7-4017-BAF8-172C5D4DB3A0}" type="sibTrans" cxnId="{5879FB6E-53AC-47AB-BD76-05243A14CB7B}">
      <dgm:prSet/>
      <dgm:spPr/>
      <dgm:t>
        <a:bodyPr/>
        <a:lstStyle/>
        <a:p>
          <a:endParaRPr lang="en-US"/>
        </a:p>
      </dgm:t>
    </dgm:pt>
    <dgm:pt modelId="{2BDB26B6-3561-4D68-A32B-973D13149863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en-GB" sz="1200" b="0" i="0" dirty="0"/>
            <a:t>Examples: Predicting prices (regression) and classifying images (classification).</a:t>
          </a:r>
          <a:endParaRPr lang="en-US" sz="1200" dirty="0"/>
        </a:p>
      </dgm:t>
    </dgm:pt>
    <dgm:pt modelId="{7213BE47-42E6-4A3E-BE2D-5154C3E0E036}" type="parTrans" cxnId="{C032AFC8-6A5E-4F89-B38B-087846E693F7}">
      <dgm:prSet/>
      <dgm:spPr/>
      <dgm:t>
        <a:bodyPr/>
        <a:lstStyle/>
        <a:p>
          <a:endParaRPr lang="en-US"/>
        </a:p>
      </dgm:t>
    </dgm:pt>
    <dgm:pt modelId="{7A18F177-6248-4AFD-8C6B-B3926ECB2A61}" type="sibTrans" cxnId="{C032AFC8-6A5E-4F89-B38B-087846E693F7}">
      <dgm:prSet/>
      <dgm:spPr/>
      <dgm:t>
        <a:bodyPr/>
        <a:lstStyle/>
        <a:p>
          <a:endParaRPr lang="en-US"/>
        </a:p>
      </dgm:t>
    </dgm:pt>
    <dgm:pt modelId="{9BCBA3BB-2717-498E-B7AF-0BDCA2DB33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 dirty="0"/>
            <a:t>Unsupervised Learning</a:t>
          </a:r>
          <a:endParaRPr lang="en-US" dirty="0"/>
        </a:p>
      </dgm:t>
    </dgm:pt>
    <dgm:pt modelId="{E0E985BB-09B2-4F17-99D0-66F22CDED9EC}" type="parTrans" cxnId="{34E0DF30-9DDC-4D42-9A48-EA80E5D5D9DD}">
      <dgm:prSet/>
      <dgm:spPr/>
      <dgm:t>
        <a:bodyPr/>
        <a:lstStyle/>
        <a:p>
          <a:endParaRPr lang="en-US"/>
        </a:p>
      </dgm:t>
    </dgm:pt>
    <dgm:pt modelId="{9FF722FD-749A-4496-A062-6354B8C3EA5F}" type="sibTrans" cxnId="{34E0DF30-9DDC-4D42-9A48-EA80E5D5D9DD}">
      <dgm:prSet/>
      <dgm:spPr/>
      <dgm:t>
        <a:bodyPr/>
        <a:lstStyle/>
        <a:p>
          <a:endParaRPr lang="en-US"/>
        </a:p>
      </dgm:t>
    </dgm:pt>
    <dgm:pt modelId="{1BE00FD6-B24D-4971-BA33-46E921262F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/>
            <a:t>Uses unlabelled data to identify patterns or structures.</a:t>
          </a:r>
        </a:p>
        <a:p>
          <a:pPr>
            <a:lnSpc>
              <a:spcPct val="100000"/>
            </a:lnSpc>
          </a:pPr>
          <a:endParaRPr lang="en-US" sz="1200" dirty="0"/>
        </a:p>
      </dgm:t>
    </dgm:pt>
    <dgm:pt modelId="{0772EA40-2D39-44F4-93ED-215664A7F06F}" type="parTrans" cxnId="{28CB86C9-D7AF-475C-99BC-CC7CE1767A36}">
      <dgm:prSet/>
      <dgm:spPr/>
      <dgm:t>
        <a:bodyPr/>
        <a:lstStyle/>
        <a:p>
          <a:endParaRPr lang="en-US"/>
        </a:p>
      </dgm:t>
    </dgm:pt>
    <dgm:pt modelId="{BDCA27E7-3915-431D-8B0D-1298218DCBD9}" type="sibTrans" cxnId="{28CB86C9-D7AF-475C-99BC-CC7CE1767A36}">
      <dgm:prSet/>
      <dgm:spPr/>
      <dgm:t>
        <a:bodyPr/>
        <a:lstStyle/>
        <a:p>
          <a:endParaRPr lang="en-US"/>
        </a:p>
      </dgm:t>
    </dgm:pt>
    <dgm:pt modelId="{C1A6AE9D-994E-4D3C-9A4A-1C6C66EE9D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/>
            <a:t>Examples: Customer segmentation (clustering) and reducing dimensions for visualization.</a:t>
          </a:r>
          <a:endParaRPr lang="en-US" sz="1200" dirty="0"/>
        </a:p>
      </dgm:t>
    </dgm:pt>
    <dgm:pt modelId="{4988F037-38D3-48E0-AEA1-A414C5B2C945}" type="parTrans" cxnId="{014E54AB-27CA-434C-8BF4-C1D5CACE3491}">
      <dgm:prSet/>
      <dgm:spPr/>
      <dgm:t>
        <a:bodyPr/>
        <a:lstStyle/>
        <a:p>
          <a:endParaRPr lang="en-US"/>
        </a:p>
      </dgm:t>
    </dgm:pt>
    <dgm:pt modelId="{D21DC689-60AA-4916-B81B-26E972B0B0BB}" type="sibTrans" cxnId="{014E54AB-27CA-434C-8BF4-C1D5CACE3491}">
      <dgm:prSet/>
      <dgm:spPr/>
      <dgm:t>
        <a:bodyPr/>
        <a:lstStyle/>
        <a:p>
          <a:endParaRPr lang="en-US"/>
        </a:p>
      </dgm:t>
    </dgm:pt>
    <dgm:pt modelId="{109BA849-EE20-44F9-9673-6D3199BA6E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 dirty="0"/>
            <a:t>Reinforcement Learning</a:t>
          </a:r>
          <a:endParaRPr lang="en-US" dirty="0"/>
        </a:p>
      </dgm:t>
    </dgm:pt>
    <dgm:pt modelId="{42128764-75F5-498D-B4BA-6AF4B3D55A4A}" type="parTrans" cxnId="{A8C5AE14-6891-44EF-82DD-21CA1B68C5C3}">
      <dgm:prSet/>
      <dgm:spPr/>
      <dgm:t>
        <a:bodyPr/>
        <a:lstStyle/>
        <a:p>
          <a:endParaRPr lang="en-US"/>
        </a:p>
      </dgm:t>
    </dgm:pt>
    <dgm:pt modelId="{2967989F-0A76-469F-885B-630D3F7C9AAC}" type="sibTrans" cxnId="{A8C5AE14-6891-44EF-82DD-21CA1B68C5C3}">
      <dgm:prSet/>
      <dgm:spPr/>
      <dgm:t>
        <a:bodyPr/>
        <a:lstStyle/>
        <a:p>
          <a:endParaRPr lang="en-US"/>
        </a:p>
      </dgm:t>
    </dgm:pt>
    <dgm:pt modelId="{672B3179-F872-44E7-B4B3-197BA9D343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/>
            <a:t>An agent learns to act in the world to maximize rewards through trial and error.</a:t>
          </a:r>
        </a:p>
        <a:p>
          <a:pPr>
            <a:lnSpc>
              <a:spcPct val="100000"/>
            </a:lnSpc>
          </a:pPr>
          <a:endParaRPr lang="en-US" sz="1200" dirty="0"/>
        </a:p>
      </dgm:t>
    </dgm:pt>
    <dgm:pt modelId="{0BA6D129-8966-4B66-87D0-7F5EBF335C24}" type="parTrans" cxnId="{C2E5B362-4B45-4AC2-9A8F-570DF3BEC3AE}">
      <dgm:prSet/>
      <dgm:spPr/>
      <dgm:t>
        <a:bodyPr/>
        <a:lstStyle/>
        <a:p>
          <a:endParaRPr lang="en-US"/>
        </a:p>
      </dgm:t>
    </dgm:pt>
    <dgm:pt modelId="{D7E50220-D87F-45F7-9DBB-151272E0B9F7}" type="sibTrans" cxnId="{C2E5B362-4B45-4AC2-9A8F-570DF3BEC3AE}">
      <dgm:prSet/>
      <dgm:spPr/>
      <dgm:t>
        <a:bodyPr/>
        <a:lstStyle/>
        <a:p>
          <a:endParaRPr lang="en-US"/>
        </a:p>
      </dgm:t>
    </dgm:pt>
    <dgm:pt modelId="{73AF489D-CE4A-4C39-A860-FC817CCC05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/>
            <a:t>Example: Training a dog with rewards for correct actions.</a:t>
          </a:r>
          <a:endParaRPr lang="en-US" sz="1200" dirty="0"/>
        </a:p>
      </dgm:t>
    </dgm:pt>
    <dgm:pt modelId="{927B22C5-336C-48DD-B9BD-1CF1DC218E7E}" type="parTrans" cxnId="{87D2C993-9210-4E4D-BAD4-BD4193648CA9}">
      <dgm:prSet/>
      <dgm:spPr/>
      <dgm:t>
        <a:bodyPr/>
        <a:lstStyle/>
        <a:p>
          <a:endParaRPr lang="en-US"/>
        </a:p>
      </dgm:t>
    </dgm:pt>
    <dgm:pt modelId="{C70ABE8C-796C-489E-BDE6-9CE8A0B0B72D}" type="sibTrans" cxnId="{87D2C993-9210-4E4D-BAD4-BD4193648CA9}">
      <dgm:prSet/>
      <dgm:spPr/>
      <dgm:t>
        <a:bodyPr/>
        <a:lstStyle/>
        <a:p>
          <a:endParaRPr lang="en-US"/>
        </a:p>
      </dgm:t>
    </dgm:pt>
    <dgm:pt modelId="{40A41CC3-5448-4977-82E1-1B2B2C8298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Semi-Supervised Learning</a:t>
          </a:r>
          <a:endParaRPr lang="en-US"/>
        </a:p>
      </dgm:t>
    </dgm:pt>
    <dgm:pt modelId="{6CD3E156-4A28-4A8A-AD5D-276B8CD98902}" type="parTrans" cxnId="{34024898-D5FF-4A51-A3FC-BEB65CF787C7}">
      <dgm:prSet/>
      <dgm:spPr/>
      <dgm:t>
        <a:bodyPr/>
        <a:lstStyle/>
        <a:p>
          <a:endParaRPr lang="en-US"/>
        </a:p>
      </dgm:t>
    </dgm:pt>
    <dgm:pt modelId="{D89E11B2-E2CB-4F38-BE9D-098E9F37F10D}" type="sibTrans" cxnId="{34024898-D5FF-4A51-A3FC-BEB65CF787C7}">
      <dgm:prSet/>
      <dgm:spPr/>
      <dgm:t>
        <a:bodyPr/>
        <a:lstStyle/>
        <a:p>
          <a:endParaRPr lang="en-US"/>
        </a:p>
      </dgm:t>
    </dgm:pt>
    <dgm:pt modelId="{C141DE95-F4E9-4159-BDAE-700957C8AF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/>
            <a:t>Combines a small amount of labelled data with a large amount of unlabelled data.</a:t>
          </a:r>
        </a:p>
        <a:p>
          <a:pPr>
            <a:lnSpc>
              <a:spcPct val="100000"/>
            </a:lnSpc>
          </a:pPr>
          <a:endParaRPr lang="en-US" sz="1200" dirty="0"/>
        </a:p>
      </dgm:t>
    </dgm:pt>
    <dgm:pt modelId="{AC77B952-44F7-4D18-849C-FEBA60FBE638}" type="parTrans" cxnId="{CC0C38D7-51E3-42A7-9C6A-A3A8A52401B9}">
      <dgm:prSet/>
      <dgm:spPr/>
      <dgm:t>
        <a:bodyPr/>
        <a:lstStyle/>
        <a:p>
          <a:endParaRPr lang="en-US"/>
        </a:p>
      </dgm:t>
    </dgm:pt>
    <dgm:pt modelId="{920231F7-DAC6-4C33-95FC-D186603247DA}" type="sibTrans" cxnId="{CC0C38D7-51E3-42A7-9C6A-A3A8A52401B9}">
      <dgm:prSet/>
      <dgm:spPr/>
      <dgm:t>
        <a:bodyPr/>
        <a:lstStyle/>
        <a:p>
          <a:endParaRPr lang="en-US"/>
        </a:p>
      </dgm:t>
    </dgm:pt>
    <dgm:pt modelId="{7DBB633E-A392-4146-946F-5402E04ECD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/>
            <a:t>Falls between supervised and unsupervised learning.</a:t>
          </a:r>
          <a:endParaRPr lang="en-US" sz="1200" dirty="0"/>
        </a:p>
      </dgm:t>
    </dgm:pt>
    <dgm:pt modelId="{D604D89B-15E3-43B5-AA07-0316DC583C5F}" type="parTrans" cxnId="{FB39C0CD-9053-4A9A-8E53-D4E61550C904}">
      <dgm:prSet/>
      <dgm:spPr/>
      <dgm:t>
        <a:bodyPr/>
        <a:lstStyle/>
        <a:p>
          <a:endParaRPr lang="en-US"/>
        </a:p>
      </dgm:t>
    </dgm:pt>
    <dgm:pt modelId="{6D267C1D-BD83-4B40-8770-CA8FFD754F5F}" type="sibTrans" cxnId="{FB39C0CD-9053-4A9A-8E53-D4E61550C904}">
      <dgm:prSet/>
      <dgm:spPr/>
      <dgm:t>
        <a:bodyPr/>
        <a:lstStyle/>
        <a:p>
          <a:endParaRPr lang="en-US"/>
        </a:p>
      </dgm:t>
    </dgm:pt>
    <dgm:pt modelId="{D8EDB927-B185-4980-838F-52FF15CCDC54}" type="pres">
      <dgm:prSet presAssocID="{734DC3AC-C23F-42C6-A0BB-9BFAA0E55427}" presName="root" presStyleCnt="0">
        <dgm:presLayoutVars>
          <dgm:dir/>
          <dgm:resizeHandles val="exact"/>
        </dgm:presLayoutVars>
      </dgm:prSet>
      <dgm:spPr/>
    </dgm:pt>
    <dgm:pt modelId="{917F7D49-658E-4374-B226-B98C7F71249C}" type="pres">
      <dgm:prSet presAssocID="{F909F5A0-FAC0-4E3C-AF1F-F653B10902B3}" presName="compNode" presStyleCnt="0"/>
      <dgm:spPr/>
    </dgm:pt>
    <dgm:pt modelId="{50DC20D0-05B0-46CE-BF99-FE03DDBC7576}" type="pres">
      <dgm:prSet presAssocID="{F909F5A0-FAC0-4E3C-AF1F-F653B10902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16E63D3-CCA2-4955-94B7-E388CDE83317}" type="pres">
      <dgm:prSet presAssocID="{F909F5A0-FAC0-4E3C-AF1F-F653B10902B3}" presName="iconSpace" presStyleCnt="0"/>
      <dgm:spPr/>
    </dgm:pt>
    <dgm:pt modelId="{04BD5118-8FE0-4E0E-B1C0-49D153A7FCFB}" type="pres">
      <dgm:prSet presAssocID="{F909F5A0-FAC0-4E3C-AF1F-F653B10902B3}" presName="parTx" presStyleLbl="revTx" presStyleIdx="0" presStyleCnt="8">
        <dgm:presLayoutVars>
          <dgm:chMax val="0"/>
          <dgm:chPref val="0"/>
        </dgm:presLayoutVars>
      </dgm:prSet>
      <dgm:spPr/>
    </dgm:pt>
    <dgm:pt modelId="{F9719CDD-3AFD-443C-9131-6E614FD13D4C}" type="pres">
      <dgm:prSet presAssocID="{F909F5A0-FAC0-4E3C-AF1F-F653B10902B3}" presName="txSpace" presStyleCnt="0"/>
      <dgm:spPr/>
    </dgm:pt>
    <dgm:pt modelId="{E2B69035-B003-4E4E-B1E9-26CE111D9CF5}" type="pres">
      <dgm:prSet presAssocID="{F909F5A0-FAC0-4E3C-AF1F-F653B10902B3}" presName="desTx" presStyleLbl="revTx" presStyleIdx="1" presStyleCnt="8" custLinFactNeighborX="1171" custLinFactNeighborY="18121">
        <dgm:presLayoutVars/>
      </dgm:prSet>
      <dgm:spPr/>
    </dgm:pt>
    <dgm:pt modelId="{AD431D5A-0D11-415C-B8CC-F45A7A327AA3}" type="pres">
      <dgm:prSet presAssocID="{9D48CB01-9EBF-44C4-9493-564DF704A854}" presName="sibTrans" presStyleCnt="0"/>
      <dgm:spPr/>
    </dgm:pt>
    <dgm:pt modelId="{88868572-6919-44E4-B834-02B1DEB83709}" type="pres">
      <dgm:prSet presAssocID="{9BCBA3BB-2717-498E-B7AF-0BDCA2DB33EB}" presName="compNode" presStyleCnt="0"/>
      <dgm:spPr/>
    </dgm:pt>
    <dgm:pt modelId="{C8499C9A-AD80-484B-BA04-FB9784C372C0}" type="pres">
      <dgm:prSet presAssocID="{9BCBA3BB-2717-498E-B7AF-0BDCA2DB33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6F9EF44-830C-422D-9E38-D9ECDE3A7850}" type="pres">
      <dgm:prSet presAssocID="{9BCBA3BB-2717-498E-B7AF-0BDCA2DB33EB}" presName="iconSpace" presStyleCnt="0"/>
      <dgm:spPr/>
    </dgm:pt>
    <dgm:pt modelId="{075C8196-6DEF-4E6D-AAB8-8CE55D3616F4}" type="pres">
      <dgm:prSet presAssocID="{9BCBA3BB-2717-498E-B7AF-0BDCA2DB33EB}" presName="parTx" presStyleLbl="revTx" presStyleIdx="2" presStyleCnt="8">
        <dgm:presLayoutVars>
          <dgm:chMax val="0"/>
          <dgm:chPref val="0"/>
        </dgm:presLayoutVars>
      </dgm:prSet>
      <dgm:spPr/>
    </dgm:pt>
    <dgm:pt modelId="{15B7B4BF-36FA-411C-B444-EF94F74D1CF1}" type="pres">
      <dgm:prSet presAssocID="{9BCBA3BB-2717-498E-B7AF-0BDCA2DB33EB}" presName="txSpace" presStyleCnt="0"/>
      <dgm:spPr/>
    </dgm:pt>
    <dgm:pt modelId="{96FB3BC8-79A7-437A-A75B-E4C185006E65}" type="pres">
      <dgm:prSet presAssocID="{9BCBA3BB-2717-498E-B7AF-0BDCA2DB33EB}" presName="desTx" presStyleLbl="revTx" presStyleIdx="3" presStyleCnt="8" custLinFactNeighborX="-586" custLinFactNeighborY="16626">
        <dgm:presLayoutVars/>
      </dgm:prSet>
      <dgm:spPr/>
    </dgm:pt>
    <dgm:pt modelId="{2B209680-6D3E-4C2A-8E7B-B84EB142A3A6}" type="pres">
      <dgm:prSet presAssocID="{9FF722FD-749A-4496-A062-6354B8C3EA5F}" presName="sibTrans" presStyleCnt="0"/>
      <dgm:spPr/>
    </dgm:pt>
    <dgm:pt modelId="{209270A3-89BB-4533-982A-F1E451A74DAE}" type="pres">
      <dgm:prSet presAssocID="{109BA849-EE20-44F9-9673-6D3199BA6ED3}" presName="compNode" presStyleCnt="0"/>
      <dgm:spPr/>
    </dgm:pt>
    <dgm:pt modelId="{B0882A85-0108-42D7-AD11-153CC9446AFF}" type="pres">
      <dgm:prSet presAssocID="{109BA849-EE20-44F9-9673-6D3199BA6E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98482801-A327-41F1-94B0-2DB2B665BEA6}" type="pres">
      <dgm:prSet presAssocID="{109BA849-EE20-44F9-9673-6D3199BA6ED3}" presName="iconSpace" presStyleCnt="0"/>
      <dgm:spPr/>
    </dgm:pt>
    <dgm:pt modelId="{43F8A8C7-03CF-4AC1-BEDE-8D18BF4EB238}" type="pres">
      <dgm:prSet presAssocID="{109BA849-EE20-44F9-9673-6D3199BA6ED3}" presName="parTx" presStyleLbl="revTx" presStyleIdx="4" presStyleCnt="8">
        <dgm:presLayoutVars>
          <dgm:chMax val="0"/>
          <dgm:chPref val="0"/>
        </dgm:presLayoutVars>
      </dgm:prSet>
      <dgm:spPr/>
    </dgm:pt>
    <dgm:pt modelId="{D327C9D5-3C22-4F56-BC02-F9F454DF57B5}" type="pres">
      <dgm:prSet presAssocID="{109BA849-EE20-44F9-9673-6D3199BA6ED3}" presName="txSpace" presStyleCnt="0"/>
      <dgm:spPr/>
    </dgm:pt>
    <dgm:pt modelId="{A6D18F50-12F5-4598-B455-159A20124424}" type="pres">
      <dgm:prSet presAssocID="{109BA849-EE20-44F9-9673-6D3199BA6ED3}" presName="desTx" presStyleLbl="revTx" presStyleIdx="5" presStyleCnt="8" custLinFactNeighborY="15099">
        <dgm:presLayoutVars/>
      </dgm:prSet>
      <dgm:spPr/>
    </dgm:pt>
    <dgm:pt modelId="{BFF8C2A7-3F27-45EA-B32D-B7BD1D19362B}" type="pres">
      <dgm:prSet presAssocID="{2967989F-0A76-469F-885B-630D3F7C9AAC}" presName="sibTrans" presStyleCnt="0"/>
      <dgm:spPr/>
    </dgm:pt>
    <dgm:pt modelId="{9E6B9184-B44D-4B75-AAD6-D58B104C69FE}" type="pres">
      <dgm:prSet presAssocID="{40A41CC3-5448-4977-82E1-1B2B2C8298DF}" presName="compNode" presStyleCnt="0"/>
      <dgm:spPr/>
    </dgm:pt>
    <dgm:pt modelId="{AA37AD47-760A-448F-919A-F551A0AE69EE}" type="pres">
      <dgm:prSet presAssocID="{40A41CC3-5448-4977-82E1-1B2B2C8298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DB53874-9E24-4880-BF02-9E9E435C6CE6}" type="pres">
      <dgm:prSet presAssocID="{40A41CC3-5448-4977-82E1-1B2B2C8298DF}" presName="iconSpace" presStyleCnt="0"/>
      <dgm:spPr/>
    </dgm:pt>
    <dgm:pt modelId="{50576459-5431-4EBD-821D-D7966FB0C07C}" type="pres">
      <dgm:prSet presAssocID="{40A41CC3-5448-4977-82E1-1B2B2C8298DF}" presName="parTx" presStyleLbl="revTx" presStyleIdx="6" presStyleCnt="8">
        <dgm:presLayoutVars>
          <dgm:chMax val="0"/>
          <dgm:chPref val="0"/>
        </dgm:presLayoutVars>
      </dgm:prSet>
      <dgm:spPr/>
    </dgm:pt>
    <dgm:pt modelId="{9C201239-18AA-4E9F-8EB3-7C0E08B0034F}" type="pres">
      <dgm:prSet presAssocID="{40A41CC3-5448-4977-82E1-1B2B2C8298DF}" presName="txSpace" presStyleCnt="0"/>
      <dgm:spPr/>
    </dgm:pt>
    <dgm:pt modelId="{E83C95C4-A930-470F-AF9A-49CB4F49E420}" type="pres">
      <dgm:prSet presAssocID="{40A41CC3-5448-4977-82E1-1B2B2C8298DF}" presName="desTx" presStyleLbl="revTx" presStyleIdx="7" presStyleCnt="8" custLinFactNeighborY="13206">
        <dgm:presLayoutVars/>
      </dgm:prSet>
      <dgm:spPr/>
    </dgm:pt>
  </dgm:ptLst>
  <dgm:cxnLst>
    <dgm:cxn modelId="{A8C5AE14-6891-44EF-82DD-21CA1B68C5C3}" srcId="{734DC3AC-C23F-42C6-A0BB-9BFAA0E55427}" destId="{109BA849-EE20-44F9-9673-6D3199BA6ED3}" srcOrd="2" destOrd="0" parTransId="{42128764-75F5-498D-B4BA-6AF4B3D55A4A}" sibTransId="{2967989F-0A76-469F-885B-630D3F7C9AAC}"/>
    <dgm:cxn modelId="{607CA123-2B92-C24C-93D4-E7CED976456C}" type="presOf" srcId="{734DC3AC-C23F-42C6-A0BB-9BFAA0E55427}" destId="{D8EDB927-B185-4980-838F-52FF15CCDC54}" srcOrd="0" destOrd="0" presId="urn:microsoft.com/office/officeart/2018/2/layout/IconLabelDescriptionList"/>
    <dgm:cxn modelId="{A460B129-B89B-4BAF-A74B-7B1A357DA6A7}" srcId="{734DC3AC-C23F-42C6-A0BB-9BFAA0E55427}" destId="{F909F5A0-FAC0-4E3C-AF1F-F653B10902B3}" srcOrd="0" destOrd="0" parTransId="{E884BA00-3387-429C-8126-B3986094BFCF}" sibTransId="{9D48CB01-9EBF-44C4-9493-564DF704A854}"/>
    <dgm:cxn modelId="{8962E82F-A0E5-294B-9FD0-4D8792E26647}" type="presOf" srcId="{1BE00FD6-B24D-4971-BA33-46E921262FD1}" destId="{96FB3BC8-79A7-437A-A75B-E4C185006E65}" srcOrd="0" destOrd="0" presId="urn:microsoft.com/office/officeart/2018/2/layout/IconLabelDescriptionList"/>
    <dgm:cxn modelId="{34E0DF30-9DDC-4D42-9A48-EA80E5D5D9DD}" srcId="{734DC3AC-C23F-42C6-A0BB-9BFAA0E55427}" destId="{9BCBA3BB-2717-498E-B7AF-0BDCA2DB33EB}" srcOrd="1" destOrd="0" parTransId="{E0E985BB-09B2-4F17-99D0-66F22CDED9EC}" sibTransId="{9FF722FD-749A-4496-A062-6354B8C3EA5F}"/>
    <dgm:cxn modelId="{527CE257-0DB3-A947-86A7-C88EA26D7251}" type="presOf" srcId="{C141DE95-F4E9-4159-BDAE-700957C8AFCB}" destId="{E83C95C4-A930-470F-AF9A-49CB4F49E420}" srcOrd="0" destOrd="0" presId="urn:microsoft.com/office/officeart/2018/2/layout/IconLabelDescriptionList"/>
    <dgm:cxn modelId="{C2E5B362-4B45-4AC2-9A8F-570DF3BEC3AE}" srcId="{109BA849-EE20-44F9-9673-6D3199BA6ED3}" destId="{672B3179-F872-44E7-B4B3-197BA9D343B4}" srcOrd="0" destOrd="0" parTransId="{0BA6D129-8966-4B66-87D0-7F5EBF335C24}" sibTransId="{D7E50220-D87F-45F7-9DBB-151272E0B9F7}"/>
    <dgm:cxn modelId="{900FF165-C761-0340-BBA7-09C08A754CE9}" type="presOf" srcId="{109BA849-EE20-44F9-9673-6D3199BA6ED3}" destId="{43F8A8C7-03CF-4AC1-BEDE-8D18BF4EB238}" srcOrd="0" destOrd="0" presId="urn:microsoft.com/office/officeart/2018/2/layout/IconLabelDescriptionList"/>
    <dgm:cxn modelId="{BBB1F56D-2115-9C43-B9BE-BF1A6282B7EC}" type="presOf" srcId="{7DBB633E-A392-4146-946F-5402E04ECD5B}" destId="{E83C95C4-A930-470F-AF9A-49CB4F49E420}" srcOrd="0" destOrd="1" presId="urn:microsoft.com/office/officeart/2018/2/layout/IconLabelDescriptionList"/>
    <dgm:cxn modelId="{5879FB6E-53AC-47AB-BD76-05243A14CB7B}" srcId="{F909F5A0-FAC0-4E3C-AF1F-F653B10902B3}" destId="{E58EC29D-E2EC-4672-BAB9-77E203B9A69D}" srcOrd="0" destOrd="0" parTransId="{A97EC56D-C338-4882-80A3-B240D2532EC8}" sibTransId="{AE4D0EA9-D0E7-4017-BAF8-172C5D4DB3A0}"/>
    <dgm:cxn modelId="{DC188088-FE0D-4644-ACC5-259A9C31F18C}" type="presOf" srcId="{672B3179-F872-44E7-B4B3-197BA9D343B4}" destId="{A6D18F50-12F5-4598-B455-159A20124424}" srcOrd="0" destOrd="0" presId="urn:microsoft.com/office/officeart/2018/2/layout/IconLabelDescriptionList"/>
    <dgm:cxn modelId="{14E02E93-A0D2-294B-82C0-37B772420021}" type="presOf" srcId="{F909F5A0-FAC0-4E3C-AF1F-F653B10902B3}" destId="{04BD5118-8FE0-4E0E-B1C0-49D153A7FCFB}" srcOrd="0" destOrd="0" presId="urn:microsoft.com/office/officeart/2018/2/layout/IconLabelDescriptionList"/>
    <dgm:cxn modelId="{87D2C993-9210-4E4D-BAD4-BD4193648CA9}" srcId="{109BA849-EE20-44F9-9673-6D3199BA6ED3}" destId="{73AF489D-CE4A-4C39-A860-FC817CCC05BE}" srcOrd="1" destOrd="0" parTransId="{927B22C5-336C-48DD-B9BD-1CF1DC218E7E}" sibTransId="{C70ABE8C-796C-489E-BDE6-9CE8A0B0B72D}"/>
    <dgm:cxn modelId="{34024898-D5FF-4A51-A3FC-BEB65CF787C7}" srcId="{734DC3AC-C23F-42C6-A0BB-9BFAA0E55427}" destId="{40A41CC3-5448-4977-82E1-1B2B2C8298DF}" srcOrd="3" destOrd="0" parTransId="{6CD3E156-4A28-4A8A-AD5D-276B8CD98902}" sibTransId="{D89E11B2-E2CB-4F38-BE9D-098E9F37F10D}"/>
    <dgm:cxn modelId="{014E54AB-27CA-434C-8BF4-C1D5CACE3491}" srcId="{9BCBA3BB-2717-498E-B7AF-0BDCA2DB33EB}" destId="{C1A6AE9D-994E-4D3C-9A4A-1C6C66EE9DBC}" srcOrd="1" destOrd="0" parTransId="{4988F037-38D3-48E0-AEA1-A414C5B2C945}" sibTransId="{D21DC689-60AA-4916-B81B-26E972B0B0BB}"/>
    <dgm:cxn modelId="{AB5C27BC-760D-9049-9BCF-D5C0ED887813}" type="presOf" srcId="{C1A6AE9D-994E-4D3C-9A4A-1C6C66EE9DBC}" destId="{96FB3BC8-79A7-437A-A75B-E4C185006E65}" srcOrd="0" destOrd="1" presId="urn:microsoft.com/office/officeart/2018/2/layout/IconLabelDescriptionList"/>
    <dgm:cxn modelId="{C032AFC8-6A5E-4F89-B38B-087846E693F7}" srcId="{F909F5A0-FAC0-4E3C-AF1F-F653B10902B3}" destId="{2BDB26B6-3561-4D68-A32B-973D13149863}" srcOrd="1" destOrd="0" parTransId="{7213BE47-42E6-4A3E-BE2D-5154C3E0E036}" sibTransId="{7A18F177-6248-4AFD-8C6B-B3926ECB2A61}"/>
    <dgm:cxn modelId="{28CB86C9-D7AF-475C-99BC-CC7CE1767A36}" srcId="{9BCBA3BB-2717-498E-B7AF-0BDCA2DB33EB}" destId="{1BE00FD6-B24D-4971-BA33-46E921262FD1}" srcOrd="0" destOrd="0" parTransId="{0772EA40-2D39-44F4-93ED-215664A7F06F}" sibTransId="{BDCA27E7-3915-431D-8B0D-1298218DCBD9}"/>
    <dgm:cxn modelId="{FB39C0CD-9053-4A9A-8E53-D4E61550C904}" srcId="{40A41CC3-5448-4977-82E1-1B2B2C8298DF}" destId="{7DBB633E-A392-4146-946F-5402E04ECD5B}" srcOrd="1" destOrd="0" parTransId="{D604D89B-15E3-43B5-AA07-0316DC583C5F}" sibTransId="{6D267C1D-BD83-4B40-8770-CA8FFD754F5F}"/>
    <dgm:cxn modelId="{F65D84D3-8275-5D47-BCF4-DED645A61F32}" type="presOf" srcId="{9BCBA3BB-2717-498E-B7AF-0BDCA2DB33EB}" destId="{075C8196-6DEF-4E6D-AAB8-8CE55D3616F4}" srcOrd="0" destOrd="0" presId="urn:microsoft.com/office/officeart/2018/2/layout/IconLabelDescriptionList"/>
    <dgm:cxn modelId="{CC0C38D7-51E3-42A7-9C6A-A3A8A52401B9}" srcId="{40A41CC3-5448-4977-82E1-1B2B2C8298DF}" destId="{C141DE95-F4E9-4159-BDAE-700957C8AFCB}" srcOrd="0" destOrd="0" parTransId="{AC77B952-44F7-4D18-849C-FEBA60FBE638}" sibTransId="{920231F7-DAC6-4C33-95FC-D186603247DA}"/>
    <dgm:cxn modelId="{ABBAF2DB-E410-574A-AA95-A1C878452D22}" type="presOf" srcId="{73AF489D-CE4A-4C39-A860-FC817CCC05BE}" destId="{A6D18F50-12F5-4598-B455-159A20124424}" srcOrd="0" destOrd="1" presId="urn:microsoft.com/office/officeart/2018/2/layout/IconLabelDescriptionList"/>
    <dgm:cxn modelId="{54B8BBEA-439A-2141-A068-E73EDB40BCBA}" type="presOf" srcId="{40A41CC3-5448-4977-82E1-1B2B2C8298DF}" destId="{50576459-5431-4EBD-821D-D7966FB0C07C}" srcOrd="0" destOrd="0" presId="urn:microsoft.com/office/officeart/2018/2/layout/IconLabelDescriptionList"/>
    <dgm:cxn modelId="{E0A0A0EF-3F77-6641-B6CB-A66E3B366637}" type="presOf" srcId="{E58EC29D-E2EC-4672-BAB9-77E203B9A69D}" destId="{E2B69035-B003-4E4E-B1E9-26CE111D9CF5}" srcOrd="0" destOrd="0" presId="urn:microsoft.com/office/officeart/2018/2/layout/IconLabelDescriptionList"/>
    <dgm:cxn modelId="{09088BF7-A0FC-7D4E-84BE-E12494D64A68}" type="presOf" srcId="{2BDB26B6-3561-4D68-A32B-973D13149863}" destId="{E2B69035-B003-4E4E-B1E9-26CE111D9CF5}" srcOrd="0" destOrd="1" presId="urn:microsoft.com/office/officeart/2018/2/layout/IconLabelDescriptionList"/>
    <dgm:cxn modelId="{D2FD9934-07ED-6B4C-80A6-A3E84BD9C85B}" type="presParOf" srcId="{D8EDB927-B185-4980-838F-52FF15CCDC54}" destId="{917F7D49-658E-4374-B226-B98C7F71249C}" srcOrd="0" destOrd="0" presId="urn:microsoft.com/office/officeart/2018/2/layout/IconLabelDescriptionList"/>
    <dgm:cxn modelId="{6618497C-7C5A-3548-86C7-4967E03E04F3}" type="presParOf" srcId="{917F7D49-658E-4374-B226-B98C7F71249C}" destId="{50DC20D0-05B0-46CE-BF99-FE03DDBC7576}" srcOrd="0" destOrd="0" presId="urn:microsoft.com/office/officeart/2018/2/layout/IconLabelDescriptionList"/>
    <dgm:cxn modelId="{76438644-1BFA-804D-8D81-A3CF0C72889B}" type="presParOf" srcId="{917F7D49-658E-4374-B226-B98C7F71249C}" destId="{416E63D3-CCA2-4955-94B7-E388CDE83317}" srcOrd="1" destOrd="0" presId="urn:microsoft.com/office/officeart/2018/2/layout/IconLabelDescriptionList"/>
    <dgm:cxn modelId="{F2756CC5-75A4-A542-A00B-4758F0977061}" type="presParOf" srcId="{917F7D49-658E-4374-B226-B98C7F71249C}" destId="{04BD5118-8FE0-4E0E-B1C0-49D153A7FCFB}" srcOrd="2" destOrd="0" presId="urn:microsoft.com/office/officeart/2018/2/layout/IconLabelDescriptionList"/>
    <dgm:cxn modelId="{CAAB87E1-6658-A348-A369-244B090CE2AF}" type="presParOf" srcId="{917F7D49-658E-4374-B226-B98C7F71249C}" destId="{F9719CDD-3AFD-443C-9131-6E614FD13D4C}" srcOrd="3" destOrd="0" presId="urn:microsoft.com/office/officeart/2018/2/layout/IconLabelDescriptionList"/>
    <dgm:cxn modelId="{C96E66FD-7F45-1D42-8B01-6E457D61BC21}" type="presParOf" srcId="{917F7D49-658E-4374-B226-B98C7F71249C}" destId="{E2B69035-B003-4E4E-B1E9-26CE111D9CF5}" srcOrd="4" destOrd="0" presId="urn:microsoft.com/office/officeart/2018/2/layout/IconLabelDescriptionList"/>
    <dgm:cxn modelId="{0D614437-90B6-6D4B-9E8E-CB3D5804D223}" type="presParOf" srcId="{D8EDB927-B185-4980-838F-52FF15CCDC54}" destId="{AD431D5A-0D11-415C-B8CC-F45A7A327AA3}" srcOrd="1" destOrd="0" presId="urn:microsoft.com/office/officeart/2018/2/layout/IconLabelDescriptionList"/>
    <dgm:cxn modelId="{112ECBED-538E-0A47-BEB6-BA5D93DF248F}" type="presParOf" srcId="{D8EDB927-B185-4980-838F-52FF15CCDC54}" destId="{88868572-6919-44E4-B834-02B1DEB83709}" srcOrd="2" destOrd="0" presId="urn:microsoft.com/office/officeart/2018/2/layout/IconLabelDescriptionList"/>
    <dgm:cxn modelId="{42FC0FB9-C9E8-E440-918A-5923DF36E5A4}" type="presParOf" srcId="{88868572-6919-44E4-B834-02B1DEB83709}" destId="{C8499C9A-AD80-484B-BA04-FB9784C372C0}" srcOrd="0" destOrd="0" presId="urn:microsoft.com/office/officeart/2018/2/layout/IconLabelDescriptionList"/>
    <dgm:cxn modelId="{15C5F1C0-3BBC-0542-9021-0C9338555CEF}" type="presParOf" srcId="{88868572-6919-44E4-B834-02B1DEB83709}" destId="{F6F9EF44-830C-422D-9E38-D9ECDE3A7850}" srcOrd="1" destOrd="0" presId="urn:microsoft.com/office/officeart/2018/2/layout/IconLabelDescriptionList"/>
    <dgm:cxn modelId="{E159DE5E-4A22-0146-9C08-F3CC14FEB671}" type="presParOf" srcId="{88868572-6919-44E4-B834-02B1DEB83709}" destId="{075C8196-6DEF-4E6D-AAB8-8CE55D3616F4}" srcOrd="2" destOrd="0" presId="urn:microsoft.com/office/officeart/2018/2/layout/IconLabelDescriptionList"/>
    <dgm:cxn modelId="{0BAFDBF6-94EC-EB45-A579-967AE088654B}" type="presParOf" srcId="{88868572-6919-44E4-B834-02B1DEB83709}" destId="{15B7B4BF-36FA-411C-B444-EF94F74D1CF1}" srcOrd="3" destOrd="0" presId="urn:microsoft.com/office/officeart/2018/2/layout/IconLabelDescriptionList"/>
    <dgm:cxn modelId="{770B09AA-9187-BB48-990A-2C9F4899316C}" type="presParOf" srcId="{88868572-6919-44E4-B834-02B1DEB83709}" destId="{96FB3BC8-79A7-437A-A75B-E4C185006E65}" srcOrd="4" destOrd="0" presId="urn:microsoft.com/office/officeart/2018/2/layout/IconLabelDescriptionList"/>
    <dgm:cxn modelId="{538F8F77-40FF-9546-9CE5-E11CE70DEEAA}" type="presParOf" srcId="{D8EDB927-B185-4980-838F-52FF15CCDC54}" destId="{2B209680-6D3E-4C2A-8E7B-B84EB142A3A6}" srcOrd="3" destOrd="0" presId="urn:microsoft.com/office/officeart/2018/2/layout/IconLabelDescriptionList"/>
    <dgm:cxn modelId="{343F5C3D-A129-E34D-A664-9DDB2ECDC52B}" type="presParOf" srcId="{D8EDB927-B185-4980-838F-52FF15CCDC54}" destId="{209270A3-89BB-4533-982A-F1E451A74DAE}" srcOrd="4" destOrd="0" presId="urn:microsoft.com/office/officeart/2018/2/layout/IconLabelDescriptionList"/>
    <dgm:cxn modelId="{4BA569ED-A49E-FC49-88D0-A32992E1BC61}" type="presParOf" srcId="{209270A3-89BB-4533-982A-F1E451A74DAE}" destId="{B0882A85-0108-42D7-AD11-153CC9446AFF}" srcOrd="0" destOrd="0" presId="urn:microsoft.com/office/officeart/2018/2/layout/IconLabelDescriptionList"/>
    <dgm:cxn modelId="{982C1CB0-A948-6846-A13C-E22ECBF893EF}" type="presParOf" srcId="{209270A3-89BB-4533-982A-F1E451A74DAE}" destId="{98482801-A327-41F1-94B0-2DB2B665BEA6}" srcOrd="1" destOrd="0" presId="urn:microsoft.com/office/officeart/2018/2/layout/IconLabelDescriptionList"/>
    <dgm:cxn modelId="{7099D15C-BD0E-5243-B829-02A401554F15}" type="presParOf" srcId="{209270A3-89BB-4533-982A-F1E451A74DAE}" destId="{43F8A8C7-03CF-4AC1-BEDE-8D18BF4EB238}" srcOrd="2" destOrd="0" presId="urn:microsoft.com/office/officeart/2018/2/layout/IconLabelDescriptionList"/>
    <dgm:cxn modelId="{D33D773A-6748-2241-8CA6-A572C2F729DC}" type="presParOf" srcId="{209270A3-89BB-4533-982A-F1E451A74DAE}" destId="{D327C9D5-3C22-4F56-BC02-F9F454DF57B5}" srcOrd="3" destOrd="0" presId="urn:microsoft.com/office/officeart/2018/2/layout/IconLabelDescriptionList"/>
    <dgm:cxn modelId="{92AB5C71-4F07-1C4A-8ECC-965CB72B8B32}" type="presParOf" srcId="{209270A3-89BB-4533-982A-F1E451A74DAE}" destId="{A6D18F50-12F5-4598-B455-159A20124424}" srcOrd="4" destOrd="0" presId="urn:microsoft.com/office/officeart/2018/2/layout/IconLabelDescriptionList"/>
    <dgm:cxn modelId="{91B662C6-B310-7D46-B670-D10371370105}" type="presParOf" srcId="{D8EDB927-B185-4980-838F-52FF15CCDC54}" destId="{BFF8C2A7-3F27-45EA-B32D-B7BD1D19362B}" srcOrd="5" destOrd="0" presId="urn:microsoft.com/office/officeart/2018/2/layout/IconLabelDescriptionList"/>
    <dgm:cxn modelId="{512274E5-3F8D-8149-B951-CB40842ADF7B}" type="presParOf" srcId="{D8EDB927-B185-4980-838F-52FF15CCDC54}" destId="{9E6B9184-B44D-4B75-AAD6-D58B104C69FE}" srcOrd="6" destOrd="0" presId="urn:microsoft.com/office/officeart/2018/2/layout/IconLabelDescriptionList"/>
    <dgm:cxn modelId="{10F6040B-CF54-B244-AE94-905C10DE1631}" type="presParOf" srcId="{9E6B9184-B44D-4B75-AAD6-D58B104C69FE}" destId="{AA37AD47-760A-448F-919A-F551A0AE69EE}" srcOrd="0" destOrd="0" presId="urn:microsoft.com/office/officeart/2018/2/layout/IconLabelDescriptionList"/>
    <dgm:cxn modelId="{610EEDB5-AF2D-E648-B704-396E9F5ED8E8}" type="presParOf" srcId="{9E6B9184-B44D-4B75-AAD6-D58B104C69FE}" destId="{3DB53874-9E24-4880-BF02-9E9E435C6CE6}" srcOrd="1" destOrd="0" presId="urn:microsoft.com/office/officeart/2018/2/layout/IconLabelDescriptionList"/>
    <dgm:cxn modelId="{B8C21DE0-A173-FE47-95E9-58A7572C2F93}" type="presParOf" srcId="{9E6B9184-B44D-4B75-AAD6-D58B104C69FE}" destId="{50576459-5431-4EBD-821D-D7966FB0C07C}" srcOrd="2" destOrd="0" presId="urn:microsoft.com/office/officeart/2018/2/layout/IconLabelDescriptionList"/>
    <dgm:cxn modelId="{2B022068-2995-4B4F-932A-37AE1CB81270}" type="presParOf" srcId="{9E6B9184-B44D-4B75-AAD6-D58B104C69FE}" destId="{9C201239-18AA-4E9F-8EB3-7C0E08B0034F}" srcOrd="3" destOrd="0" presId="urn:microsoft.com/office/officeart/2018/2/layout/IconLabelDescriptionList"/>
    <dgm:cxn modelId="{17423B1B-1A18-5A43-8AA0-E8FCC7435F06}" type="presParOf" srcId="{9E6B9184-B44D-4B75-AAD6-D58B104C69FE}" destId="{E83C95C4-A930-470F-AF9A-49CB4F49E42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20D0-05B0-46CE-BF99-FE03DDBC7576}">
      <dsp:nvSpPr>
        <dsp:cNvPr id="0" name=""/>
        <dsp:cNvSpPr/>
      </dsp:nvSpPr>
      <dsp:spPr>
        <a:xfrm>
          <a:off x="8810" y="337583"/>
          <a:ext cx="758953" cy="758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D5118-8FE0-4E0E-B1C0-49D153A7FCFB}">
      <dsp:nvSpPr>
        <dsp:cNvPr id="0" name=""/>
        <dsp:cNvSpPr/>
      </dsp:nvSpPr>
      <dsp:spPr>
        <a:xfrm>
          <a:off x="8810" y="1218554"/>
          <a:ext cx="2168437" cy="45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i="0" kern="1200" dirty="0"/>
            <a:t>Supervised Learning</a:t>
          </a:r>
          <a:endParaRPr lang="en-US" sz="1400" kern="1200" dirty="0"/>
        </a:p>
      </dsp:txBody>
      <dsp:txXfrm>
        <a:off x="8810" y="1218554"/>
        <a:ext cx="2168437" cy="457404"/>
      </dsp:txXfrm>
    </dsp:sp>
    <dsp:sp modelId="{E2B69035-B003-4E4E-B1E9-26CE111D9CF5}">
      <dsp:nvSpPr>
        <dsp:cNvPr id="0" name=""/>
        <dsp:cNvSpPr/>
      </dsp:nvSpPr>
      <dsp:spPr>
        <a:xfrm>
          <a:off x="34202" y="1994106"/>
          <a:ext cx="2168437" cy="14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200" b="0" i="0" kern="1200" dirty="0"/>
            <a:t>Uses labelled data to train models that map inputs to outputs.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200" b="0" i="0" kern="1200" dirty="0"/>
            <a:t>Examples: Predicting prices (regression) and classifying images (classification).</a:t>
          </a:r>
          <a:endParaRPr lang="en-US" sz="1200" kern="1200" dirty="0"/>
        </a:p>
      </dsp:txBody>
      <dsp:txXfrm>
        <a:off x="34202" y="1994106"/>
        <a:ext cx="2168437" cy="1442493"/>
      </dsp:txXfrm>
    </dsp:sp>
    <dsp:sp modelId="{C8499C9A-AD80-484B-BA04-FB9784C372C0}">
      <dsp:nvSpPr>
        <dsp:cNvPr id="0" name=""/>
        <dsp:cNvSpPr/>
      </dsp:nvSpPr>
      <dsp:spPr>
        <a:xfrm>
          <a:off x="2556724" y="337583"/>
          <a:ext cx="758953" cy="758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C8196-6DEF-4E6D-AAB8-8CE55D3616F4}">
      <dsp:nvSpPr>
        <dsp:cNvPr id="0" name=""/>
        <dsp:cNvSpPr/>
      </dsp:nvSpPr>
      <dsp:spPr>
        <a:xfrm>
          <a:off x="2556724" y="1218554"/>
          <a:ext cx="2168437" cy="45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i="0" kern="1200" dirty="0"/>
            <a:t>Unsupervised Learning</a:t>
          </a:r>
          <a:endParaRPr lang="en-US" sz="1400" kern="1200" dirty="0"/>
        </a:p>
      </dsp:txBody>
      <dsp:txXfrm>
        <a:off x="2556724" y="1218554"/>
        <a:ext cx="2168437" cy="457404"/>
      </dsp:txXfrm>
    </dsp:sp>
    <dsp:sp modelId="{96FB3BC8-79A7-437A-A75B-E4C185006E65}">
      <dsp:nvSpPr>
        <dsp:cNvPr id="0" name=""/>
        <dsp:cNvSpPr/>
      </dsp:nvSpPr>
      <dsp:spPr>
        <a:xfrm>
          <a:off x="2544017" y="1972540"/>
          <a:ext cx="2168437" cy="14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Uses unlabelled data to identify patterns or structures.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Examples: Customer segmentation (clustering) and reducing dimensions for visualization.</a:t>
          </a:r>
          <a:endParaRPr lang="en-US" sz="1200" kern="1200" dirty="0"/>
        </a:p>
      </dsp:txBody>
      <dsp:txXfrm>
        <a:off x="2544017" y="1972540"/>
        <a:ext cx="2168437" cy="1442493"/>
      </dsp:txXfrm>
    </dsp:sp>
    <dsp:sp modelId="{B0882A85-0108-42D7-AD11-153CC9446AFF}">
      <dsp:nvSpPr>
        <dsp:cNvPr id="0" name=""/>
        <dsp:cNvSpPr/>
      </dsp:nvSpPr>
      <dsp:spPr>
        <a:xfrm>
          <a:off x="5104638" y="337583"/>
          <a:ext cx="758953" cy="758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8A8C7-03CF-4AC1-BEDE-8D18BF4EB238}">
      <dsp:nvSpPr>
        <dsp:cNvPr id="0" name=""/>
        <dsp:cNvSpPr/>
      </dsp:nvSpPr>
      <dsp:spPr>
        <a:xfrm>
          <a:off x="5104638" y="1218554"/>
          <a:ext cx="2168437" cy="45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i="0" kern="1200" dirty="0"/>
            <a:t>Reinforcement Learning</a:t>
          </a:r>
          <a:endParaRPr lang="en-US" sz="1400" kern="1200" dirty="0"/>
        </a:p>
      </dsp:txBody>
      <dsp:txXfrm>
        <a:off x="5104638" y="1218554"/>
        <a:ext cx="2168437" cy="457404"/>
      </dsp:txXfrm>
    </dsp:sp>
    <dsp:sp modelId="{A6D18F50-12F5-4598-B455-159A20124424}">
      <dsp:nvSpPr>
        <dsp:cNvPr id="0" name=""/>
        <dsp:cNvSpPr/>
      </dsp:nvSpPr>
      <dsp:spPr>
        <a:xfrm>
          <a:off x="5104638" y="1950513"/>
          <a:ext cx="2168437" cy="14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An agent learns to act in the world to maximize rewards through trial and error.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Example: Training a dog with rewards for correct actions.</a:t>
          </a:r>
          <a:endParaRPr lang="en-US" sz="1200" kern="1200" dirty="0"/>
        </a:p>
      </dsp:txBody>
      <dsp:txXfrm>
        <a:off x="5104638" y="1950513"/>
        <a:ext cx="2168437" cy="1442493"/>
      </dsp:txXfrm>
    </dsp:sp>
    <dsp:sp modelId="{AA37AD47-760A-448F-919A-F551A0AE69EE}">
      <dsp:nvSpPr>
        <dsp:cNvPr id="0" name=""/>
        <dsp:cNvSpPr/>
      </dsp:nvSpPr>
      <dsp:spPr>
        <a:xfrm>
          <a:off x="7652552" y="337583"/>
          <a:ext cx="758953" cy="7589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76459-5431-4EBD-821D-D7966FB0C07C}">
      <dsp:nvSpPr>
        <dsp:cNvPr id="0" name=""/>
        <dsp:cNvSpPr/>
      </dsp:nvSpPr>
      <dsp:spPr>
        <a:xfrm>
          <a:off x="7652552" y="1218554"/>
          <a:ext cx="2168437" cy="45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i="0" kern="1200"/>
            <a:t>Semi-Supervised Learning</a:t>
          </a:r>
          <a:endParaRPr lang="en-US" sz="1400" kern="1200"/>
        </a:p>
      </dsp:txBody>
      <dsp:txXfrm>
        <a:off x="7652552" y="1218554"/>
        <a:ext cx="2168437" cy="457404"/>
      </dsp:txXfrm>
    </dsp:sp>
    <dsp:sp modelId="{E83C95C4-A930-470F-AF9A-49CB4F49E420}">
      <dsp:nvSpPr>
        <dsp:cNvPr id="0" name=""/>
        <dsp:cNvSpPr/>
      </dsp:nvSpPr>
      <dsp:spPr>
        <a:xfrm>
          <a:off x="7652552" y="1923207"/>
          <a:ext cx="2168437" cy="14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Combines a small amount of labelled data with a large amount of unlabelled data.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Falls between supervised and unsupervised learning.</a:t>
          </a:r>
          <a:endParaRPr lang="en-US" sz="1200" kern="1200" dirty="0"/>
        </a:p>
      </dsp:txBody>
      <dsp:txXfrm>
        <a:off x="7652552" y="1923207"/>
        <a:ext cx="2168437" cy="1442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2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6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4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2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6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1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0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etting-started-machine-learning/" TargetMode="External"/><Relationship Id="rId2" Type="http://schemas.openxmlformats.org/officeDocument/2006/relationships/hyperlink" Target="https://www.tutorialspoint.com/scikit_learn/scikit_learn_introduc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k-nearest-neighbor-algorithm-in-python/" TargetMode="External"/><Relationship Id="rId4" Type="http://schemas.openxmlformats.org/officeDocument/2006/relationships/hyperlink" Target="https://www.geeksforgeeks.org/getting-started-with-classification/?ref=header_sea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0740F0-0352-4747-94ED-E65A3949C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700" b="0" i="0" u="none" strike="noStrike" kern="1200" dirty="0">
                <a:effectLst/>
                <a:latin typeface="+mj-lt"/>
                <a:ea typeface="+mj-ea"/>
                <a:cs typeface="+mj-cs"/>
              </a:rPr>
              <a:t>Wireless Sensor Network Data Analysis using Machine Learning</a:t>
            </a:r>
            <a:endParaRPr lang="en-US" sz="4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F29E-6717-AA4F-A83A-F072D2A6C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QSTEM Academy research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Elena Chagaeva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LaGuardia college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2024</a:t>
            </a:r>
          </a:p>
        </p:txBody>
      </p:sp>
      <p:pic>
        <p:nvPicPr>
          <p:cNvPr id="4" name="Picture 3" descr="A colorful dots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17A3111-B6D2-EBEA-113E-4669B8B0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87" r="157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3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8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E7800-AB36-764E-A872-EF7E70E3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357" y="332714"/>
            <a:ext cx="59951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 i="0" u="none" strike="noStrike" dirty="0">
                <a:effectLst/>
              </a:rPr>
              <a:t>K-Nearest </a:t>
            </a:r>
            <a:r>
              <a:rPr lang="en-GB" b="0" i="0" u="none" strike="noStrike" dirty="0" err="1">
                <a:effectLst/>
              </a:rPr>
              <a:t>Neighbors</a:t>
            </a:r>
            <a:r>
              <a:rPr lang="en-GB" b="0" i="0" u="none" strike="noStrike" dirty="0">
                <a:effectLst/>
              </a:rPr>
              <a:t> (KNN) Algorithm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7179-FAC5-F647-98E1-2E4497B8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357" y="1663264"/>
            <a:ext cx="6024822" cy="437748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700" b="0" i="0" u="none" strike="noStrike" dirty="0">
                <a:effectLst/>
                <a:latin typeface="+mj-lt"/>
              </a:rPr>
              <a:t>A supervised learning method used for classification and regression. It is non-parametric and does not assume an underlying data distribution.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400" b="0" i="0" u="none" strike="noStrike" dirty="0">
              <a:effectLst/>
              <a:latin typeface="+mj-lt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400" b="1" i="0" u="none" strike="noStrike" dirty="0">
                <a:effectLst/>
                <a:latin typeface="+mj-lt"/>
              </a:rPr>
              <a:t>How KNN Works:</a:t>
            </a:r>
            <a:endParaRPr lang="en-GB" sz="1400" b="0" i="0" u="none" strike="noStrike" dirty="0">
              <a:effectLst/>
              <a:latin typeface="+mj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effectLst/>
                <a:latin typeface="+mj-lt"/>
              </a:rPr>
              <a:t>Find the K nearest neighbours using a distance metric (e.g., Euclidean).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effectLst/>
                <a:latin typeface="+mj-lt"/>
              </a:rPr>
              <a:t>Determine the class or value by majority vote or average of the K neighbours.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400" b="1" i="0" u="none" strike="noStrike" dirty="0">
                <a:effectLst/>
                <a:latin typeface="+mj-lt"/>
              </a:rPr>
              <a:t>Distance Metrics:</a:t>
            </a:r>
            <a:endParaRPr lang="en-GB" sz="1400" b="0" i="0" u="none" strike="noStrike" dirty="0">
              <a:effectLst/>
              <a:latin typeface="+mj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Euclidean Distance:</a:t>
            </a:r>
            <a:r>
              <a:rPr lang="en-GB" sz="1400" b="0" i="0" u="none" strike="noStrike" dirty="0">
                <a:effectLst/>
                <a:latin typeface="+mj-lt"/>
              </a:rPr>
              <a:t> Straight-line distance between points.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Manhattan Distance:</a:t>
            </a:r>
            <a:r>
              <a:rPr lang="en-GB" sz="1400" b="0" i="0" u="none" strike="noStrike" dirty="0">
                <a:effectLst/>
                <a:latin typeface="+mj-lt"/>
              </a:rPr>
              <a:t> Sum of absolute differences.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 err="1">
                <a:effectLst/>
                <a:latin typeface="+mj-lt"/>
              </a:rPr>
              <a:t>Minkowski</a:t>
            </a:r>
            <a:r>
              <a:rPr lang="en-GB" sz="1400" b="1" i="0" u="none" strike="noStrike" dirty="0">
                <a:effectLst/>
                <a:latin typeface="+mj-lt"/>
              </a:rPr>
              <a:t> Distance:</a:t>
            </a:r>
            <a:r>
              <a:rPr lang="en-GB" sz="1400" b="0" i="0" u="none" strike="noStrike" dirty="0">
                <a:effectLst/>
                <a:latin typeface="+mj-lt"/>
              </a:rPr>
              <a:t> Generalization of Euclidean and Manhattan distances.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400" b="1" i="0" u="none" strike="noStrike" dirty="0">
                <a:effectLst/>
                <a:latin typeface="+mj-lt"/>
              </a:rPr>
              <a:t> Advantages of KNN:</a:t>
            </a:r>
            <a:endParaRPr lang="en-GB" sz="1400" b="0" i="0" u="none" strike="noStrike" dirty="0">
              <a:effectLst/>
              <a:latin typeface="+mj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Easy to Implement:</a:t>
            </a:r>
            <a:r>
              <a:rPr lang="en-GB" sz="1400" b="0" i="0" u="none" strike="noStrike" dirty="0">
                <a:effectLst/>
                <a:latin typeface="+mj-lt"/>
              </a:rPr>
              <a:t> Low complexity.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Adaptable:</a:t>
            </a:r>
            <a:r>
              <a:rPr lang="en-GB" sz="1400" b="0" i="0" u="none" strike="noStrike" dirty="0">
                <a:effectLst/>
                <a:latin typeface="+mj-lt"/>
              </a:rPr>
              <a:t> Adjusts to new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Few Hyperparameters:</a:t>
            </a:r>
            <a:r>
              <a:rPr lang="en-GB" sz="1400" b="0" i="0" u="none" strike="noStrike" dirty="0">
                <a:effectLst/>
                <a:latin typeface="+mj-lt"/>
              </a:rPr>
              <a:t> Only K and distance metric.</a:t>
            </a:r>
          </a:p>
          <a:p>
            <a:pPr marL="0" indent="0">
              <a:lnSpc>
                <a:spcPct val="90000"/>
              </a:lnSpc>
              <a:buNone/>
            </a:pPr>
            <a:endParaRPr lang="en-RU" sz="11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4AE1A-DBF7-A844-A337-A6911956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87" y="0"/>
            <a:ext cx="4720583" cy="599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2" name="Group 308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8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3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4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5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96" name="Straight Connector 308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6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1FED-70A2-2645-9C42-A09DEFA6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59080"/>
            <a:ext cx="11340193" cy="1268984"/>
          </a:xfrm>
        </p:spPr>
        <p:txBody>
          <a:bodyPr>
            <a:normAutofit fontScale="90000"/>
          </a:bodyPr>
          <a:lstStyle/>
          <a:p>
            <a:r>
              <a:rPr lang="en-GB" b="0" dirty="0">
                <a:solidFill>
                  <a:srgbClr val="000000"/>
                </a:solidFill>
                <a:latin typeface="-webkit-standard"/>
              </a:rPr>
              <a:t>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xample of how to evaluate the performance of the KNN classification algorithm on multiple datasets</a:t>
            </a:r>
            <a:endParaRPr lang="en-RU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8B00744-D7A7-8445-8987-CFB047C3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1508927"/>
            <a:ext cx="4571333" cy="5349071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105A99-DB45-7645-8DF2-C53F46DB24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38928" r="10180"/>
          <a:stretch/>
        </p:blipFill>
        <p:spPr>
          <a:xfrm>
            <a:off x="5966731" y="2416565"/>
            <a:ext cx="4357675" cy="35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9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2" name="Oval 9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Oval 9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9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9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9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0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0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0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0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0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0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56" name="Straight Connector 11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7" name="Rectangle 11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16E045-ECBB-B44E-8E8B-56D4A582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22682" r="199" b="13523"/>
          <a:stretch/>
        </p:blipFill>
        <p:spPr>
          <a:xfrm>
            <a:off x="651489" y="1051422"/>
            <a:ext cx="3026664" cy="1884775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A81B306-BCAC-4A4F-98A4-39EA53E27B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4822" r="7856" b="29458"/>
          <a:stretch/>
        </p:blipFill>
        <p:spPr>
          <a:xfrm>
            <a:off x="3887393" y="1050551"/>
            <a:ext cx="3026664" cy="188651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FCD6BE-2562-EE4A-AE72-3C05C8A206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6022" b="20220"/>
          <a:stretch/>
        </p:blipFill>
        <p:spPr>
          <a:xfrm>
            <a:off x="651489" y="3903662"/>
            <a:ext cx="3026664" cy="19054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0C7E41A-38BD-6B4D-984C-CE9F2CB121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3" r="6174" b="16569"/>
          <a:stretch/>
        </p:blipFill>
        <p:spPr>
          <a:xfrm>
            <a:off x="3891619" y="3892777"/>
            <a:ext cx="3022438" cy="1927222"/>
          </a:xfrm>
          <a:prstGeom prst="rect">
            <a:avLst/>
          </a:prstGeom>
        </p:spPr>
      </p:pic>
      <p:grpSp>
        <p:nvGrpSpPr>
          <p:cNvPr id="158" name="Group 120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BC9A74-86BA-E249-B29E-577E1FFF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Accuracy in graphs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8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446B9-FB7D-2A4C-B5DE-4787B2F6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294208"/>
            <a:ext cx="4541446" cy="1587162"/>
          </a:xfrm>
        </p:spPr>
        <p:txBody>
          <a:bodyPr anchor="b">
            <a:normAutofit/>
          </a:bodyPr>
          <a:lstStyle/>
          <a:p>
            <a:r>
              <a:rPr lang="en-RU" dirty="0"/>
              <a:t>Tnank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E1B2-0F98-FF48-B8FC-992BF367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4294207"/>
            <a:ext cx="5265333" cy="1540857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RU" sz="1600"/>
              <a:t>QSTEM Academy Research</a:t>
            </a:r>
            <a:endParaRPr lang="en-RU" sz="1600" dirty="0"/>
          </a:p>
          <a:p>
            <a:pPr marL="0" indent="0" algn="ctr">
              <a:buNone/>
            </a:pPr>
            <a:r>
              <a:rPr lang="en-RU" sz="1600" dirty="0"/>
              <a:t>LaDuardia College, New York</a:t>
            </a:r>
          </a:p>
          <a:p>
            <a:pPr marL="0" indent="0" algn="ctr">
              <a:buNone/>
            </a:pPr>
            <a:r>
              <a:rPr lang="en-RU" sz="1600" dirty="0"/>
              <a:t>2024</a:t>
            </a:r>
          </a:p>
        </p:txBody>
      </p:sp>
      <p:pic>
        <p:nvPicPr>
          <p:cNvPr id="7" name="Graphic 6" descr="Graduation Cap">
            <a:extLst>
              <a:ext uri="{FF2B5EF4-FFF2-40B4-BE49-F238E27FC236}">
                <a16:creationId xmlns:a16="http://schemas.microsoft.com/office/drawing/2014/main" id="{926D5005-5F4E-1402-063A-71A58CAD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788" y="683520"/>
            <a:ext cx="3275022" cy="327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4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138-73D4-8A47-8A0E-D1B22E8A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86" y="752071"/>
            <a:ext cx="7335835" cy="1268984"/>
          </a:xfrm>
        </p:spPr>
        <p:txBody>
          <a:bodyPr/>
          <a:lstStyle/>
          <a:p>
            <a:r>
              <a:rPr lang="en-RU" dirty="0"/>
              <a:t>Resourses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85DB-F7ED-CB42-8B33-927C7698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579418"/>
            <a:ext cx="9063759" cy="450769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https://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www.youtube.com</a:t>
            </a: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watch?v</a:t>
            </a: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=VchuKL44s6E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https://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www.youtube.com</a:t>
            </a: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watch?v</a:t>
            </a: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=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ClNP-lTzKgI</a:t>
            </a:r>
            <a:endParaRPr lang="en-GB" dirty="0">
              <a:solidFill>
                <a:srgbClr val="813B5F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https://www.w3schools.com/python/pandas/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pandas_intro.asp</a:t>
            </a:r>
            <a:endParaRPr lang="en-GB" dirty="0">
              <a:solidFill>
                <a:srgbClr val="813B5F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https://www.w3schools.com/python/pandas/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pandas_csv.asp</a:t>
            </a:r>
            <a:r>
              <a:rPr lang="en-GB" dirty="0">
                <a:solidFill>
                  <a:srgbClr val="0000FF"/>
                </a:solidFill>
                <a:effectLst/>
                <a:latin typeface="+mj-lt"/>
              </a:rPr>
              <a:t> </a:t>
            </a:r>
            <a:r>
              <a:rPr lang="en-GB" dirty="0">
                <a:solidFill>
                  <a:srgbClr val="813B5F"/>
                </a:solidFill>
                <a:effectLst/>
                <a:latin typeface="+mj-lt"/>
                <a:hlinkClick r:id="rId2"/>
              </a:rPr>
              <a:t>https://www.tutorialspoint.com/scikit_learn/scikit_learn_introduction.htm</a:t>
            </a:r>
            <a:endParaRPr lang="en-GB" dirty="0">
              <a:solidFill>
                <a:srgbClr val="813B5F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https://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www.geeksforgeeks.org</a:t>
            </a: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/introduction-machine-learning/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https://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www.geeksforgeeks.org</a:t>
            </a: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/ml-machine-learning/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ML | Introduction to Data in Machine Learning - 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GeeksforGeeks</a:t>
            </a:r>
            <a:endParaRPr lang="en-GB" dirty="0">
              <a:solidFill>
                <a:srgbClr val="813B5F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  <a:hlinkClick r:id="rId3"/>
              </a:rPr>
              <a:t>https://www.geeksforgeeks.org/getting-started-machine-learning/</a:t>
            </a:r>
            <a:endParaRPr lang="en-GB" dirty="0">
              <a:solidFill>
                <a:srgbClr val="813B5F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https://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www.geeksforgeeks.org</a:t>
            </a: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/basic-concept-classification-datamining/?ref=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header_search</a:t>
            </a:r>
            <a:endParaRPr lang="en-GB" dirty="0">
              <a:solidFill>
                <a:srgbClr val="813B5F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  <a:hlinkClick r:id="rId4"/>
              </a:rPr>
              <a:t>https://www.geeksforgeeks.org/getting-started-with-classification/?ref=header_search</a:t>
            </a:r>
            <a:endParaRPr lang="en-GB" dirty="0">
              <a:solidFill>
                <a:srgbClr val="813B5F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https://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www.geeksforgeeks.org</a:t>
            </a:r>
            <a:r>
              <a:rPr lang="en-GB" dirty="0">
                <a:solidFill>
                  <a:srgbClr val="813B5F"/>
                </a:solidFill>
                <a:effectLst/>
                <a:latin typeface="+mj-lt"/>
              </a:rPr>
              <a:t>/k-nearest-neighbours/?ref=</a:t>
            </a:r>
            <a:r>
              <a:rPr lang="en-GB" dirty="0" err="1">
                <a:solidFill>
                  <a:srgbClr val="813B5F"/>
                </a:solidFill>
                <a:effectLst/>
                <a:latin typeface="+mj-lt"/>
              </a:rPr>
              <a:t>header_search</a:t>
            </a:r>
            <a:endParaRPr lang="en-GB" dirty="0">
              <a:solidFill>
                <a:srgbClr val="813B5F"/>
              </a:solidFill>
              <a:effectLst/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13B5F"/>
                </a:solidFill>
                <a:effectLst/>
                <a:latin typeface="+mj-lt"/>
                <a:hlinkClick r:id="rId5"/>
              </a:rPr>
              <a:t>https://www.geeksforgeeks.org/k-nearest-neighbor-algorithm-in-python/</a:t>
            </a:r>
            <a:endParaRPr lang="en-GB" dirty="0">
              <a:solidFill>
                <a:srgbClr val="813B5F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rgbClr val="813B5F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813B5F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813B5F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813B5F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724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1B46C-81FE-B248-A6F8-9E447CC7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b="0" i="0" u="none" strike="noStrike" dirty="0">
                <a:effectLst/>
              </a:rPr>
              <a:t>Understanding Wireless Sensor Networks (WSNs)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7731-2D08-284F-BC04-57AC1EC2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</a:rPr>
              <a:t>A WSN is a network of wireless sensors deployed in an ad-hoc manner without a fixed infrastructure.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</a:rPr>
              <a:t>These sensors monitor environmental conditions like temperature, humidity, and air quality.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</a:rPr>
              <a:t>Sensors communicate with a Base Station, which processes and relays data, often connected to the Internet.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600" b="1" i="0" u="none" strike="noStrike" dirty="0">
                <a:effectLst/>
              </a:rPr>
              <a:t>Types of WSNs</a:t>
            </a:r>
            <a:endParaRPr lang="en-GB" sz="1600" b="0" i="0" u="none" strike="noStrike" dirty="0">
              <a:effectLst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600" i="0" u="none" strike="noStrike" dirty="0">
                <a:effectLst/>
              </a:rPr>
              <a:t>Terrestrial WSNs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600" i="0" u="none" strike="noStrike" dirty="0">
                <a:effectLst/>
              </a:rPr>
              <a:t>Underground WSNs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600" i="0" u="none" strike="noStrike" dirty="0">
                <a:effectLst/>
              </a:rPr>
              <a:t>Underwater WSNs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600" i="0" u="none" strike="noStrike" dirty="0">
                <a:effectLst/>
              </a:rPr>
              <a:t>Multimedia WSNs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600" i="0" u="none" strike="noStrike" dirty="0">
                <a:effectLst/>
              </a:rPr>
              <a:t>Mobile WSNs</a:t>
            </a:r>
            <a:endParaRPr lang="en-RU" sz="1600" dirty="0"/>
          </a:p>
        </p:txBody>
      </p:sp>
      <p:pic>
        <p:nvPicPr>
          <p:cNvPr id="5" name="Picture 4" descr="A diagram of a wireless sensor network&#10;&#10;Description automatically generated">
            <a:extLst>
              <a:ext uri="{FF2B5EF4-FFF2-40B4-BE49-F238E27FC236}">
                <a16:creationId xmlns:a16="http://schemas.microsoft.com/office/drawing/2014/main" id="{A953DB9C-CADF-B04A-BAA8-D15782A7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46" y="2260294"/>
            <a:ext cx="5250344" cy="2895538"/>
          </a:xfrm>
          <a:prstGeom prst="rect">
            <a:avLst/>
          </a:prstGeom>
        </p:spPr>
      </p:pic>
      <p:grpSp>
        <p:nvGrpSpPr>
          <p:cNvPr id="39" name="Group 24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8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68B4-B755-0545-B5B5-D799FF17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425374" cy="126898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b="0" i="0" u="none" strike="noStrike" dirty="0">
                <a:effectLst/>
              </a:rPr>
              <a:t>Examples of Data Collected by WSNs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6024-3AED-8A45-90B8-226A69D5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 dirty="0"/>
              <a:t>Humidity and Temperature:</a:t>
            </a:r>
            <a:r>
              <a:rPr lang="en-GB" sz="1700" dirty="0"/>
              <a:t> Real-time monitoring of environmental conditions.</a:t>
            </a:r>
          </a:p>
          <a:p>
            <a:pPr>
              <a:lnSpc>
                <a:spcPct val="90000"/>
              </a:lnSpc>
            </a:pPr>
            <a:r>
              <a:rPr lang="en-GB" sz="1700" b="1" dirty="0"/>
              <a:t>Location:</a:t>
            </a:r>
            <a:r>
              <a:rPr lang="en-GB" sz="1700" dirty="0"/>
              <a:t> GPS coordinates for tracking sensor positions.</a:t>
            </a:r>
          </a:p>
          <a:p>
            <a:pPr>
              <a:lnSpc>
                <a:spcPct val="90000"/>
              </a:lnSpc>
            </a:pPr>
            <a:r>
              <a:rPr lang="en-GB" sz="1700" b="1" dirty="0"/>
              <a:t>Water Quality:</a:t>
            </a:r>
            <a:r>
              <a:rPr lang="en-GB" sz="1700" dirty="0"/>
              <a:t> Parameters like pH and turbidity.</a:t>
            </a:r>
          </a:p>
          <a:p>
            <a:pPr>
              <a:lnSpc>
                <a:spcPct val="90000"/>
              </a:lnSpc>
            </a:pPr>
            <a:r>
              <a:rPr lang="en-GB" sz="1700" b="1" dirty="0"/>
              <a:t>Air Quality:</a:t>
            </a:r>
            <a:r>
              <a:rPr lang="en-GB" sz="1700" dirty="0"/>
              <a:t> Pollutant detection.</a:t>
            </a:r>
          </a:p>
          <a:p>
            <a:pPr>
              <a:lnSpc>
                <a:spcPct val="90000"/>
              </a:lnSpc>
            </a:pPr>
            <a:r>
              <a:rPr lang="en-GB" sz="1700" b="1" dirty="0"/>
              <a:t>Animal Tracking:</a:t>
            </a:r>
            <a:r>
              <a:rPr lang="en-GB" sz="1700" dirty="0"/>
              <a:t> Wildlife behaviour monitoring.</a:t>
            </a:r>
          </a:p>
          <a:p>
            <a:pPr>
              <a:lnSpc>
                <a:spcPct val="90000"/>
              </a:lnSpc>
            </a:pPr>
            <a:r>
              <a:rPr lang="en-GB" sz="1700" b="1" dirty="0"/>
              <a:t>Vibration:</a:t>
            </a:r>
            <a:r>
              <a:rPr lang="en-GB" sz="1700" dirty="0"/>
              <a:t> Structural health monitoring.</a:t>
            </a:r>
            <a:endParaRPr lang="en-RU" sz="1700" dirty="0"/>
          </a:p>
        </p:txBody>
      </p:sp>
      <p:pic>
        <p:nvPicPr>
          <p:cNvPr id="5" name="Picture 4" descr="A diagram of different types of wireless devices&#10;&#10;Description automatically generated">
            <a:extLst>
              <a:ext uri="{FF2B5EF4-FFF2-40B4-BE49-F238E27FC236}">
                <a16:creationId xmlns:a16="http://schemas.microsoft.com/office/drawing/2014/main" id="{120C3F2C-B5EE-E541-9A22-20218081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844431"/>
            <a:ext cx="6430513" cy="51604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50D3F-40E7-544D-A4DB-95583EA0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dirty="0"/>
              <a:t>Basic Python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542C6F7-5375-3F67-91A2-13871D11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4" r="49576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1DB04B2C-31C6-E740-90F9-B84D97B9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421" y="1557561"/>
            <a:ext cx="6681287" cy="360121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We use a  Python because its versatility, making it suitable for both data analysis and machine learning.</a:t>
            </a:r>
          </a:p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1. Setting up an IDE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Installed Visual Studio Code and Python 3.12.4 (64-bit)</a:t>
            </a:r>
          </a:p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2. Pandas Library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Purpose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Data analysis and manipulation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Functions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Analyzes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, cleans, explores datasets and Handles CSV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Installation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 pip3 install pandas</a:t>
            </a:r>
          </a:p>
          <a:p>
            <a:pPr marL="0" indent="0" algn="l">
              <a:buNone/>
            </a:pPr>
            <a:r>
              <a:rPr lang="en-GB" sz="1400" b="1" dirty="0">
                <a:solidFill>
                  <a:srgbClr val="000000"/>
                </a:solidFill>
              </a:rPr>
              <a:t>3. 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 Scikit-learn Library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Purpose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Machine learning and statistical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modeling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Features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Supervised &amp; Unsupervised learning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Clustering, Cross Validation, PCA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Installation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 pip3 install -U scikit-learn</a:t>
            </a:r>
          </a:p>
        </p:txBody>
      </p:sp>
    </p:spTree>
    <p:extLst>
      <p:ext uri="{BB962C8B-B14F-4D97-AF65-F5344CB8AC3E}">
        <p14:creationId xmlns:p14="http://schemas.microsoft.com/office/powerpoint/2010/main" val="94212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DFD3-5EDD-5443-A006-2F31A785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92" y="505730"/>
            <a:ext cx="11826508" cy="1268984"/>
          </a:xfrm>
        </p:spPr>
        <p:txBody>
          <a:bodyPr>
            <a:normAutofit/>
          </a:bodyPr>
          <a:lstStyle/>
          <a:p>
            <a:r>
              <a:rPr lang="en-RU" sz="3600" b="0" dirty="0">
                <a:solidFill>
                  <a:srgbClr val="000000"/>
                </a:solidFill>
                <a:ea typeface="Times New Roman" panose="02020603050405020304" pitchFamily="18" charset="0"/>
              </a:rPr>
              <a:t>E</a:t>
            </a:r>
            <a:r>
              <a:rPr lang="en-RU" sz="36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xample of code to use a CSV file for analyzing data</a:t>
            </a:r>
            <a:r>
              <a:rPr lang="en-RU" sz="3600" b="0" dirty="0">
                <a:effectLst/>
              </a:rPr>
              <a:t> </a:t>
            </a:r>
            <a:endParaRPr lang="en-RU" sz="3600" b="0" dirty="0"/>
          </a:p>
        </p:txBody>
      </p:sp>
      <p:pic>
        <p:nvPicPr>
          <p:cNvPr id="5" name="Content Placeholder 4" descr="A black and orange text&#10;&#10;Description automatically generated">
            <a:extLst>
              <a:ext uri="{FF2B5EF4-FFF2-40B4-BE49-F238E27FC236}">
                <a16:creationId xmlns:a16="http://schemas.microsoft.com/office/drawing/2014/main" id="{0B8EBE9C-ADF6-094A-8A48-7B0B5DFB1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881"/>
          <a:stretch/>
        </p:blipFill>
        <p:spPr>
          <a:xfrm>
            <a:off x="413324" y="1993900"/>
            <a:ext cx="3606980" cy="706934"/>
          </a:xfr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83358C1-8B94-5543-9D4C-AAE32A9D4E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79" y="1993900"/>
            <a:ext cx="8011582" cy="399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B59E5-416F-E944-BEB7-A67519A97374}"/>
              </a:ext>
            </a:extLst>
          </p:cNvPr>
          <p:cNvSpPr txBox="1"/>
          <p:nvPr/>
        </p:nvSpPr>
        <p:spPr>
          <a:xfrm>
            <a:off x="413324" y="1330309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38DD7-A93F-9146-B788-DF4A9EEE75DA}"/>
              </a:ext>
            </a:extLst>
          </p:cNvPr>
          <p:cNvSpPr txBox="1"/>
          <p:nvPr/>
        </p:nvSpPr>
        <p:spPr>
          <a:xfrm>
            <a:off x="3979579" y="1330309"/>
            <a:ext cx="37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10656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5C475-6B94-6440-BA85-17B2A90E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 i="0" u="none" strike="noStrike">
                <a:effectLst/>
                <a:latin typeface="-webkit-standard"/>
              </a:rPr>
              <a:t>What is Machine Learning?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7875-9B69-024B-88A5-990761C0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Machine learning (ML) is a subset of artificial intelligence (AI) where computers learn and improve on their own, similar to humans.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It involves feeding data into algorithms to identify patterns and make predictions on new data.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ML is utilized in diverse applications such as image and speech recognition, natural language processing, and recommender systems.</a:t>
            </a:r>
            <a:endParaRPr lang="en-RU" sz="2000" dirty="0"/>
          </a:p>
        </p:txBody>
      </p:sp>
      <p:cxnSp>
        <p:nvCxnSpPr>
          <p:cNvPr id="1044" name="Straight Connector 103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Group 1034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046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7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8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1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achine learning là gì? Mọi thứ bạn cần biết - IDC Online">
            <a:extLst>
              <a:ext uri="{FF2B5EF4-FFF2-40B4-BE49-F238E27FC236}">
                <a16:creationId xmlns:a16="http://schemas.microsoft.com/office/drawing/2014/main" id="{ED512519-28CF-8549-8BF0-33B62935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0921" b="-1"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B0555-1D00-144A-A909-05594910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32" y="669810"/>
            <a:ext cx="7335835" cy="1268984"/>
          </a:xfrm>
        </p:spPr>
        <p:txBody>
          <a:bodyPr>
            <a:normAutofit/>
          </a:bodyPr>
          <a:lstStyle/>
          <a:p>
            <a:pPr algn="r"/>
            <a:r>
              <a:rPr lang="en-GB" b="0" i="0" u="none" strike="noStrike" dirty="0">
                <a:effectLst/>
                <a:latin typeface="-webkit-standard"/>
              </a:rPr>
              <a:t>Categories of Machine Learning</a:t>
            </a:r>
            <a:endParaRPr lang="en-R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6C4C73-A562-D442-3E60-0E1A0E5B7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776924"/>
              </p:ext>
            </p:extLst>
          </p:nvPr>
        </p:nvGraphicFramePr>
        <p:xfrm>
          <a:off x="1181100" y="1803426"/>
          <a:ext cx="9829800" cy="3512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3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0255A-8F93-6145-814D-87901D71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1" y="372805"/>
            <a:ext cx="6400999" cy="1268984"/>
          </a:xfrm>
        </p:spPr>
        <p:txBody>
          <a:bodyPr>
            <a:normAutofit/>
          </a:bodyPr>
          <a:lstStyle/>
          <a:p>
            <a:r>
              <a:rPr lang="en-RU" sz="3600" b="0" dirty="0"/>
              <a:t>Example of code to find Accuracy</a:t>
            </a:r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B71770E1-4FB0-6B4A-90E2-D5AD4A4E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34" y="1744309"/>
            <a:ext cx="6400999" cy="47408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300" dirty="0"/>
              <a:t>1. Import Libraries </a:t>
            </a:r>
          </a:p>
          <a:p>
            <a:pPr marL="0" indent="0">
              <a:buNone/>
            </a:pPr>
            <a:r>
              <a:rPr lang="en-GB" sz="2300" dirty="0"/>
              <a:t>2. Load the Dataset</a:t>
            </a:r>
          </a:p>
          <a:p>
            <a:pPr marL="0" indent="0">
              <a:buNone/>
            </a:pPr>
            <a:r>
              <a:rPr lang="en-GB" sz="2300" dirty="0"/>
              <a:t>3. Print the Data</a:t>
            </a:r>
          </a:p>
          <a:p>
            <a:pPr marL="0" indent="0">
              <a:buNone/>
            </a:pPr>
            <a:r>
              <a:rPr lang="en-GB" sz="2300" dirty="0"/>
              <a:t>4. Prepare Features and Labels:</a:t>
            </a:r>
          </a:p>
          <a:p>
            <a:r>
              <a:rPr lang="en-GB" sz="2300" dirty="0"/>
              <a:t>X contains the feature columns: </a:t>
            </a:r>
            <a:r>
              <a:rPr lang="en-GB" sz="2300" dirty="0" err="1"/>
              <a:t>sepal_length</a:t>
            </a:r>
            <a:r>
              <a:rPr lang="en-GB" sz="2300" dirty="0"/>
              <a:t>, </a:t>
            </a:r>
            <a:r>
              <a:rPr lang="en-GB" sz="2300" dirty="0" err="1"/>
              <a:t>sepal_width</a:t>
            </a:r>
            <a:r>
              <a:rPr lang="en-GB" sz="2300" dirty="0"/>
              <a:t>, </a:t>
            </a:r>
            <a:r>
              <a:rPr lang="en-GB" sz="2300" dirty="0" err="1"/>
              <a:t>petal_length</a:t>
            </a:r>
            <a:r>
              <a:rPr lang="en-GB" sz="2300" dirty="0"/>
              <a:t>, and </a:t>
            </a:r>
            <a:r>
              <a:rPr lang="en-GB" sz="2300" dirty="0" err="1"/>
              <a:t>petal_width</a:t>
            </a:r>
            <a:r>
              <a:rPr lang="en-GB" sz="2300" dirty="0"/>
              <a:t>.</a:t>
            </a:r>
          </a:p>
          <a:p>
            <a:r>
              <a:rPr lang="en-GB" sz="2300" dirty="0"/>
              <a:t>y contains the target column: species.</a:t>
            </a:r>
          </a:p>
          <a:p>
            <a:pPr marL="0" indent="0">
              <a:buNone/>
            </a:pPr>
            <a:r>
              <a:rPr lang="en-GB" sz="2300" dirty="0"/>
              <a:t>5.  Split the Data:</a:t>
            </a:r>
          </a:p>
          <a:p>
            <a:r>
              <a:rPr lang="en-GB" sz="2300" dirty="0"/>
              <a:t>Divide the data into training and testing sets, with 20% reserved for testing.</a:t>
            </a:r>
          </a:p>
          <a:p>
            <a:pPr marL="0" indent="0">
              <a:buNone/>
            </a:pPr>
            <a:r>
              <a:rPr lang="en-GB" sz="2300" dirty="0"/>
              <a:t>6. Create and Train the Model:</a:t>
            </a:r>
          </a:p>
          <a:p>
            <a:r>
              <a:rPr lang="en-GB" sz="2300" dirty="0"/>
              <a:t>Initialize an SVM model and fit it on the training data.</a:t>
            </a:r>
          </a:p>
          <a:p>
            <a:pPr marL="0" indent="0">
              <a:buNone/>
            </a:pPr>
            <a:r>
              <a:rPr lang="en-GB" sz="2300" dirty="0"/>
              <a:t>7. Evaluate the Model:</a:t>
            </a:r>
          </a:p>
          <a:p>
            <a:r>
              <a:rPr lang="en-GB" sz="2300" dirty="0"/>
              <a:t>Compute and print the accuracy of the model on the test data.</a:t>
            </a:r>
          </a:p>
          <a:p>
            <a:pPr marL="0" indent="0">
              <a:buNone/>
            </a:pPr>
            <a:endParaRPr lang="en-RU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02C52A-3DE8-CC48-9860-866658167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" r="5477" b="-1"/>
          <a:stretch/>
        </p:blipFill>
        <p:spPr>
          <a:xfrm>
            <a:off x="6894287" y="0"/>
            <a:ext cx="5273759" cy="685799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51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67A6F5-F47F-BD4C-9336-30E0A60EB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29613" y="0"/>
            <a:ext cx="1901686" cy="4677439"/>
            <a:chOff x="10290315" y="0"/>
            <a:chExt cx="1901686" cy="4677439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A710708-67E0-194C-9A96-FD528D207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B6DA887-E216-1245-8F6F-B21233D9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2AE2F0EF-0001-F243-85DC-2B8812AB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1491B174-1F11-D548-A885-7F98AF742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626B4-73BF-5642-B6FC-EEE892B4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19518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 i="0" u="none" strike="noStrike">
                <a:effectLst/>
              </a:rPr>
              <a:t>Classification and KNN Algorithm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F061-64F9-A24D-AF32-5403BF7C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10927"/>
            <a:ext cx="6966149" cy="459739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600" b="0" i="0" u="none" strike="noStrike" dirty="0">
                <a:effectLst/>
                <a:latin typeface="+mj-lt"/>
              </a:rPr>
              <a:t>A data analysis task to identify which category a new observation belongs to, based on a training set of known data.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400" b="0" i="0" u="none" strike="noStrike" dirty="0">
              <a:effectLst/>
              <a:latin typeface="+mj-lt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400" b="1" i="0" u="none" strike="noStrike" dirty="0">
                <a:effectLst/>
                <a:latin typeface="+mj-lt"/>
              </a:rPr>
              <a:t>Steps in Building a Classification Model:</a:t>
            </a:r>
            <a:endParaRPr lang="en-GB" sz="1400" b="0" i="0" u="none" strike="noStrike" dirty="0">
              <a:effectLst/>
              <a:latin typeface="+mj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Data Collection:</a:t>
            </a:r>
            <a:r>
              <a:rPr lang="en-GB" sz="1400" b="0" i="0" u="none" strike="noStrike" dirty="0">
                <a:effectLst/>
                <a:latin typeface="+mj-lt"/>
              </a:rPr>
              <a:t> Gather relevant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Data Pre-processing:</a:t>
            </a:r>
            <a:r>
              <a:rPr lang="en-GB" sz="1400" b="0" i="0" u="none" strike="noStrike" dirty="0">
                <a:effectLst/>
                <a:latin typeface="+mj-lt"/>
              </a:rPr>
              <a:t> Clean and format the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Feature Selection:</a:t>
            </a:r>
            <a:r>
              <a:rPr lang="en-GB" sz="1400" b="0" i="0" u="none" strike="noStrike" dirty="0">
                <a:effectLst/>
                <a:latin typeface="+mj-lt"/>
              </a:rPr>
              <a:t> Choose relevant attributes.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Model Selection:</a:t>
            </a:r>
            <a:r>
              <a:rPr lang="en-GB" sz="1400" b="0" i="0" u="none" strike="noStrike" dirty="0">
                <a:effectLst/>
                <a:latin typeface="+mj-lt"/>
              </a:rPr>
              <a:t> Choose an appropriate algorithm (e.g., decision trees, SVM).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Model Training:</a:t>
            </a:r>
            <a:r>
              <a:rPr lang="en-GB" sz="1400" b="0" i="0" u="none" strike="noStrike" dirty="0">
                <a:effectLst/>
                <a:latin typeface="+mj-lt"/>
              </a:rPr>
              <a:t> Train using the training set.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Model Evaluation:</a:t>
            </a:r>
            <a:r>
              <a:rPr lang="en-GB" sz="1400" b="0" i="0" u="none" strike="noStrike" dirty="0">
                <a:effectLst/>
                <a:latin typeface="+mj-lt"/>
              </a:rPr>
              <a:t> Assess performance on a test set.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1400" b="1" i="0" u="none" strike="noStrike" dirty="0">
                <a:effectLst/>
                <a:latin typeface="+mj-lt"/>
              </a:rPr>
              <a:t>Types of Classification:</a:t>
            </a:r>
            <a:endParaRPr lang="en-GB" sz="1400" b="0" i="0" u="none" strike="noStrike" dirty="0">
              <a:effectLst/>
              <a:latin typeface="+mj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Binary Classification:</a:t>
            </a:r>
            <a:r>
              <a:rPr lang="en-GB" sz="1400" b="0" i="0" u="none" strike="noStrike" dirty="0">
                <a:effectLst/>
                <a:latin typeface="+mj-lt"/>
              </a:rPr>
              <a:t> Two categories (e.g., “spam” vs. “not spam”).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  <a:latin typeface="+mj-lt"/>
              </a:rPr>
              <a:t>Multi-class Classification:</a:t>
            </a:r>
            <a:r>
              <a:rPr lang="en-GB" sz="1400" b="0" i="0" u="none" strike="noStrike" dirty="0">
                <a:effectLst/>
                <a:latin typeface="+mj-lt"/>
              </a:rPr>
              <a:t> More than two categories.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100" dirty="0">
              <a:latin typeface="+mj-l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lourful maths learning objects">
            <a:extLst>
              <a:ext uri="{FF2B5EF4-FFF2-40B4-BE49-F238E27FC236}">
                <a16:creationId xmlns:a16="http://schemas.microsoft.com/office/drawing/2014/main" id="{872CA24D-C572-6780-912E-C6D9309F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69" r="28600" b="-2"/>
          <a:stretch/>
        </p:blipFill>
        <p:spPr>
          <a:xfrm>
            <a:off x="7534655" y="1"/>
            <a:ext cx="46573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8044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41"/>
      </a:accent1>
      <a:accent2>
        <a:srgbClr val="D54F17"/>
      </a:accent2>
      <a:accent3>
        <a:srgbClr val="CD9C24"/>
      </a:accent3>
      <a:accent4>
        <a:srgbClr val="9AAD13"/>
      </a:accent4>
      <a:accent5>
        <a:srgbClr val="66B721"/>
      </a:accent5>
      <a:accent6>
        <a:srgbClr val="1BBD15"/>
      </a:accent6>
      <a:hlink>
        <a:srgbClr val="309286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994</Words>
  <Application>Microsoft Macintosh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-webkit-standard</vt:lpstr>
      <vt:lpstr>Arial</vt:lpstr>
      <vt:lpstr>Neue Haas Grotesk Text Pro</vt:lpstr>
      <vt:lpstr>Times New Roman</vt:lpstr>
      <vt:lpstr>PunchcardVTI</vt:lpstr>
      <vt:lpstr>Wireless Sensor Network Data Analysis using Machine Learning</vt:lpstr>
      <vt:lpstr>Understanding Wireless Sensor Networks (WSNs)</vt:lpstr>
      <vt:lpstr>Examples of Data Collected by WSNs</vt:lpstr>
      <vt:lpstr>Basic Python</vt:lpstr>
      <vt:lpstr>Example of code to use a CSV file for analyzing data </vt:lpstr>
      <vt:lpstr>What is Machine Learning?</vt:lpstr>
      <vt:lpstr>Categories of Machine Learning</vt:lpstr>
      <vt:lpstr>Example of code to find Accuracy</vt:lpstr>
      <vt:lpstr>Classification and KNN Algorithm</vt:lpstr>
      <vt:lpstr>K-Nearest Neighbors (KNN) Algorithm</vt:lpstr>
      <vt:lpstr>Example of how to evaluate the performance of the KNN classification algorithm on multiple datasets</vt:lpstr>
      <vt:lpstr>Accuracy in graphs</vt:lpstr>
      <vt:lpstr>Tnank you!</vt:lpstr>
      <vt:lpstr>Resourses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 Data Analysis using Machine Learning</dc:title>
  <dc:creator>Elena Chagaeva</dc:creator>
  <cp:lastModifiedBy>Elena Chagaeva</cp:lastModifiedBy>
  <cp:revision>2</cp:revision>
  <dcterms:created xsi:type="dcterms:W3CDTF">2024-08-06T02:53:57Z</dcterms:created>
  <dcterms:modified xsi:type="dcterms:W3CDTF">2024-08-07T02:39:53Z</dcterms:modified>
</cp:coreProperties>
</file>