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67" r:id="rId4"/>
    <p:sldId id="277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78" r:id="rId13"/>
    <p:sldId id="279" r:id="rId14"/>
    <p:sldId id="280" r:id="rId15"/>
    <p:sldId id="281" r:id="rId16"/>
    <p:sldId id="282" r:id="rId17"/>
    <p:sldId id="294" r:id="rId18"/>
    <p:sldId id="284" r:id="rId19"/>
    <p:sldId id="285" r:id="rId20"/>
    <p:sldId id="286" r:id="rId21"/>
    <p:sldId id="288" r:id="rId22"/>
    <p:sldId id="289" r:id="rId23"/>
    <p:sldId id="295" r:id="rId24"/>
    <p:sldId id="296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" initials="Е" lastIdx="5" clrIdx="0">
    <p:extLst>
      <p:ext uri="{19B8F6BF-5375-455C-9EA6-DF929625EA0E}">
        <p15:presenceInfo xmlns:p15="http://schemas.microsoft.com/office/powerpoint/2012/main" userId="Еле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CCB"/>
    <a:srgbClr val="FFFFFF"/>
    <a:srgbClr val="C27941"/>
    <a:srgbClr val="CAF5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31T17:04:46.085" idx="5">
    <p:pos x="10" y="10"/>
    <p:text>Оптимизированная система реабилитации внедряет МИС для автоматического оповещения пациентов, освобождая отдел планирования. Администратор собирает анкеты о качестве, которые анализируются отделом планирования для выявления проблем. Главврач, на основе анализа, внедряет улучшения. Результат: сокращение времени ожидания, повышение качества и удовлетворенности пациентов.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61B0C-C0C2-48C7-836A-93C6320D1CB0}" type="doc">
      <dgm:prSet loTypeId="urn:microsoft.com/office/officeart/2005/8/layout/hList1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ru-RU"/>
        </a:p>
      </dgm:t>
    </dgm:pt>
    <dgm:pt modelId="{7B1CF551-0FCF-4AD7-8502-9AECB9C50BF5}">
      <dgm:prSet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 существующей модели видны факторы, которые влияют на решение проблемы, и причины проблемы:</a:t>
          </a:r>
        </a:p>
      </dgm:t>
    </dgm:pt>
    <dgm:pt modelId="{E5BAB36C-6514-4AF5-BFC3-8753A70C6E9A}" type="parTrans" cxnId="{D38118F0-212D-46FD-9E53-474729C2D16E}">
      <dgm:prSet/>
      <dgm:spPr/>
      <dgm:t>
        <a:bodyPr/>
        <a:lstStyle/>
        <a:p>
          <a:endParaRPr lang="ru-RU"/>
        </a:p>
      </dgm:t>
    </dgm:pt>
    <dgm:pt modelId="{16BFE16B-71B8-40F7-8EE5-8345BB48F9F3}" type="sibTrans" cxnId="{D38118F0-212D-46FD-9E53-474729C2D16E}">
      <dgm:prSet/>
      <dgm:spPr/>
      <dgm:t>
        <a:bodyPr/>
        <a:lstStyle/>
        <a:p>
          <a:endParaRPr lang="ru-RU"/>
        </a:p>
      </dgm:t>
    </dgm:pt>
    <dgm:pt modelId="{D61407E3-321E-4908-8F79-10020C45EF95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50000"/>
            </a:lnSpc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Отсутствует контроль со стороны руководства за процессами планирования реабилитации и анализ причин увеличения сроков ожидания пациентами (возможные причины: нехватка ресурсов, сложность процесса записи и т.д.).</a:t>
          </a:r>
        </a:p>
      </dgm:t>
    </dgm:pt>
    <dgm:pt modelId="{C302B1EF-CC2F-482C-B966-17C86E56DA6C}" type="parTrans" cxnId="{361B75FE-0017-4B24-A7F0-53402D6D3865}">
      <dgm:prSet/>
      <dgm:spPr/>
      <dgm:t>
        <a:bodyPr/>
        <a:lstStyle/>
        <a:p>
          <a:endParaRPr lang="ru-RU"/>
        </a:p>
      </dgm:t>
    </dgm:pt>
    <dgm:pt modelId="{22224292-F992-456B-8BB6-A64FF5B880FD}" type="sibTrans" cxnId="{361B75FE-0017-4B24-A7F0-53402D6D3865}">
      <dgm:prSet/>
      <dgm:spPr/>
      <dgm:t>
        <a:bodyPr/>
        <a:lstStyle/>
        <a:p>
          <a:endParaRPr lang="ru-RU"/>
        </a:p>
      </dgm:t>
    </dgm:pt>
    <dgm:pt modelId="{D1B2D13D-8C98-4696-914D-C0F16777973E}">
      <dgm:prSet custT="1"/>
      <dgm:spPr/>
      <dgm:t>
        <a:bodyPr/>
        <a:lstStyle/>
        <a:p>
          <a:pPr>
            <a:lnSpc>
              <a:spcPct val="150000"/>
            </a:lnSpc>
          </a:pP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49E84-99D2-4A7C-BED1-123DBFA8822C}" type="parTrans" cxnId="{5B74D271-9351-460D-91A2-20DF0765C89D}">
      <dgm:prSet/>
      <dgm:spPr/>
      <dgm:t>
        <a:bodyPr/>
        <a:lstStyle/>
        <a:p>
          <a:endParaRPr lang="ru-RU"/>
        </a:p>
      </dgm:t>
    </dgm:pt>
    <dgm:pt modelId="{4F4FFAC4-1C33-4724-90F7-DB95A4FEC9B1}" type="sibTrans" cxnId="{5B74D271-9351-460D-91A2-20DF0765C89D}">
      <dgm:prSet/>
      <dgm:spPr/>
      <dgm:t>
        <a:bodyPr/>
        <a:lstStyle/>
        <a:p>
          <a:endParaRPr lang="ru-RU"/>
        </a:p>
      </dgm:t>
    </dgm:pt>
    <dgm:pt modelId="{6F206E7B-14DA-4D83-9F53-10C41D124E6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Не реализованы механизмы упрощения и автоматизации записи на реабилитацию, что приводит к увеличению времени ожидания.</a:t>
          </a:r>
        </a:p>
      </dgm:t>
    </dgm:pt>
    <dgm:pt modelId="{B3390D96-B7CE-4A45-8E4D-BB869FB9D303}" type="parTrans" cxnId="{2E1D14F1-F5A5-4B0E-84B8-DF1A11881F11}">
      <dgm:prSet/>
      <dgm:spPr/>
      <dgm:t>
        <a:bodyPr/>
        <a:lstStyle/>
        <a:p>
          <a:endParaRPr lang="ru-RU"/>
        </a:p>
      </dgm:t>
    </dgm:pt>
    <dgm:pt modelId="{55F17C14-D469-4BFE-9AAB-32BEE656C9AB}" type="sibTrans" cxnId="{2E1D14F1-F5A5-4B0E-84B8-DF1A11881F11}">
      <dgm:prSet/>
      <dgm:spPr/>
      <dgm:t>
        <a:bodyPr/>
        <a:lstStyle/>
        <a:p>
          <a:endParaRPr lang="ru-RU"/>
        </a:p>
      </dgm:t>
    </dgm:pt>
    <dgm:pt modelId="{CF4C9543-E7DB-471F-AEE9-424790540CAC}">
      <dgm:prSet custT="1"/>
      <dgm:spPr/>
      <dgm:t>
        <a:bodyPr/>
        <a:lstStyle/>
        <a:p>
          <a:pPr>
            <a:lnSpc>
              <a:spcPct val="150000"/>
            </a:lnSpc>
          </a:pP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1EC221-8390-4BFD-9CC7-C316864A1F02}" type="parTrans" cxnId="{A2C1188C-1E09-4180-B9F8-8E472716862E}">
      <dgm:prSet/>
      <dgm:spPr/>
      <dgm:t>
        <a:bodyPr/>
        <a:lstStyle/>
        <a:p>
          <a:endParaRPr lang="ru-RU"/>
        </a:p>
      </dgm:t>
    </dgm:pt>
    <dgm:pt modelId="{61AC9FD9-87FE-4201-886A-EDD0A363CC28}" type="sibTrans" cxnId="{A2C1188C-1E09-4180-B9F8-8E472716862E}">
      <dgm:prSet/>
      <dgm:spPr/>
      <dgm:t>
        <a:bodyPr/>
        <a:lstStyle/>
        <a:p>
          <a:endParaRPr lang="ru-RU"/>
        </a:p>
      </dgm:t>
    </dgm:pt>
    <dgm:pt modelId="{D669C3A0-352E-4BDA-9663-644DFA1CEC5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ru-RU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Не осуществляется сбор и анализ отзывов пациентов относительно времени ожидания и качества услуг, что препятствует выявлению проблем и принятию мер по их устранению.</a:t>
          </a:r>
        </a:p>
      </dgm:t>
    </dgm:pt>
    <dgm:pt modelId="{1F0B5FCA-0A8D-4041-8021-71576FB867CA}" type="parTrans" cxnId="{552090EF-F591-4E2E-B527-11DA2693971A}">
      <dgm:prSet/>
      <dgm:spPr/>
      <dgm:t>
        <a:bodyPr/>
        <a:lstStyle/>
        <a:p>
          <a:endParaRPr lang="ru-RU"/>
        </a:p>
      </dgm:t>
    </dgm:pt>
    <dgm:pt modelId="{BCAEB411-E368-4BC4-AA3D-31AA83332F0F}" type="sibTrans" cxnId="{552090EF-F591-4E2E-B527-11DA2693971A}">
      <dgm:prSet/>
      <dgm:spPr/>
      <dgm:t>
        <a:bodyPr/>
        <a:lstStyle/>
        <a:p>
          <a:endParaRPr lang="ru-RU"/>
        </a:p>
      </dgm:t>
    </dgm:pt>
    <dgm:pt modelId="{98B8E978-CCC1-4E73-BA73-17FC1CB5B89F}" type="pres">
      <dgm:prSet presAssocID="{39861B0C-C0C2-48C7-836A-93C6320D1CB0}" presName="Name0" presStyleCnt="0">
        <dgm:presLayoutVars>
          <dgm:dir/>
          <dgm:animLvl val="lvl"/>
          <dgm:resizeHandles val="exact"/>
        </dgm:presLayoutVars>
      </dgm:prSet>
      <dgm:spPr/>
    </dgm:pt>
    <dgm:pt modelId="{0E90A67C-8583-41E4-9D08-B6F5E55D745E}" type="pres">
      <dgm:prSet presAssocID="{7B1CF551-0FCF-4AD7-8502-9AECB9C50BF5}" presName="composite" presStyleCnt="0"/>
      <dgm:spPr/>
    </dgm:pt>
    <dgm:pt modelId="{BB1D5817-875D-4FDA-8B21-93166C1B9B88}" type="pres">
      <dgm:prSet presAssocID="{7B1CF551-0FCF-4AD7-8502-9AECB9C50BF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F7E514AF-C10A-40D8-87B3-6FBBF58B3A35}" type="pres">
      <dgm:prSet presAssocID="{7B1CF551-0FCF-4AD7-8502-9AECB9C50BF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5E4E101-47CD-4BC1-ACC6-BF0755BB1D1E}" type="presOf" srcId="{7B1CF551-0FCF-4AD7-8502-9AECB9C50BF5}" destId="{BB1D5817-875D-4FDA-8B21-93166C1B9B88}" srcOrd="0" destOrd="0" presId="urn:microsoft.com/office/officeart/2005/8/layout/hList1"/>
    <dgm:cxn modelId="{89C25E1A-BC24-4CC7-809A-0FF108D01B6E}" type="presOf" srcId="{6F206E7B-14DA-4D83-9F53-10C41D124E62}" destId="{F7E514AF-C10A-40D8-87B3-6FBBF58B3A35}" srcOrd="0" destOrd="2" presId="urn:microsoft.com/office/officeart/2005/8/layout/hList1"/>
    <dgm:cxn modelId="{B17E4744-B4BA-4AAF-94B1-A0D315A78216}" type="presOf" srcId="{39861B0C-C0C2-48C7-836A-93C6320D1CB0}" destId="{98B8E978-CCC1-4E73-BA73-17FC1CB5B89F}" srcOrd="0" destOrd="0" presId="urn:microsoft.com/office/officeart/2005/8/layout/hList1"/>
    <dgm:cxn modelId="{12200F45-6BDE-4BE0-B776-E0AA410C55C5}" type="presOf" srcId="{CF4C9543-E7DB-471F-AEE9-424790540CAC}" destId="{F7E514AF-C10A-40D8-87B3-6FBBF58B3A35}" srcOrd="0" destOrd="3" presId="urn:microsoft.com/office/officeart/2005/8/layout/hList1"/>
    <dgm:cxn modelId="{5B74D271-9351-460D-91A2-20DF0765C89D}" srcId="{7B1CF551-0FCF-4AD7-8502-9AECB9C50BF5}" destId="{D1B2D13D-8C98-4696-914D-C0F16777973E}" srcOrd="1" destOrd="0" parTransId="{F9B49E84-99D2-4A7C-BED1-123DBFA8822C}" sibTransId="{4F4FFAC4-1C33-4724-90F7-DB95A4FEC9B1}"/>
    <dgm:cxn modelId="{A2C1188C-1E09-4180-B9F8-8E472716862E}" srcId="{7B1CF551-0FCF-4AD7-8502-9AECB9C50BF5}" destId="{CF4C9543-E7DB-471F-AEE9-424790540CAC}" srcOrd="3" destOrd="0" parTransId="{B91EC221-8390-4BFD-9CC7-C316864A1F02}" sibTransId="{61AC9FD9-87FE-4201-886A-EDD0A363CC28}"/>
    <dgm:cxn modelId="{402CA5A5-236B-4029-A377-5E8250FACF93}" type="presOf" srcId="{D1B2D13D-8C98-4696-914D-C0F16777973E}" destId="{F7E514AF-C10A-40D8-87B3-6FBBF58B3A35}" srcOrd="0" destOrd="1" presId="urn:microsoft.com/office/officeart/2005/8/layout/hList1"/>
    <dgm:cxn modelId="{BBB363D5-48B6-40EF-84A5-5A309FA8C577}" type="presOf" srcId="{D669C3A0-352E-4BDA-9663-644DFA1CEC50}" destId="{F7E514AF-C10A-40D8-87B3-6FBBF58B3A35}" srcOrd="0" destOrd="4" presId="urn:microsoft.com/office/officeart/2005/8/layout/hList1"/>
    <dgm:cxn modelId="{552090EF-F591-4E2E-B527-11DA2693971A}" srcId="{7B1CF551-0FCF-4AD7-8502-9AECB9C50BF5}" destId="{D669C3A0-352E-4BDA-9663-644DFA1CEC50}" srcOrd="4" destOrd="0" parTransId="{1F0B5FCA-0A8D-4041-8021-71576FB867CA}" sibTransId="{BCAEB411-E368-4BC4-AA3D-31AA83332F0F}"/>
    <dgm:cxn modelId="{D38118F0-212D-46FD-9E53-474729C2D16E}" srcId="{39861B0C-C0C2-48C7-836A-93C6320D1CB0}" destId="{7B1CF551-0FCF-4AD7-8502-9AECB9C50BF5}" srcOrd="0" destOrd="0" parTransId="{E5BAB36C-6514-4AF5-BFC3-8753A70C6E9A}" sibTransId="{16BFE16B-71B8-40F7-8EE5-8345BB48F9F3}"/>
    <dgm:cxn modelId="{2E1D14F1-F5A5-4B0E-84B8-DF1A11881F11}" srcId="{7B1CF551-0FCF-4AD7-8502-9AECB9C50BF5}" destId="{6F206E7B-14DA-4D83-9F53-10C41D124E62}" srcOrd="2" destOrd="0" parTransId="{B3390D96-B7CE-4A45-8E4D-BB869FB9D303}" sibTransId="{55F17C14-D469-4BFE-9AAB-32BEE656C9AB}"/>
    <dgm:cxn modelId="{E5CAA0F7-6028-4A9F-8BE3-711B60DF2365}" type="presOf" srcId="{D61407E3-321E-4908-8F79-10020C45EF95}" destId="{F7E514AF-C10A-40D8-87B3-6FBBF58B3A35}" srcOrd="0" destOrd="0" presId="urn:microsoft.com/office/officeart/2005/8/layout/hList1"/>
    <dgm:cxn modelId="{361B75FE-0017-4B24-A7F0-53402D6D3865}" srcId="{7B1CF551-0FCF-4AD7-8502-9AECB9C50BF5}" destId="{D61407E3-321E-4908-8F79-10020C45EF95}" srcOrd="0" destOrd="0" parTransId="{C302B1EF-CC2F-482C-B966-17C86E56DA6C}" sibTransId="{22224292-F992-456B-8BB6-A64FF5B880FD}"/>
    <dgm:cxn modelId="{E9CC382E-FC70-4955-A927-E3D88ECB2540}" type="presParOf" srcId="{98B8E978-CCC1-4E73-BA73-17FC1CB5B89F}" destId="{0E90A67C-8583-41E4-9D08-B6F5E55D745E}" srcOrd="0" destOrd="0" presId="urn:microsoft.com/office/officeart/2005/8/layout/hList1"/>
    <dgm:cxn modelId="{35C6C8F8-8D12-43A5-AFE7-1F22D2DCB598}" type="presParOf" srcId="{0E90A67C-8583-41E4-9D08-B6F5E55D745E}" destId="{BB1D5817-875D-4FDA-8B21-93166C1B9B88}" srcOrd="0" destOrd="0" presId="urn:microsoft.com/office/officeart/2005/8/layout/hList1"/>
    <dgm:cxn modelId="{D5937308-0CFF-4B2C-A9F2-8419B0584412}" type="presParOf" srcId="{0E90A67C-8583-41E4-9D08-B6F5E55D745E}" destId="{F7E514AF-C10A-40D8-87B3-6FBBF58B3A3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82D2AF-4967-4763-818F-4A5FED6D8484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ru-RU"/>
        </a:p>
      </dgm:t>
    </dgm:pt>
    <dgm:pt modelId="{7A1340FE-74A7-4D59-BA54-5BE448981D8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Увольнения, больничные и чрезвычайные ситуации с персоналом могут привести к нехватке кадров и увеличению времени ожидания. </a:t>
          </a:r>
        </a:p>
      </dgm:t>
    </dgm:pt>
    <dgm:pt modelId="{8B6BE5FA-9A13-4410-A805-AA586FD2A1EB}" type="parTrans" cxnId="{FBF2763B-8F04-4F65-94AF-2EC1323EEFBD}">
      <dgm:prSet/>
      <dgm:spPr/>
      <dgm:t>
        <a:bodyPr/>
        <a:lstStyle/>
        <a:p>
          <a:endParaRPr lang="ru-RU"/>
        </a:p>
      </dgm:t>
    </dgm:pt>
    <dgm:pt modelId="{8E9A8AFC-A5B5-46AF-906A-7698BF1AF832}" type="sibTrans" cxnId="{FBF2763B-8F04-4F65-94AF-2EC1323EEFBD}">
      <dgm:prSet/>
      <dgm:spPr/>
      <dgm:t>
        <a:bodyPr/>
        <a:lstStyle/>
        <a:p>
          <a:endParaRPr lang="ru-RU"/>
        </a:p>
      </dgm:t>
    </dgm:pt>
    <dgm:pt modelId="{B857FC46-5F55-440D-BD33-E1FAA325F02E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>
              <a:latin typeface="Times New Roman" panose="02020603050405020304" pitchFamily="18" charset="0"/>
              <a:cs typeface="Times New Roman" panose="02020603050405020304" pitchFamily="18" charset="0"/>
            </a:rPr>
            <a:t>Поломка аппаратуры может приостановить оказание услуг и увеличить время ожидания. </a:t>
          </a:r>
          <a:endParaRPr lang="ru-RU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66CC1A-8859-4F1B-9B7D-F2DACA0A441B}" type="parTrans" cxnId="{F786A17F-86A7-4CC1-95A2-4561183FD145}">
      <dgm:prSet/>
      <dgm:spPr/>
      <dgm:t>
        <a:bodyPr/>
        <a:lstStyle/>
        <a:p>
          <a:endParaRPr lang="ru-RU"/>
        </a:p>
      </dgm:t>
    </dgm:pt>
    <dgm:pt modelId="{921664B5-4005-42BE-ACE6-00EF9FB91270}" type="sibTrans" cxnId="{F786A17F-86A7-4CC1-95A2-4561183FD145}">
      <dgm:prSet/>
      <dgm:spPr/>
      <dgm:t>
        <a:bodyPr/>
        <a:lstStyle/>
        <a:p>
          <a:endParaRPr lang="ru-RU"/>
        </a:p>
      </dgm:t>
    </dgm:pt>
    <dgm:pt modelId="{412BB953-511B-4960-8397-35A9BE6E1A2A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>
              <a:latin typeface="Times New Roman" panose="02020603050405020304" pitchFamily="18" charset="0"/>
              <a:cs typeface="Times New Roman" panose="02020603050405020304" pitchFamily="18" charset="0"/>
            </a:rPr>
            <a:t>Погодные условия (гололед) и эпидемии (COVID-19) могут увеличить спрос на услуги и перегрузить систему.</a:t>
          </a:r>
        </a:p>
      </dgm:t>
    </dgm:pt>
    <dgm:pt modelId="{8DE1BCAC-1961-45A5-93BC-D8BC3405FB84}" type="parTrans" cxnId="{19310B1C-5837-4883-B8F6-ED4C5F46A288}">
      <dgm:prSet/>
      <dgm:spPr/>
      <dgm:t>
        <a:bodyPr/>
        <a:lstStyle/>
        <a:p>
          <a:endParaRPr lang="ru-RU"/>
        </a:p>
      </dgm:t>
    </dgm:pt>
    <dgm:pt modelId="{9F045DD4-C0A0-4F63-BDB7-F72DF445C4AF}" type="sibTrans" cxnId="{19310B1C-5837-4883-B8F6-ED4C5F46A288}">
      <dgm:prSet/>
      <dgm:spPr/>
      <dgm:t>
        <a:bodyPr/>
        <a:lstStyle/>
        <a:p>
          <a:endParaRPr lang="ru-RU"/>
        </a:p>
      </dgm:t>
    </dgm:pt>
    <dgm:pt modelId="{DFB25E62-17A8-4EAA-8358-611F3FA9AF1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>
              <a:latin typeface="Times New Roman" panose="02020603050405020304" pitchFamily="18" charset="0"/>
              <a:cs typeface="Times New Roman" panose="02020603050405020304" pitchFamily="18" charset="0"/>
            </a:rPr>
            <a:t>Сбои в системах учета (включая Google Таблицы) могут привести к потере данных об очереди. </a:t>
          </a:r>
          <a:endParaRPr lang="ru-RU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F3A55-09DF-4D53-A1E8-129EE90E370F}" type="parTrans" cxnId="{5190DE51-753B-47C1-AF47-36EB732FB21A}">
      <dgm:prSet/>
      <dgm:spPr/>
      <dgm:t>
        <a:bodyPr/>
        <a:lstStyle/>
        <a:p>
          <a:endParaRPr lang="ru-RU"/>
        </a:p>
      </dgm:t>
    </dgm:pt>
    <dgm:pt modelId="{4BEA9FB8-B4AA-49F1-ACD9-71CE1A1A8383}" type="sibTrans" cxnId="{5190DE51-753B-47C1-AF47-36EB732FB21A}">
      <dgm:prSet/>
      <dgm:spPr/>
      <dgm:t>
        <a:bodyPr/>
        <a:lstStyle/>
        <a:p>
          <a:endParaRPr lang="ru-RU"/>
        </a:p>
      </dgm:t>
    </dgm:pt>
    <dgm:pt modelId="{D33C77A9-CBD0-44C2-BBF7-8077DDC59929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Недостаточные объемы финансирования ТФОМС могут привести к снижению доходов и ограничению количества пациентов, получающих реабилитацию. </a:t>
          </a:r>
        </a:p>
      </dgm:t>
    </dgm:pt>
    <dgm:pt modelId="{BB4BB940-D68E-40E9-857B-276A6F5D5D16}" type="parTrans" cxnId="{1D2C3846-4F15-4E61-A54E-48D5A753BEB9}">
      <dgm:prSet/>
      <dgm:spPr/>
      <dgm:t>
        <a:bodyPr/>
        <a:lstStyle/>
        <a:p>
          <a:endParaRPr lang="ru-RU"/>
        </a:p>
      </dgm:t>
    </dgm:pt>
    <dgm:pt modelId="{2B6B7902-A133-4636-880C-46A4BA1B3955}" type="sibTrans" cxnId="{1D2C3846-4F15-4E61-A54E-48D5A753BEB9}">
      <dgm:prSet/>
      <dgm:spPr/>
      <dgm:t>
        <a:bodyPr/>
        <a:lstStyle/>
        <a:p>
          <a:endParaRPr lang="ru-RU"/>
        </a:p>
      </dgm:t>
    </dgm:pt>
    <dgm:pt modelId="{78F9F66E-F874-410C-83DF-92E89AAEF0BA}" type="pres">
      <dgm:prSet presAssocID="{7F82D2AF-4967-4763-818F-4A5FED6D8484}" presName="linear" presStyleCnt="0">
        <dgm:presLayoutVars>
          <dgm:animLvl val="lvl"/>
          <dgm:resizeHandles val="exact"/>
        </dgm:presLayoutVars>
      </dgm:prSet>
      <dgm:spPr/>
    </dgm:pt>
    <dgm:pt modelId="{07A083E1-31B0-4EC7-91A9-779AA147E818}" type="pres">
      <dgm:prSet presAssocID="{7A1340FE-74A7-4D59-BA54-5BE448981D8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5C112E-4BBC-41C3-8CEF-7B9DBBD7DB36}" type="pres">
      <dgm:prSet presAssocID="{8E9A8AFC-A5B5-46AF-906A-7698BF1AF832}" presName="spacer" presStyleCnt="0"/>
      <dgm:spPr/>
    </dgm:pt>
    <dgm:pt modelId="{908A7B63-FD01-47F9-B097-EF22477A03E9}" type="pres">
      <dgm:prSet presAssocID="{B857FC46-5F55-440D-BD33-E1FAA325F02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A25D220-1566-48E6-A480-86432FC38E4D}" type="pres">
      <dgm:prSet presAssocID="{921664B5-4005-42BE-ACE6-00EF9FB91270}" presName="spacer" presStyleCnt="0"/>
      <dgm:spPr/>
    </dgm:pt>
    <dgm:pt modelId="{FA1EC6A7-E003-42DE-A0F8-852CC99DB78F}" type="pres">
      <dgm:prSet presAssocID="{412BB953-511B-4960-8397-35A9BE6E1A2A}" presName="parentText" presStyleLbl="node1" presStyleIdx="2" presStyleCnt="5" custLinFactNeighborX="259" custLinFactNeighborY="6159">
        <dgm:presLayoutVars>
          <dgm:chMax val="0"/>
          <dgm:bulletEnabled val="1"/>
        </dgm:presLayoutVars>
      </dgm:prSet>
      <dgm:spPr/>
    </dgm:pt>
    <dgm:pt modelId="{61F68DC3-1CFB-4C25-AC0E-3569E5A49135}" type="pres">
      <dgm:prSet presAssocID="{9F045DD4-C0A0-4F63-BDB7-F72DF445C4AF}" presName="spacer" presStyleCnt="0"/>
      <dgm:spPr/>
    </dgm:pt>
    <dgm:pt modelId="{CD4FDDB5-218C-4D5B-A3AE-991920AC7A14}" type="pres">
      <dgm:prSet presAssocID="{DFB25E62-17A8-4EAA-8358-611F3FA9AF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77FB0D-F00D-4D94-A948-2A6523ABA94B}" type="pres">
      <dgm:prSet presAssocID="{4BEA9FB8-B4AA-49F1-ACD9-71CE1A1A8383}" presName="spacer" presStyleCnt="0"/>
      <dgm:spPr/>
    </dgm:pt>
    <dgm:pt modelId="{E3804461-132A-44DB-B50E-5393ED39EC57}" type="pres">
      <dgm:prSet presAssocID="{D33C77A9-CBD0-44C2-BBF7-8077DDC599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9310B1C-5837-4883-B8F6-ED4C5F46A288}" srcId="{7F82D2AF-4967-4763-818F-4A5FED6D8484}" destId="{412BB953-511B-4960-8397-35A9BE6E1A2A}" srcOrd="2" destOrd="0" parTransId="{8DE1BCAC-1961-45A5-93BC-D8BC3405FB84}" sibTransId="{9F045DD4-C0A0-4F63-BDB7-F72DF445C4AF}"/>
    <dgm:cxn modelId="{FBF2763B-8F04-4F65-94AF-2EC1323EEFBD}" srcId="{7F82D2AF-4967-4763-818F-4A5FED6D8484}" destId="{7A1340FE-74A7-4D59-BA54-5BE448981D8A}" srcOrd="0" destOrd="0" parTransId="{8B6BE5FA-9A13-4410-A805-AA586FD2A1EB}" sibTransId="{8E9A8AFC-A5B5-46AF-906A-7698BF1AF832}"/>
    <dgm:cxn modelId="{C18FCB61-692A-498B-AD64-70980DE89037}" type="presOf" srcId="{DFB25E62-17A8-4EAA-8358-611F3FA9AF19}" destId="{CD4FDDB5-218C-4D5B-A3AE-991920AC7A14}" srcOrd="0" destOrd="0" presId="urn:microsoft.com/office/officeart/2005/8/layout/vList2"/>
    <dgm:cxn modelId="{1D2C3846-4F15-4E61-A54E-48D5A753BEB9}" srcId="{7F82D2AF-4967-4763-818F-4A5FED6D8484}" destId="{D33C77A9-CBD0-44C2-BBF7-8077DDC59929}" srcOrd="4" destOrd="0" parTransId="{BB4BB940-D68E-40E9-857B-276A6F5D5D16}" sibTransId="{2B6B7902-A133-4636-880C-46A4BA1B3955}"/>
    <dgm:cxn modelId="{650F976A-B0CB-4DE8-957A-88477DCDEE7B}" type="presOf" srcId="{412BB953-511B-4960-8397-35A9BE6E1A2A}" destId="{FA1EC6A7-E003-42DE-A0F8-852CC99DB78F}" srcOrd="0" destOrd="0" presId="urn:microsoft.com/office/officeart/2005/8/layout/vList2"/>
    <dgm:cxn modelId="{5190DE51-753B-47C1-AF47-36EB732FB21A}" srcId="{7F82D2AF-4967-4763-818F-4A5FED6D8484}" destId="{DFB25E62-17A8-4EAA-8358-611F3FA9AF19}" srcOrd="3" destOrd="0" parTransId="{E8DF3A55-09DF-4D53-A1E8-129EE90E370F}" sibTransId="{4BEA9FB8-B4AA-49F1-ACD9-71CE1A1A8383}"/>
    <dgm:cxn modelId="{F786A17F-86A7-4CC1-95A2-4561183FD145}" srcId="{7F82D2AF-4967-4763-818F-4A5FED6D8484}" destId="{B857FC46-5F55-440D-BD33-E1FAA325F02E}" srcOrd="1" destOrd="0" parTransId="{6466CC1A-8859-4F1B-9B7D-F2DACA0A441B}" sibTransId="{921664B5-4005-42BE-ACE6-00EF9FB91270}"/>
    <dgm:cxn modelId="{4BB74293-D8EA-4F9F-99E8-FCD2F8C128D5}" type="presOf" srcId="{7F82D2AF-4967-4763-818F-4A5FED6D8484}" destId="{78F9F66E-F874-410C-83DF-92E89AAEF0BA}" srcOrd="0" destOrd="0" presId="urn:microsoft.com/office/officeart/2005/8/layout/vList2"/>
    <dgm:cxn modelId="{002BD09B-41B0-453A-A107-0BCD9EDE161B}" type="presOf" srcId="{7A1340FE-74A7-4D59-BA54-5BE448981D8A}" destId="{07A083E1-31B0-4EC7-91A9-779AA147E818}" srcOrd="0" destOrd="0" presId="urn:microsoft.com/office/officeart/2005/8/layout/vList2"/>
    <dgm:cxn modelId="{39E5D99E-2160-4430-BCE6-5CBDEB5DACAB}" type="presOf" srcId="{D33C77A9-CBD0-44C2-BBF7-8077DDC59929}" destId="{E3804461-132A-44DB-B50E-5393ED39EC57}" srcOrd="0" destOrd="0" presId="urn:microsoft.com/office/officeart/2005/8/layout/vList2"/>
    <dgm:cxn modelId="{56184CBE-23AC-46BD-A726-E14E2A52CD41}" type="presOf" srcId="{B857FC46-5F55-440D-BD33-E1FAA325F02E}" destId="{908A7B63-FD01-47F9-B097-EF22477A03E9}" srcOrd="0" destOrd="0" presId="urn:microsoft.com/office/officeart/2005/8/layout/vList2"/>
    <dgm:cxn modelId="{2A2834C2-1C30-474F-8F3F-1B84E6439941}" type="presParOf" srcId="{78F9F66E-F874-410C-83DF-92E89AAEF0BA}" destId="{07A083E1-31B0-4EC7-91A9-779AA147E818}" srcOrd="0" destOrd="0" presId="urn:microsoft.com/office/officeart/2005/8/layout/vList2"/>
    <dgm:cxn modelId="{0D75C508-3149-4489-8E3B-1FD6CF938BD9}" type="presParOf" srcId="{78F9F66E-F874-410C-83DF-92E89AAEF0BA}" destId="{465C112E-4BBC-41C3-8CEF-7B9DBBD7DB36}" srcOrd="1" destOrd="0" presId="urn:microsoft.com/office/officeart/2005/8/layout/vList2"/>
    <dgm:cxn modelId="{8C1C851B-23B1-4A37-8391-1CDED111625F}" type="presParOf" srcId="{78F9F66E-F874-410C-83DF-92E89AAEF0BA}" destId="{908A7B63-FD01-47F9-B097-EF22477A03E9}" srcOrd="2" destOrd="0" presId="urn:microsoft.com/office/officeart/2005/8/layout/vList2"/>
    <dgm:cxn modelId="{E8DDEAF1-2DB6-4176-80E2-BC766AD64228}" type="presParOf" srcId="{78F9F66E-F874-410C-83DF-92E89AAEF0BA}" destId="{CA25D220-1566-48E6-A480-86432FC38E4D}" srcOrd="3" destOrd="0" presId="urn:microsoft.com/office/officeart/2005/8/layout/vList2"/>
    <dgm:cxn modelId="{FEF1E99D-4E22-40BC-B0A4-01E83F8266D8}" type="presParOf" srcId="{78F9F66E-F874-410C-83DF-92E89AAEF0BA}" destId="{FA1EC6A7-E003-42DE-A0F8-852CC99DB78F}" srcOrd="4" destOrd="0" presId="urn:microsoft.com/office/officeart/2005/8/layout/vList2"/>
    <dgm:cxn modelId="{218BEFDF-E431-4271-BD9F-DDA31A17FF5F}" type="presParOf" srcId="{78F9F66E-F874-410C-83DF-92E89AAEF0BA}" destId="{61F68DC3-1CFB-4C25-AC0E-3569E5A49135}" srcOrd="5" destOrd="0" presId="urn:microsoft.com/office/officeart/2005/8/layout/vList2"/>
    <dgm:cxn modelId="{0A9B6A5B-592A-4C22-85ED-F18CE98280F3}" type="presParOf" srcId="{78F9F66E-F874-410C-83DF-92E89AAEF0BA}" destId="{CD4FDDB5-218C-4D5B-A3AE-991920AC7A14}" srcOrd="6" destOrd="0" presId="urn:microsoft.com/office/officeart/2005/8/layout/vList2"/>
    <dgm:cxn modelId="{80B95EEB-27EC-4F2A-9F1D-8179674053EC}" type="presParOf" srcId="{78F9F66E-F874-410C-83DF-92E89AAEF0BA}" destId="{4E77FB0D-F00D-4D94-A948-2A6523ABA94B}" srcOrd="7" destOrd="0" presId="urn:microsoft.com/office/officeart/2005/8/layout/vList2"/>
    <dgm:cxn modelId="{E08AADC1-23D6-470E-9627-79E2BC09224A}" type="presParOf" srcId="{78F9F66E-F874-410C-83DF-92E89AAEF0BA}" destId="{E3804461-132A-44DB-B50E-5393ED39EC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D5817-875D-4FDA-8B21-93166C1B9B88}">
      <dsp:nvSpPr>
        <dsp:cNvPr id="0" name=""/>
        <dsp:cNvSpPr/>
      </dsp:nvSpPr>
      <dsp:spPr>
        <a:xfrm>
          <a:off x="0" y="45686"/>
          <a:ext cx="10935093" cy="518400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существующей модели видны факторы, которые влияют на решение проблемы, и причины проблемы:</a:t>
          </a:r>
        </a:p>
      </dsp:txBody>
      <dsp:txXfrm>
        <a:off x="0" y="45686"/>
        <a:ext cx="10935093" cy="518400"/>
      </dsp:txXfrm>
    </dsp:sp>
    <dsp:sp modelId="{F7E514AF-C10A-40D8-87B3-6FBBF58B3A35}">
      <dsp:nvSpPr>
        <dsp:cNvPr id="0" name=""/>
        <dsp:cNvSpPr/>
      </dsp:nvSpPr>
      <dsp:spPr>
        <a:xfrm>
          <a:off x="0" y="564086"/>
          <a:ext cx="10935093" cy="395279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Отсутствует контроль со стороны руководства за процессами планирования реабилитации и анализ причин увеличения сроков ожидания пациентами (возможные причины: нехватка ресурсов, сложность процесса записи и т.д.).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 реализованы механизмы упрощения и автоматизации записи на реабилитацию, что приводит к увеличению времени ожидания.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 осуществляется сбор и анализ отзывов пациентов относительно времени ожидания и качества услуг, что препятствует выявлению проблем и принятию мер по их устранению.</a:t>
          </a:r>
        </a:p>
      </dsp:txBody>
      <dsp:txXfrm>
        <a:off x="0" y="564086"/>
        <a:ext cx="10935093" cy="3952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083E1-31B0-4EC7-91A9-779AA147E818}">
      <dsp:nvSpPr>
        <dsp:cNvPr id="0" name=""/>
        <dsp:cNvSpPr/>
      </dsp:nvSpPr>
      <dsp:spPr>
        <a:xfrm>
          <a:off x="0" y="12337"/>
          <a:ext cx="10935093" cy="8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Увольнения, больничные и чрезвычайные ситуации с персоналом могут привести к нехватке кадров и увеличению времени ожидания. </a:t>
          </a:r>
        </a:p>
      </dsp:txBody>
      <dsp:txXfrm>
        <a:off x="39295" y="51632"/>
        <a:ext cx="10856503" cy="726370"/>
      </dsp:txXfrm>
    </dsp:sp>
    <dsp:sp modelId="{908A7B63-FD01-47F9-B097-EF22477A03E9}">
      <dsp:nvSpPr>
        <dsp:cNvPr id="0" name=""/>
        <dsp:cNvSpPr/>
      </dsp:nvSpPr>
      <dsp:spPr>
        <a:xfrm>
          <a:off x="0" y="941137"/>
          <a:ext cx="10935093" cy="8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Поломка аппаратуры может приостановить оказание услуг и увеличить время ожидания. </a:t>
          </a:r>
          <a:endParaRPr lang="ru-RU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95" y="980432"/>
        <a:ext cx="10856503" cy="726370"/>
      </dsp:txXfrm>
    </dsp:sp>
    <dsp:sp modelId="{FA1EC6A7-E003-42DE-A0F8-852CC99DB78F}">
      <dsp:nvSpPr>
        <dsp:cNvPr id="0" name=""/>
        <dsp:cNvSpPr/>
      </dsp:nvSpPr>
      <dsp:spPr>
        <a:xfrm>
          <a:off x="0" y="1877564"/>
          <a:ext cx="10935093" cy="8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Погодные условия (гололед) и эпидемии (COVID-19) могут увеличить спрос на услуги и перегрузить систему.</a:t>
          </a:r>
        </a:p>
      </dsp:txBody>
      <dsp:txXfrm>
        <a:off x="39295" y="1916859"/>
        <a:ext cx="10856503" cy="726370"/>
      </dsp:txXfrm>
    </dsp:sp>
    <dsp:sp modelId="{CD4FDDB5-218C-4D5B-A3AE-991920AC7A14}">
      <dsp:nvSpPr>
        <dsp:cNvPr id="0" name=""/>
        <dsp:cNvSpPr/>
      </dsp:nvSpPr>
      <dsp:spPr>
        <a:xfrm>
          <a:off x="0" y="2798736"/>
          <a:ext cx="10935093" cy="8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Сбои в системах учета (включая Google Таблицы) могут привести к потере данных об очереди. </a:t>
          </a:r>
          <a:endParaRPr lang="ru-RU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295" y="2838031"/>
        <a:ext cx="10856503" cy="726370"/>
      </dsp:txXfrm>
    </dsp:sp>
    <dsp:sp modelId="{E3804461-132A-44DB-B50E-5393ED39EC57}">
      <dsp:nvSpPr>
        <dsp:cNvPr id="0" name=""/>
        <dsp:cNvSpPr/>
      </dsp:nvSpPr>
      <dsp:spPr>
        <a:xfrm>
          <a:off x="0" y="3727537"/>
          <a:ext cx="10935093" cy="80496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Недостаточные объемы финансирования ТФОМС могут привести к снижению доходов и ограничению количества пациентов, получающих реабилитацию. </a:t>
          </a:r>
        </a:p>
      </dsp:txBody>
      <dsp:txXfrm>
        <a:off x="39295" y="3766832"/>
        <a:ext cx="10856503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D2ACB-C32B-4975-B783-994281D0CF1A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CAE2E-77BA-4DDB-817E-FA63E469C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87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14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06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68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6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836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2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67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414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70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70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07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9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09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78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34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2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486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AE2E-77BA-4DDB-817E-FA63E469C6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34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3D724-EF9C-49B5-9269-9ECEA817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3C471D-F95B-4B8E-93BD-5DFB9E44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E0488-3B1D-49C8-A068-B0B5FA18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FEC88-6EC9-49C0-8A3F-4CCDDC0C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C3A46E-3711-46F1-BD69-697A977A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7D70-3C30-4DE3-8F18-4AE25A9E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46A185-21B6-4874-8A5F-CB6038B4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A47D0-91B2-44CB-BCC0-A2CA4550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8C0065-972A-48B6-8719-CCC58696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64560-98FC-407D-9E75-D3A309FB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23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9D86F0-7F63-4715-9FA2-517A929EC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1D9109-8C79-406A-9D00-E244A8AF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2350F3-B43A-4D17-81A8-F5F24A36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55D1B0-6E3C-4B1B-9E0F-00C13B6F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4B070-B460-4CA5-8BF3-E88AF5A9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4922E-53E8-4AE4-906D-217ED6DE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C417F6-EC70-4CAF-968F-BCCFA7BE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E39F2-91FA-415E-8EE3-B34997EF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60D77-1EAF-4CF2-B038-AA1A8229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E077A-1DF8-4B12-AEEB-6039FA40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8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1B054-7771-4325-900B-380812435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57BD8-5CA1-4483-918D-E3DA8A04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083BD-2041-4355-99FC-75AD0448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2483E-4CF7-450A-A69A-73195F55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FC883-EBB8-4501-BE68-237A65D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0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BB7A7-6986-47CD-933A-DA891CCB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0D9E6-7460-48E2-A673-C2D201BEC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B2BDC0-80BA-48F4-A128-E9CC07549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1573A3-C8C5-439C-8A9B-08AF0C9F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F8E155-E581-42CB-811E-5C1B787E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2A7FBB-0443-43A7-90C8-EBEC11F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58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BADE6-629B-48D0-8354-38D3653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3E5D0-6897-435C-8EDF-8FE70DA1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B21CB-AC26-4399-8707-E96EF5E0F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1B1A97-7F23-46A5-8D92-A61111046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737550-21D6-4218-B393-BF672000D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214A84-66BE-4A9F-8730-0F09FA53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8F6B26-419F-4B2E-9CBA-5AE4CBB5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50B6EF-E429-49E5-A114-65C6312C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CA04-4C34-4204-9A35-C7E8520A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2A655B-E1EC-485D-9A52-49837FD6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01D1DA-42B7-459B-9BC5-11B604A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854994-B0D8-49EA-B442-2FA642A0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50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1484B4-43D8-4380-8D1C-91A99A81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E94B8C-43D1-42AE-9B92-22BAFFD0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D1C603-5C0E-4ACF-A0D8-31CADB17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E0716-98C5-4B61-964D-669335380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55450-FD69-47AC-B3B3-79617FEB2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1645F0-3741-421D-BEA9-0BBE37C5D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9625E5-DCF2-49E6-B0D2-1AD395E0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A85DBC-CF73-48DF-BCA9-BBECCDEA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31023-E847-4D55-9F1B-2E92E02E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44BD1-EE2F-4483-B703-21A0F5B5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1E57E7-C0FB-4650-8920-671156FEB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C79BA5-AC32-4E49-ADE8-A63F4A40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3ECCEF-2262-498E-9398-7A6240F9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DC9D90-90FA-4CC4-8B73-9524A447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FFFB9D-8F6A-423A-84CF-128308B3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74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51FA2-5672-4FD6-8A58-3F21C29E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79D95-E905-4C22-82F2-D30E4F700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7A15A-C0B1-40F2-ABDB-5EBB1C6A4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0F13-CEA6-49FA-A29C-007357B887FC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213EA-EA4D-4778-83D8-DF231417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25FDF4-CC5F-4A3F-9098-0951A7AD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1CC31-EB65-43B6-AF39-22987AAB83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5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12E8-09BD-4A14-A7A1-E539D4A2D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246" y="1821729"/>
            <a:ext cx="9144000" cy="19654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проблемы превышения нормативных сроков ожидания прохождения реабилитации по полису ОМС в медицинском учреждении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C45C9A-67D7-43B8-BDA0-1B402EBA8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796" y="4053526"/>
            <a:ext cx="3409361" cy="1965489"/>
          </a:xfrm>
        </p:spPr>
        <p:txBody>
          <a:bodyPr>
            <a:normAutofit/>
          </a:bodyPr>
          <a:lstStyle/>
          <a:p>
            <a:pPr algn="r"/>
            <a:br>
              <a:rPr lang="ru-RU" dirty="0"/>
            </a:br>
            <a:endParaRPr lang="ru-RU" dirty="0"/>
          </a:p>
          <a:p>
            <a:pPr algn="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</a:t>
            </a:r>
          </a:p>
          <a:p>
            <a:pPr algn="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Данченко Е.А. (группа 3-80к)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6FB4A-4DE4-4782-B2F0-386CA60FA376}"/>
              </a:ext>
            </a:extLst>
          </p:cNvPr>
          <p:cNvSpPr txBox="1"/>
          <p:nvPr/>
        </p:nvSpPr>
        <p:spPr>
          <a:xfrm>
            <a:off x="5684569" y="5909763"/>
            <a:ext cx="105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229577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1EB1-EE91-46E5-A32B-EDB571CC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роли надсистем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67BB20-6AC2-4ECF-B6F6-6A56DFC9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94" y="796567"/>
            <a:ext cx="11076494" cy="5778630"/>
          </a:xfrm>
        </p:spPr>
        <p:txBody>
          <a:bodyPr>
            <a:normAutofit lnSpcReduction="10000"/>
          </a:bodyPr>
          <a:lstStyle/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здравоохранения РФ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выступает как высший регулирующий орган для всей системы здравоохранения.  </a:t>
            </a:r>
            <a:r>
              <a:rPr lang="ru-RU" sz="21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Минздрав устанавливает общие стандарты, правила, лицензирование, определяет стратегическое направление развития здравоохранения. 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Минздрав не управляет МЦ напрямую, но устанавливает рамки, в которых МЦ функционирует.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ТФОМС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(территориальный фонд ОМС) — фонд финансирует МЦ, контролирует качество предоставляемых услуг, объемы оказанной помощи и эффективность использования средств. ТФОМС  имеет прямые рычаги воздействия на МЦ через договорные отношения. </a:t>
            </a:r>
            <a:r>
              <a:rPr lang="ru-RU" sz="21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Фонд заинтересован в доступном и своевременном предоставлении медицинских услуг застрахованным гражданам, улучшении качества услуг и снижении числа жалоб пациентов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Вывод: ТФОМС может финансировать МЦ в большей мере, что поможет увеличить количество сотрудников, аппаратуры или стимулирует расширение МЦ. </a:t>
            </a:r>
          </a:p>
        </p:txBody>
      </p:sp>
    </p:spTree>
    <p:extLst>
      <p:ext uri="{BB962C8B-B14F-4D97-AF65-F5344CB8AC3E}">
        <p14:creationId xmlns:p14="http://schemas.microsoft.com/office/powerpoint/2010/main" val="323699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1EB1-EE91-46E5-A32B-EDB571CC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системы и внешняя среда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67BB20-6AC2-4ECF-B6F6-6A56DFC9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171" y="1000763"/>
            <a:ext cx="11390723" cy="35806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Вышестоящие системы: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территориальный фонд ОМС (ТФОМС), 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здравоохранения (за границами системы, не отображено на схеме). 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Нижестоящие системы (подсистема):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реабилитационное отделение(администраторы, врач-реабилитолог, отдел планирования реабилитации), административная часть МЦ.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 границ</a:t>
            </a:r>
            <a:r>
              <a:rPr lang="ru-RU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поликлиника, пациент, страховые компании (за границами системы, не отображены на схеме).</a:t>
            </a:r>
            <a:endParaRPr lang="ru-RU" sz="105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1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23827A-81DD-4671-A8A7-063A9B4D4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9" y="1"/>
            <a:ext cx="7773277" cy="67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Входы и выходы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0F8A-941F-43D1-BD6D-216922240126}"/>
              </a:ext>
            </a:extLst>
          </p:cNvPr>
          <p:cNvSpPr txBox="1"/>
          <p:nvPr/>
        </p:nvSpPr>
        <p:spPr>
          <a:xfrm>
            <a:off x="2005945" y="710202"/>
            <a:ext cx="993349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пациенты, получившие направление на прохождение реабилитации в МЦ.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реабилитированные пациенты, довольные качеством оказанной услуги.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3FE09-2069-4216-A49E-DF4D8E3F5318}"/>
              </a:ext>
            </a:extLst>
          </p:cNvPr>
          <p:cNvSpPr txBox="1"/>
          <p:nvPr/>
        </p:nvSpPr>
        <p:spPr>
          <a:xfrm>
            <a:off x="2005945" y="4716177"/>
            <a:ext cx="91082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Окружающая среда: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Минздрав РФ, ТФОМС, страховые компании, городские и областные медицинские учреждения, пациенты.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комплексной оценки необходимо расширить границы системы,  включив детальный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процесса управления очередью,  в частности поиск "узких мест" в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записи </a:t>
            </a:r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планирования реабилитации.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582F0C-9E8E-4A4A-AC7B-5B2C1BFB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12" y="1650629"/>
            <a:ext cx="6146459" cy="28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5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процесса (активные элементы системы)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0F8A-941F-43D1-BD6D-216922240126}"/>
              </a:ext>
            </a:extLst>
          </p:cNvPr>
          <p:cNvSpPr txBox="1"/>
          <p:nvPr/>
        </p:nvSpPr>
        <p:spPr>
          <a:xfrm>
            <a:off x="576900" y="710202"/>
            <a:ext cx="11038199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1.Пациенты</a:t>
            </a:r>
            <a:endParaRPr lang="ru-RU" b="0" i="0" dirty="0">
              <a:solidFill>
                <a:srgbClr val="212529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Восстановление здоровья посредством прохождения курса медицинской реабилитации в рамках системы обязательного медицинского страхования (ОМС).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2.Сотрудники медицинского учреждения:</a:t>
            </a:r>
            <a:endParaRPr lang="ru-RU" b="0" i="0" dirty="0">
              <a:solidFill>
                <a:srgbClr val="212529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Удовлетворение профессиональных и материальных потребностей, связанных с трудовой деятельностью. </a:t>
            </a: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Оказание квалифицированной медицинской помощи населению.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2.1 Руководитель медицинского учреждения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Повышение качества и эффективности оказания медицинских услуг в организации. </a:t>
            </a: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Координация работы персонала, контроль за соблюдением стандартов оказания медицинской помощи, оптимизация использования ресурсов.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2.2 Врач-реабилитолог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Разработка и реализация эффективных индивидуальных планов медицинской реабилитации для пациентов.</a:t>
            </a:r>
          </a:p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Функция: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Назначение, проведение и контроль за выполнением реабилитационных мероприятий пациентами.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26901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Субъекты процесса (активные элементы системы)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90F8A-941F-43D1-BD6D-216922240126}"/>
              </a:ext>
            </a:extLst>
          </p:cNvPr>
          <p:cNvSpPr txBox="1"/>
          <p:nvPr/>
        </p:nvSpPr>
        <p:spPr>
          <a:xfrm>
            <a:off x="526231" y="986427"/>
            <a:ext cx="10701387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2.3 Отдел планирования расписания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Обеспечение эффективной организации процесса реабилитации для максимального числа пациентов при оптимальной загрузке специалистов и оборудования.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 составление расписания реабилитационных мероприятий в соответствии с индивидуальными назначениями. Предоставление консультаций пациентам по вопросам организации реабилитационного процесса. Координация работы специалистов, участвующих в реабилитации.</a:t>
            </a:r>
          </a:p>
          <a:p>
            <a:pPr>
              <a:lnSpc>
                <a:spcPct val="150000"/>
              </a:lnSpc>
            </a:pPr>
            <a:r>
              <a:rPr lang="ru-RU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2.4 Администратор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Обеспечение бесперебойного функционирования медицинского учреждения и высокого уровня сервиса для пациентов.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Функции: Встреча и регистрация пациентов. Прием и обработка входящих звонков.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информации о проблемных ситуациях и обращениях пациентов руководству. Ведение необходимой документации. Поддержание чистоты и порядка в помещениях.</a:t>
            </a:r>
          </a:p>
        </p:txBody>
      </p:sp>
    </p:spTree>
    <p:extLst>
      <p:ext uri="{BB962C8B-B14F-4D97-AF65-F5344CB8AC3E}">
        <p14:creationId xmlns:p14="http://schemas.microsoft.com/office/powerpoint/2010/main" val="54047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процесса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B013A5-98E1-46A7-BBFD-864C94A2DDD6}"/>
              </a:ext>
            </a:extLst>
          </p:cNvPr>
          <p:cNvSpPr txBox="1"/>
          <p:nvPr/>
        </p:nvSpPr>
        <p:spPr>
          <a:xfrm>
            <a:off x="233680" y="5987534"/>
            <a:ext cx="2357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 планирования </a:t>
            </a:r>
            <a:endParaRPr lang="ru-RU" sz="16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14F8CCE-5899-4079-BA38-6496951D3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0" y="5986145"/>
            <a:ext cx="342900" cy="361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CF2C40-11DA-4C00-BA8B-3186BE170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224"/>
            <a:ext cx="12192000" cy="37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9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1809FE-E684-4198-BEB3-48EBE527D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431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744F2-0809-4E7F-B9F3-3293ED2919D2}"/>
              </a:ext>
            </a:extLst>
          </p:cNvPr>
          <p:cNvSpPr txBox="1"/>
          <p:nvPr/>
        </p:nvSpPr>
        <p:spPr>
          <a:xfrm>
            <a:off x="386080" y="6481346"/>
            <a:ext cx="1168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01E7B-C5D0-46C9-91FC-0B5D8756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05" y="6471726"/>
            <a:ext cx="28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16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структуры</a:t>
            </a: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13E3ABA2-AA71-4EF0-93CE-F0CEDC17E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974446"/>
              </p:ext>
            </p:extLst>
          </p:nvPr>
        </p:nvGraphicFramePr>
        <p:xfrm>
          <a:off x="810704" y="829560"/>
          <a:ext cx="10935093" cy="456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357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41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динамики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A5B2B-6B56-4120-8E10-FBF902B90072}"/>
              </a:ext>
            </a:extLst>
          </p:cNvPr>
          <p:cNvSpPr txBox="1"/>
          <p:nvPr/>
        </p:nvSpPr>
        <p:spPr>
          <a:xfrm>
            <a:off x="788708" y="540519"/>
            <a:ext cx="10935093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ежемесячный анализ среднего времени ожидания по имеющимся реабилитационным программам. Периодичность: Ежемесячно.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сбор обратной связи от пациентов по окончании курса реабилитации о качестве предоставленных услуг. Ответственный - администратор; отдел планирования. Периодичность: Каждые 10 дней.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оценки сформировать приоритетный и резервный списки пациентов. Пациенты из резервного списка приглашаются на реабилитацию при отмене записи, начиная с наивысшего приоритета.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процессы записи и формирования расписания путем выбора новой системы или апгрейда существующей. Срок: 3 месяца.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планирование расписания реабилитации на 6 месяцев вперед (с возможностью корректировки при необходимости). </a:t>
            </a:r>
          </a:p>
          <a:p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внедрить </a:t>
            </a:r>
            <a:r>
              <a:rPr lang="ru-RU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ежемесячного мониторинга сроков ожидания, ежеквартально корректировать процессы на основе анализа и обратной связи,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целью сокращения времени ожидания и повышения удовлетворенности пациентов. Отслеживать результаты в течение года.</a:t>
            </a:r>
          </a:p>
        </p:txBody>
      </p:sp>
    </p:spTree>
    <p:extLst>
      <p:ext uri="{BB962C8B-B14F-4D97-AF65-F5344CB8AC3E}">
        <p14:creationId xmlns:p14="http://schemas.microsoft.com/office/powerpoint/2010/main" val="32585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C8430-B6A5-41E0-9EE3-C1E7FE60E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988" y="570322"/>
            <a:ext cx="8056776" cy="59708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задачи исследования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CAAD7-60CF-445F-9372-DA4121049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988" y="1377312"/>
            <a:ext cx="9144000" cy="4204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20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исследования: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процесс организации и предоставления услуг по реабилитации в медицинском учреждении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20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Заказчик исследования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уполномоченный представитель администрации.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20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исследования</a:t>
            </a:r>
            <a:r>
              <a:rPr lang="ru-RU" sz="20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разработать комплекс мер по оптимизации процесса реабилитации для снижения времени ожидания и улучшения качества.</a:t>
            </a: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2000" b="1" i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Стратегическая цель заказчика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повышение эффективности и конкурентоспособности организации в сфере оказания медицинских услуг.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4A1150-364B-4EB1-B618-40DD9B0E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109" y="34879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неопределенностей (риски)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E5A6DE78-ACE8-4F46-8180-4112E7BD1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586002"/>
              </p:ext>
            </p:extLst>
          </p:nvPr>
        </p:nvGraphicFramePr>
        <p:xfrm>
          <a:off x="801277" y="1148956"/>
          <a:ext cx="10935093" cy="4544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06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033" y="133057"/>
            <a:ext cx="4923934" cy="102025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улучшения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768" y="1153315"/>
            <a:ext cx="11251675" cy="3893366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сокращения сроков ожидания медицинской реабилитации предлагается оптимизировать следующие процессы: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систему регулярного анализа сроков ожидания реабилитации для выявления причин задержек и разработки корректирующих мер.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сбор и анализ обратной связи от пациентов после завершения курса реабилитации, касающейся времени ожидания, качества услуг и удовлетворенности.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процессы формирования расписания, подбора пациентов для реабилитации и рассылки уведомлений.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68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1543" y="84841"/>
            <a:ext cx="4438454" cy="520637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Улучшенная система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CD122-65C7-4C16-B4DC-17A261AE3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478"/>
            <a:ext cx="12192000" cy="2530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DA4DF-F424-48BA-9FE9-3CC3D0895956}"/>
              </a:ext>
            </a:extLst>
          </p:cNvPr>
          <p:cNvSpPr txBox="1"/>
          <p:nvPr/>
        </p:nvSpPr>
        <p:spPr>
          <a:xfrm>
            <a:off x="324814" y="5490982"/>
            <a:ext cx="11867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          МИС</a:t>
            </a:r>
            <a:br>
              <a:rPr lang="ru-RU" sz="1600" b="1" i="1" dirty="0"/>
            </a:br>
            <a:endParaRPr lang="ru-RU" sz="1600" b="1" i="1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9D94FC8-DE15-49C0-BAF0-8A5C871A8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0125" y="5500325"/>
            <a:ext cx="381000" cy="31432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1F1EF21-C8AA-4926-8644-CFE86AFB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5618" y="5452881"/>
            <a:ext cx="323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50EA4B-E742-44B8-B1D5-65DF56A9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35"/>
            <a:ext cx="12192000" cy="6406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1340FC-AD89-4248-A5DD-D0A3F584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641" y="6460250"/>
            <a:ext cx="381000" cy="314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413442-A4D0-4C58-B4D5-DC83E85CA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703" y="6433849"/>
            <a:ext cx="28575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752FF8-8BA7-418B-9137-9FA7AFCEF3AC}"/>
              </a:ext>
            </a:extLst>
          </p:cNvPr>
          <p:cNvSpPr txBox="1"/>
          <p:nvPr/>
        </p:nvSpPr>
        <p:spPr>
          <a:xfrm>
            <a:off x="200554" y="6436022"/>
            <a:ext cx="1059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</a:t>
            </a:r>
            <a:endParaRPr lang="ru-RU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ACCBE-602C-4E56-AFA1-29088EE7139D}"/>
              </a:ext>
            </a:extLst>
          </p:cNvPr>
          <p:cNvSpPr txBox="1"/>
          <p:nvPr/>
        </p:nvSpPr>
        <p:spPr>
          <a:xfrm>
            <a:off x="1781353" y="6435880"/>
            <a:ext cx="6643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МИС</a:t>
            </a:r>
            <a:br>
              <a:rPr lang="ru-RU" sz="1600" dirty="0"/>
            </a:b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0412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F74634-2A05-4F06-872C-D62EF900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32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B63FB-2E70-4847-921A-E18AA31B1EB8}"/>
              </a:ext>
            </a:extLst>
          </p:cNvPr>
          <p:cNvSpPr txBox="1"/>
          <p:nvPr/>
        </p:nvSpPr>
        <p:spPr>
          <a:xfrm>
            <a:off x="85725" y="6017796"/>
            <a:ext cx="175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4BF836-37F7-4876-A605-D0308A5A4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5991810"/>
            <a:ext cx="323850" cy="390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1E763F-568D-4549-AF4E-D4123EFCD1D7}"/>
              </a:ext>
            </a:extLst>
          </p:cNvPr>
          <p:cNvSpPr txBox="1"/>
          <p:nvPr/>
        </p:nvSpPr>
        <p:spPr>
          <a:xfrm>
            <a:off x="2257425" y="6017796"/>
            <a:ext cx="23958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Врач-реабилитолог</a:t>
            </a:r>
            <a:endParaRPr lang="ru-RU" sz="16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802496-23D6-4826-B634-753DCD389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42" y="6017796"/>
            <a:ext cx="371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9308" y="358218"/>
            <a:ext cx="9780308" cy="1020258"/>
          </a:xfrm>
        </p:spPr>
        <p:txBody>
          <a:bodyPr>
            <a:normAutofit/>
          </a:bodyPr>
          <a:lstStyle/>
          <a:p>
            <a:pPr algn="ctr"/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программы сокращения срока ожидания реабилитации до нормативно установленного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D7AB1-7691-4974-815E-D4C733C78CE0}"/>
              </a:ext>
            </a:extLst>
          </p:cNvPr>
          <p:cNvSpPr txBox="1"/>
          <p:nvPr/>
        </p:nvSpPr>
        <p:spPr>
          <a:xfrm>
            <a:off x="1479224" y="1378476"/>
            <a:ext cx="10025405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</a:t>
            </a:r>
            <a:r>
              <a:rPr lang="ru-RU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сбора обратной связи от пациентов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качестве оказанных услуг, включая оценку времени ожидания. Результаты опросов/анкетирования следует ежемесячно фиксировать в установленных формах отчетности.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ежемесячный </a:t>
            </a:r>
            <a:r>
              <a:rPr lang="ru-RU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 о причинах и сроках задержек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заносимый в отчеты.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Наладить </a:t>
            </a:r>
            <a:r>
              <a:rPr lang="ru-RU" sz="20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регулярного анализа информации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качестве реабилитационных услуг, включая информацию о задержках, для выявления проблемных зон и разработки плана мероприятий по их устранению.</a:t>
            </a:r>
          </a:p>
        </p:txBody>
      </p:sp>
    </p:spTree>
    <p:extLst>
      <p:ext uri="{BB962C8B-B14F-4D97-AF65-F5344CB8AC3E}">
        <p14:creationId xmlns:p14="http://schemas.microsoft.com/office/powerpoint/2010/main" val="4131141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3766" y="395926"/>
            <a:ext cx="9841582" cy="1020258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Показатели/индикаторы процесса реализации программы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(описывают объем работ по мероприятиям)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FC83F-DF20-4BB3-8940-8CB46FA35138}"/>
              </a:ext>
            </a:extLst>
          </p:cNvPr>
          <p:cNvSpPr txBox="1"/>
          <p:nvPr/>
        </p:nvSpPr>
        <p:spPr>
          <a:xfrm>
            <a:off x="886120" y="1416184"/>
            <a:ext cx="1057687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собранных анкет/опросов в месяц. Код - ИО1 (И - Индикатор, О - Обратная связь)</a:t>
            </a:r>
          </a:p>
          <a:p>
            <a:pPr marL="457200" indent="-457200">
              <a:buFontTx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полностью заполненных анкет/опросов. Код – ИО2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отзывов, проанализированных и категорированных. Код - ИЗ1 (И - Индикатор, З - Задержки)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выявленных причин задержек. Код – ИА1 (И - Индикатор, А - Аудит)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проведенных совещаний по результатам аудита. Код – ИА2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внедренных корректировок. Код – ИК1</a:t>
            </a:r>
          </a:p>
          <a:p>
            <a:pPr marL="457200" indent="-4572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8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205" y="136525"/>
            <a:ext cx="9841582" cy="1020258"/>
          </a:xfrm>
        </p:spPr>
        <p:txBody>
          <a:bodyPr>
            <a:noAutofit/>
          </a:bodyPr>
          <a:lstStyle/>
          <a:p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результатов выполнения программы (целевые показатели)</a:t>
            </a:r>
            <a:b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(описывают вклад мероприятия в конечный результат)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2895F-211D-40B4-967C-D11CF6CD5760}"/>
              </a:ext>
            </a:extLst>
          </p:cNvPr>
          <p:cNvSpPr txBox="1"/>
          <p:nvPr/>
        </p:nvSpPr>
        <p:spPr>
          <a:xfrm>
            <a:off x="1197205" y="1275933"/>
            <a:ext cx="995470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Среднее время ожидания реабилитации (в днях).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как среднее арифметическое времени ожидания всех пациентов, прошедших реабилитацию в течение месяца. Код - ЦП1.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Процент пациентов, начавших реабилитацию в установленный срок (в рамках норматива).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как доля пациентов, начавших реабилитацию в пределах нормативного срока, от общего числа пациентов, которым была назначена реабилитация в течение месяца. Код - ЦП2.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Уровень удовлетворенности пациентов качеством реабилитации (в баллах/процентах).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на основе анализа анкет/опросов пациентов, прошедших реабилитацию в течение месяца. Учитываются оценки по различным аспектам (эффективность процедур, отношение персонала, комфорт и т.д.). Код - ЦП3.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Уровень удовлетворенности пациентов сроками ожидания (в баллах/процентах).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на основе анализа анкет/опросов пациентов, прошедших реабилитацию в течение месяца. Учитываются ответы на вопросы, касающиеся удовлетворенности сроками ожидания. Код - ЦП4.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5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7398" y="136525"/>
            <a:ext cx="9436230" cy="551632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сокращения срока ожидания реабилитации пациентами мед. учреждения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67906-7B25-4D10-B87F-B85782DFBB07}" type="slidenum">
              <a:rPr lang="ru-RU" smtClean="0"/>
              <a:t>28</a:t>
            </a:fld>
            <a:endParaRPr lang="ru-RU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D7831F26-AF57-488F-B888-3509D90A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01359"/>
              </p:ext>
            </p:extLst>
          </p:nvPr>
        </p:nvGraphicFramePr>
        <p:xfrm>
          <a:off x="490194" y="638798"/>
          <a:ext cx="11255605" cy="573448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58060">
                  <a:extLst>
                    <a:ext uri="{9D8B030D-6E8A-4147-A177-3AD203B41FA5}">
                      <a16:colId xmlns:a16="http://schemas.microsoft.com/office/drawing/2014/main" val="627631727"/>
                    </a:ext>
                  </a:extLst>
                </a:gridCol>
                <a:gridCol w="2832515">
                  <a:extLst>
                    <a:ext uri="{9D8B030D-6E8A-4147-A177-3AD203B41FA5}">
                      <a16:colId xmlns:a16="http://schemas.microsoft.com/office/drawing/2014/main" val="1882755304"/>
                    </a:ext>
                  </a:extLst>
                </a:gridCol>
                <a:gridCol w="2832515">
                  <a:extLst>
                    <a:ext uri="{9D8B030D-6E8A-4147-A177-3AD203B41FA5}">
                      <a16:colId xmlns:a16="http://schemas.microsoft.com/office/drawing/2014/main" val="1726314904"/>
                    </a:ext>
                  </a:extLst>
                </a:gridCol>
                <a:gridCol w="2832515">
                  <a:extLst>
                    <a:ext uri="{9D8B030D-6E8A-4147-A177-3AD203B41FA5}">
                      <a16:colId xmlns:a16="http://schemas.microsoft.com/office/drawing/2014/main" val="2775898660"/>
                    </a:ext>
                  </a:extLst>
                </a:gridCol>
              </a:tblGrid>
              <a:tr h="326171"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Мероприятия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 выполнения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Индикаторы выполнения мероприятия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Целевые показатели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967876"/>
                  </a:ext>
                </a:extLst>
              </a:tr>
              <a:tr h="429573">
                <a:tc gridSpan="4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Организация систематического сбора обратной связи:	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35851"/>
                  </a:ext>
                </a:extLst>
              </a:tr>
              <a:tr h="460342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Обеспечить сбор обратной связи от пациентов по окончании курса реабилитации о качестве предоставленных услуг.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24.05.2024-24.06.2025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ИО1 (Количество собранных анкет/опросов в месяц), 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ИО2 (Процент полностью заполненных анкет/опросов)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уровня удовлетворенности пациентов (ЦП3, ЦП4)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29093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Вносить данные анкет/опросов в отчет.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24.05.2024-24.06.2025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ИЗ1 (Процент отзывов, проанализированных)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качества услуг на основе обратной связи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98786"/>
                  </a:ext>
                </a:extLst>
              </a:tr>
              <a:tr h="374783">
                <a:tc gridSpan="4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Анализ и аудит причин задержек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88376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 Проводить анализ среднего времени ожидания по реабилитационным программам.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24.05.2024-24.06.2025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ИА1 (Количество выявленных главных причин задержек)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среднего времени ожидания (ЦП1)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9815"/>
                  </a:ext>
                </a:extLst>
              </a:tr>
              <a:tr h="296406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2.2. Проставлять пометки о причинах и сроках задержек в отчете.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24.05.2024-24.06.2025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ИА2 (Количество проведенных совещаний по результатам аудита)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Улучшение процессов на основе анализа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41169"/>
                  </a:ext>
                </a:extLst>
              </a:tr>
              <a:tr h="327650">
                <a:tc gridSpan="4"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Мониторинг и корректировка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27740"/>
                  </a:ext>
                </a:extLst>
              </a:tr>
              <a:tr h="319433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 Ежеквартально корректировать процессы на основе анализа и обратной связи.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24.05.2024-24.06.2025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ИА2 (Количество проведенных совещаний по результатам аудита)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ИК1 (Количество внедренных корректировок)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Сокращение времени ожидания (ЦП1), повышение удовлетворенности (ЦП3, ЦП4)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09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5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38124-A697-457C-BDB6-17C27C3B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243" y="0"/>
            <a:ext cx="11203757" cy="17377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используемых понятий.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 зрения заказчика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B263BE-A7F7-41CF-A8AF-6990E1AE8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545" y="1869698"/>
            <a:ext cx="10624009" cy="46725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Медицинская реабилитация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ru-RU" sz="1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комплекс мер, направленных на восстановление или компенсацию утраченных функций организма, поддержание функций при болезнях, предупреждение осложнений и инвалидности, улучшение качества жизни и социальную адаптацию пациента.</a:t>
            </a:r>
          </a:p>
          <a:p>
            <a:pPr algn="l">
              <a:lnSpc>
                <a:spcPct val="150000"/>
              </a:lnSpc>
            </a:pPr>
            <a:r>
              <a:rPr lang="ru-RU" sz="1800" b="1" i="1" u="sng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Полис ОМС (обязательного медицинского страхования)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документ, который гарантирует гражданам РФ бесплатное оказание медицинской помощи в рамках базовой программы ОМС.</a:t>
            </a:r>
          </a:p>
          <a:p>
            <a:pPr algn="l">
              <a:lnSpc>
                <a:spcPct val="150000"/>
              </a:lnSpc>
            </a:pPr>
            <a:r>
              <a:rPr lang="ru-RU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Нормативные сроки ожидания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временные рамки, установленные законодательством РФ, в течении которых пациент должен получить медицинскую услугу по полису ОМС. В случае реабилитации составляет 3 месяца со дня направления лечащего врача.</a:t>
            </a:r>
          </a:p>
          <a:p>
            <a:pPr algn="l">
              <a:lnSpc>
                <a:spcPct val="150000"/>
              </a:lnSpc>
            </a:pPr>
            <a:r>
              <a:rPr lang="ru-RU" sz="1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медицинских услуг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характеристик, отражающих своевременность, доступность, эффективность и удовлетворенность пациентов предоставляемыми услугами.</a:t>
            </a:r>
            <a:endParaRPr lang="ru-RU" sz="1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2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B263BE-A7F7-41CF-A8AF-6990E1AE8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009" y="493385"/>
            <a:ext cx="10624009" cy="467250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ru-RU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медицинских центров (МЦ) за оказание услуг по ОМС (обязательному медицинскому страхованию) обычно осуществляется следующим образом:</a:t>
            </a:r>
          </a:p>
          <a:p>
            <a:pPr lvl="0" algn="l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конкретная медицинская услуга, включенная в программу обязательного медицинского страхования (ОМС), имеет установленный тариф, который утверждается территориальным фондом обязательного медицинского страхования (ТФОМС), страховой компанией и другими заинтересованными сторонами.</a:t>
            </a:r>
          </a:p>
          <a:p>
            <a:pPr lvl="0" algn="l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Медицинские учреждения, оказывающие услуги по ОМС, предоставляют отчетность в страховую компанию. Страховая компания проверяет предоставленные услуги и осуществляет оплату в соответствии с установленными тарифами, используя средства ОМС. При этом ТФОМС контролирует объемы и качество оказанных услуг.</a:t>
            </a:r>
          </a:p>
          <a:p>
            <a:pPr algn="l">
              <a:lnSpc>
                <a:spcPct val="150000"/>
              </a:lnSpc>
            </a:pP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B360CF9-1BEF-442A-9BEA-A1B54C42C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690464"/>
            <a:ext cx="10515600" cy="51353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реабилитационной помощи (по ОМС)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зависит не только от удовлетворения потребностей пациентов, но и от соблюдения нормативных сроков ожидания, так как своевременное начало реабилитации критически важно для достижения полного восстановления.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пациента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своевременное начало реабилитации для достижения максимально быстрого восстановления качества жизни.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нормативных сроков ожидания реабилитации заключается в разнице между установленными сроками начала реабилитации и фактическими, что ставит под угрозу ее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399873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40457-EB19-45D4-A700-F8B6B10F3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733" y="320511"/>
            <a:ext cx="9144000" cy="71020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проявляется проблема?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EC52AE-8573-4112-ACCA-A28206A5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037" y="1379169"/>
            <a:ext cx="11285455" cy="409966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превышения нормативных сроков ожидания реабилитации проявляется следующим образом: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Повышается вероятность претензий и санкций со стороны надзорных органов.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Увеличивается недовольство пациентов, выражающееся в жалобах и обращениях.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Нерациональное использование ресурсов и перегрузка персонала, вызванные попытками “ручного” управления очередью, негативно сказываются на качестве предоставляемой медицинской помощи.</a:t>
            </a:r>
          </a:p>
          <a:p>
            <a:pPr algn="l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1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403CC-59A0-4E5D-A59F-74EDF0502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791"/>
            <a:ext cx="9144000" cy="64421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заказчика исследования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4F4DDC-361F-4A3A-9ECD-5E39F2E1C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670" y="1631836"/>
            <a:ext cx="9144000" cy="32323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Идеальная цель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 течении года организовать рабочий процесс так, чтобы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каждый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обратившийся в клинику пациент мог получить курс реабилитации по полису ОМС в срок, установленный нормативным актом (не более 3 месяцев со дня направления).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Реальная цель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 течении года сделать сроки ожидания реабилитации по полису ОМС у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80 % пациентов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соответствующими нормативным срокам – не более 3 месяцев со дня направления.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8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1EB1-EE91-46E5-A32B-EDB571CC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245" y="424205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оценки достижения цели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67BB20-6AC2-4ECF-B6F6-6A56DFC9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245" y="1291473"/>
            <a:ext cx="10476322" cy="4974996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ru-RU" sz="1900" kern="1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Главным критерием является </a:t>
            </a:r>
            <a:r>
              <a:rPr lang="ru-RU" sz="1900" i="1" kern="1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 пациентов, получивших приглашение на реабилитацию в установленный нормативный срок (не более 3 месяцев со дня направления)</a:t>
            </a:r>
            <a:r>
              <a:rPr lang="ru-RU" sz="1900" kern="1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(% от общего числа пациентов, может быть измерен на основе внутренней отчетности МЦ и данных страховых компаний).</a:t>
            </a:r>
          </a:p>
        </p:txBody>
      </p:sp>
    </p:spTree>
    <p:extLst>
      <p:ext uri="{BB962C8B-B14F-4D97-AF65-F5344CB8AC3E}">
        <p14:creationId xmlns:p14="http://schemas.microsoft.com/office/powerpoint/2010/main" val="280563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B1EB1-EE91-46E5-A32B-EDB571CC6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69682"/>
            <a:ext cx="9144000" cy="54052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 (проблемы в смежных объектах)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67BB20-6AC2-4ECF-B6F6-6A56DFC9A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598" y="1140643"/>
            <a:ext cx="11387578" cy="4392891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Несвоевременное направление на реабилитацию: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недостаточная информированность врачей первичного звена (поликлиники), выдающих направления на реабилитаци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ю,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 возможностях реабилитационного центра (проблема на входе системы)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Недостаточное финансирование системы здравоохранения, неэффективное управление системой здравоохранения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(нерациональное распределение ресурсов,  недостаточный контроль за деятельностью медицинских учреждений,  недостаточная координация работы между различными уровнями здравоохранения) (проблемы систем вышестоящего уровня)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Технологическое развитие: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Появление новых методов и технологий реабилитации,  необходимость обновления оборудования и обучения персонала. (внешняя среда)</a:t>
            </a: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46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2123</Words>
  <Application>Microsoft Office PowerPoint</Application>
  <PresentationFormat>Широкоэкранный</PresentationFormat>
  <Paragraphs>174</Paragraphs>
  <Slides>28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Тема Office</vt:lpstr>
      <vt:lpstr>Анализ проблемы превышения нормативных сроков ожидания прохождения реабилитации по полису ОМС в медицинском учреждении</vt:lpstr>
      <vt:lpstr>Объект и задачи исследования</vt:lpstr>
      <vt:lpstr>Определение используемых понятий.  Точка зрения заказчика</vt:lpstr>
      <vt:lpstr>Презентация PowerPoint</vt:lpstr>
      <vt:lpstr>Презентация PowerPoint</vt:lpstr>
      <vt:lpstr>Как проявляется проблема?</vt:lpstr>
      <vt:lpstr>Цель заказчика исследования</vt:lpstr>
      <vt:lpstr>Критерии оценки достижения цели</vt:lpstr>
      <vt:lpstr>Проблематика (проблемы в смежных объектах)</vt:lpstr>
      <vt:lpstr>Цели и роли надсистем</vt:lpstr>
      <vt:lpstr>Границы системы и внешняя среда</vt:lpstr>
      <vt:lpstr>Презентация PowerPoint</vt:lpstr>
      <vt:lpstr>Входы и выходы системы</vt:lpstr>
      <vt:lpstr>Субъекты процесса (активные элементы системы)</vt:lpstr>
      <vt:lpstr>Субъекты процесса (активные элементы системы)</vt:lpstr>
      <vt:lpstr>Декомпозиция процесса</vt:lpstr>
      <vt:lpstr>Презентация PowerPoint</vt:lpstr>
      <vt:lpstr>Анализ структуры</vt:lpstr>
      <vt:lpstr>Анализ динамики</vt:lpstr>
      <vt:lpstr>Анализ неопределенностей (риски)</vt:lpstr>
      <vt:lpstr>Пути улучшения системы</vt:lpstr>
      <vt:lpstr>Улучшенная система</vt:lpstr>
      <vt:lpstr>Презентация PowerPoint</vt:lpstr>
      <vt:lpstr>Презентация PowerPoint</vt:lpstr>
      <vt:lpstr>Задачи программы сокращения срока ожидания реабилитации до нормативно установленного</vt:lpstr>
      <vt:lpstr>Показатели/индикаторы процесса реализации программы  (описывают объем работ по мероприятиям) </vt:lpstr>
      <vt:lpstr>Показатели результатов выполнения программы (целевые показатели) (описывают вклад мероприятия в конечный результат)</vt:lpstr>
      <vt:lpstr>План сокращения срока ожидания реабилитации пациентами мед. учреждения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проблемы превышения нормативных сроков ожидания (3 месяца) реабилитации (по полису ОМС) в медицинском центре “Атлант”  (г. Курск) </dc:title>
  <dc:creator>Елена</dc:creator>
  <cp:lastModifiedBy>Елена</cp:lastModifiedBy>
  <cp:revision>359</cp:revision>
  <dcterms:created xsi:type="dcterms:W3CDTF">2025-02-14T13:37:57Z</dcterms:created>
  <dcterms:modified xsi:type="dcterms:W3CDTF">2025-06-24T09:35:14Z</dcterms:modified>
</cp:coreProperties>
</file>