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7" r:id="rId22"/>
    <p:sldId id="273" r:id="rId23"/>
    <p:sldId id="274" r:id="rId2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26"/>
      <p:bold r:id="rId27"/>
      <p:italic r:id="rId28"/>
      <p:boldItalic r:id="rId29"/>
    </p:embeddedFont>
    <p:embeddedFont>
      <p:font typeface="IBM Plex Sans SemiBold" panose="020B0703050203000203" pitchFamily="3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18A41B-20C8-4D7F-A816-398505C78FBA}">
  <a:tblStyle styleId="{AC18A41B-20C8-4D7F-A816-398505C78F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597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5701302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1165701302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65701302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1165701302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f20b0949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10f20b0949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f20b0949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10f20b0949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f20b09494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10f20b09494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65701302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1165701302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570130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116570130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081ba7d4a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1081ba7d4a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9" name="Google Shape;4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f20b0949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3" name="Google Shape;293;g10f20b0949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5983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0f07d28de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0f07d28de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f20b094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10f20b094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81ba7d4a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81ba7d4a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245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f20b0949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g10f20b0949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2724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f20b09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10f20b09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f20b0949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0f20b0949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">
  <p:cSld name="1_Title slide 5_2_1_4_1_1_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subTitle" idx="2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3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4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5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6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7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8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9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3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Титульник">
  <p:cSld name="TITLE_1_4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19904" y="0"/>
            <a:ext cx="47240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Титульник">
  <p:cSld name="TITLE_1_2_1"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34750" y="2229300"/>
            <a:ext cx="4109251" cy="29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Титульник">
  <p:cSld name="TITLE_1_2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TITLE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Отбивка">
  <p:cSld name="10 Отбивка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">
  <p:cSld name="1_Title slide 5_2_1_4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ubTitle" idx="2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Что будет на уроке - 1 вариант">
  <p:cSld name="1_Title slide 5_2_1_2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2"/>
          </p:nvPr>
        </p:nvSpPr>
        <p:spPr>
          <a:xfrm>
            <a:off x="53640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3"/>
          </p:nvPr>
        </p:nvSpPr>
        <p:spPr>
          <a:xfrm>
            <a:off x="5364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4"/>
          </p:nvPr>
        </p:nvSpPr>
        <p:spPr>
          <a:xfrm>
            <a:off x="5364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5"/>
          </p:nvPr>
        </p:nvSpPr>
        <p:spPr>
          <a:xfrm>
            <a:off x="5364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6"/>
          </p:nvPr>
        </p:nvSpPr>
        <p:spPr>
          <a:xfrm>
            <a:off x="5364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7"/>
          </p:nvPr>
        </p:nvSpPr>
        <p:spPr>
          <a:xfrm>
            <a:off x="5364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subTitle" idx="8"/>
          </p:nvPr>
        </p:nvSpPr>
        <p:spPr>
          <a:xfrm>
            <a:off x="4751990" y="144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9"/>
          </p:nvPr>
        </p:nvSpPr>
        <p:spPr>
          <a:xfrm>
            <a:off x="4752000" y="1738800"/>
            <a:ext cx="385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ubTitle" idx="13"/>
          </p:nvPr>
        </p:nvSpPr>
        <p:spPr>
          <a:xfrm>
            <a:off x="4752000" y="26100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4"/>
          </p:nvPr>
        </p:nvSpPr>
        <p:spPr>
          <a:xfrm>
            <a:off x="4752000" y="29088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15"/>
          </p:nvPr>
        </p:nvSpPr>
        <p:spPr>
          <a:xfrm>
            <a:off x="4752000" y="3776400"/>
            <a:ext cx="38556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6"/>
          </p:nvPr>
        </p:nvSpPr>
        <p:spPr>
          <a:xfrm>
            <a:off x="4752000" y="4075200"/>
            <a:ext cx="3825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Что будет на уроке - 2 вариант ">
  <p:cSld name="1_Title slide 5_2_1_2_1"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2"/>
          </p:nvPr>
        </p:nvSpPr>
        <p:spPr>
          <a:xfrm>
            <a:off x="1000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3"/>
          </p:nvPr>
        </p:nvSpPr>
        <p:spPr>
          <a:xfrm>
            <a:off x="5364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4"/>
          </p:nvPr>
        </p:nvSpPr>
        <p:spPr>
          <a:xfrm>
            <a:off x="1000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subTitle" idx="5"/>
          </p:nvPr>
        </p:nvSpPr>
        <p:spPr>
          <a:xfrm>
            <a:off x="5364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6"/>
          </p:nvPr>
        </p:nvSpPr>
        <p:spPr>
          <a:xfrm>
            <a:off x="1000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7"/>
          </p:nvPr>
        </p:nvSpPr>
        <p:spPr>
          <a:xfrm>
            <a:off x="475199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8"/>
          </p:nvPr>
        </p:nvSpPr>
        <p:spPr>
          <a:xfrm>
            <a:off x="5212800" y="20016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9"/>
          </p:nvPr>
        </p:nvSpPr>
        <p:spPr>
          <a:xfrm>
            <a:off x="4752000" y="25272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3"/>
          </p:nvPr>
        </p:nvSpPr>
        <p:spPr>
          <a:xfrm>
            <a:off x="5212800" y="30888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14"/>
          </p:nvPr>
        </p:nvSpPr>
        <p:spPr>
          <a:xfrm>
            <a:off x="4752000" y="36144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5"/>
          </p:nvPr>
        </p:nvSpPr>
        <p:spPr>
          <a:xfrm>
            <a:off x="5212800" y="4176000"/>
            <a:ext cx="33912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●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○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Char char="■"/>
              <a:defRPr sz="10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6"/>
          </p:nvPr>
        </p:nvSpPr>
        <p:spPr>
          <a:xfrm>
            <a:off x="540000" y="1440000"/>
            <a:ext cx="38556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Для цитат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76375" y="330150"/>
            <a:ext cx="4391259" cy="4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">
  <p:cSld name="1_Title slide 5_2_1_4_1_1_1_1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1008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3"/>
          </p:nvPr>
        </p:nvSpPr>
        <p:spPr>
          <a:xfrm>
            <a:off x="1008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subTitle" idx="4"/>
          </p:nvPr>
        </p:nvSpPr>
        <p:spPr>
          <a:xfrm>
            <a:off x="1008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0" name="Google Shape;240;p41"/>
          <p:cNvSpPr txBox="1">
            <a:spLocks noGrp="1"/>
          </p:cNvSpPr>
          <p:nvPr>
            <p:ph type="subTitle" idx="5"/>
          </p:nvPr>
        </p:nvSpPr>
        <p:spPr>
          <a:xfrm>
            <a:off x="1008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subTitle" idx="6"/>
          </p:nvPr>
        </p:nvSpPr>
        <p:spPr>
          <a:xfrm>
            <a:off x="1008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subTitle" idx="7"/>
          </p:nvPr>
        </p:nvSpPr>
        <p:spPr>
          <a:xfrm>
            <a:off x="3114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ubTitle" idx="8"/>
          </p:nvPr>
        </p:nvSpPr>
        <p:spPr>
          <a:xfrm>
            <a:off x="3114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9"/>
          </p:nvPr>
        </p:nvSpPr>
        <p:spPr>
          <a:xfrm>
            <a:off x="3114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5" name="Google Shape;245;p41"/>
          <p:cNvSpPr txBox="1">
            <a:spLocks noGrp="1"/>
          </p:cNvSpPr>
          <p:nvPr>
            <p:ph type="subTitle" idx="13"/>
          </p:nvPr>
        </p:nvSpPr>
        <p:spPr>
          <a:xfrm>
            <a:off x="3114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subTitle" idx="14"/>
          </p:nvPr>
        </p:nvSpPr>
        <p:spPr>
          <a:xfrm>
            <a:off x="3114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subTitle" idx="15"/>
          </p:nvPr>
        </p:nvSpPr>
        <p:spPr>
          <a:xfrm>
            <a:off x="5220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16"/>
          </p:nvPr>
        </p:nvSpPr>
        <p:spPr>
          <a:xfrm>
            <a:off x="5220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subTitle" idx="17"/>
          </p:nvPr>
        </p:nvSpPr>
        <p:spPr>
          <a:xfrm>
            <a:off x="5220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8"/>
          </p:nvPr>
        </p:nvSpPr>
        <p:spPr>
          <a:xfrm>
            <a:off x="5220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19"/>
          </p:nvPr>
        </p:nvSpPr>
        <p:spPr>
          <a:xfrm>
            <a:off x="5220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20"/>
          </p:nvPr>
        </p:nvSpPr>
        <p:spPr>
          <a:xfrm>
            <a:off x="7326000" y="14400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21"/>
          </p:nvPr>
        </p:nvSpPr>
        <p:spPr>
          <a:xfrm>
            <a:off x="7326000" y="2145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subTitle" idx="22"/>
          </p:nvPr>
        </p:nvSpPr>
        <p:spPr>
          <a:xfrm>
            <a:off x="7326000" y="2858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23"/>
          </p:nvPr>
        </p:nvSpPr>
        <p:spPr>
          <a:xfrm>
            <a:off x="7326000" y="35676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subTitle" idx="24"/>
          </p:nvPr>
        </p:nvSpPr>
        <p:spPr>
          <a:xfrm>
            <a:off x="7326000" y="4280400"/>
            <a:ext cx="127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Отбивка">
  <p:cSld name="TITLE_1_1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">
  <p:cSld name="1_Title slide 5_2_1_4_1_1_1_1_1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2"/>
          </p:nvPr>
        </p:nvSpPr>
        <p:spPr>
          <a:xfrm>
            <a:off x="540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3"/>
          </p:nvPr>
        </p:nvSpPr>
        <p:spPr>
          <a:xfrm>
            <a:off x="540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subTitle" idx="4"/>
          </p:nvPr>
        </p:nvSpPr>
        <p:spPr>
          <a:xfrm>
            <a:off x="26460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subTitle" idx="5"/>
          </p:nvPr>
        </p:nvSpPr>
        <p:spPr>
          <a:xfrm>
            <a:off x="47448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6"/>
          </p:nvPr>
        </p:nvSpPr>
        <p:spPr>
          <a:xfrm>
            <a:off x="6843600" y="2020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7"/>
          </p:nvPr>
        </p:nvSpPr>
        <p:spPr>
          <a:xfrm>
            <a:off x="26460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subTitle" idx="8"/>
          </p:nvPr>
        </p:nvSpPr>
        <p:spPr>
          <a:xfrm>
            <a:off x="47448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68" name="Google Shape;268;p42"/>
          <p:cNvSpPr txBox="1">
            <a:spLocks noGrp="1"/>
          </p:cNvSpPr>
          <p:nvPr>
            <p:ph type="subTitle" idx="9"/>
          </p:nvPr>
        </p:nvSpPr>
        <p:spPr>
          <a:xfrm>
            <a:off x="6843600" y="37949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 1 1 1 1 1">
  <p:cSld name="1_Title slide 5_2_1_4_1_1_1_1_1_1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subTitle" idx="2"/>
          </p:nvPr>
        </p:nvSpPr>
        <p:spPr>
          <a:xfrm>
            <a:off x="540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subTitle" idx="3"/>
          </p:nvPr>
        </p:nvSpPr>
        <p:spPr>
          <a:xfrm>
            <a:off x="540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subTitle" idx="4"/>
          </p:nvPr>
        </p:nvSpPr>
        <p:spPr>
          <a:xfrm>
            <a:off x="540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5"/>
          </p:nvPr>
        </p:nvSpPr>
        <p:spPr>
          <a:xfrm>
            <a:off x="2646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6"/>
          </p:nvPr>
        </p:nvSpPr>
        <p:spPr>
          <a:xfrm>
            <a:off x="2646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8" name="Google Shape;278;p43"/>
          <p:cNvSpPr txBox="1">
            <a:spLocks noGrp="1"/>
          </p:cNvSpPr>
          <p:nvPr>
            <p:ph type="subTitle" idx="7"/>
          </p:nvPr>
        </p:nvSpPr>
        <p:spPr>
          <a:xfrm>
            <a:off x="2646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subTitle" idx="8"/>
          </p:nvPr>
        </p:nvSpPr>
        <p:spPr>
          <a:xfrm>
            <a:off x="4752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ubTitle" idx="9"/>
          </p:nvPr>
        </p:nvSpPr>
        <p:spPr>
          <a:xfrm>
            <a:off x="4752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subTitle" idx="13"/>
          </p:nvPr>
        </p:nvSpPr>
        <p:spPr>
          <a:xfrm>
            <a:off x="4752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subTitle" idx="14"/>
          </p:nvPr>
        </p:nvSpPr>
        <p:spPr>
          <a:xfrm>
            <a:off x="6858000" y="18000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subTitle" idx="15"/>
          </p:nvPr>
        </p:nvSpPr>
        <p:spPr>
          <a:xfrm>
            <a:off x="6858000" y="28764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subTitle" idx="16"/>
          </p:nvPr>
        </p:nvSpPr>
        <p:spPr>
          <a:xfrm>
            <a:off x="6858000" y="3952800"/>
            <a:ext cx="1746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None/>
              <a:defRPr sz="10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Слайд знакомства - инфа о преподавателе">
  <p:cSld name="1_Title slide 5_2_1_2_1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3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4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290" name="Google Shape;290;p4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1"/>
          <p:cNvSpPr txBox="1"/>
          <p:nvPr/>
        </p:nvSpPr>
        <p:spPr>
          <a:xfrm>
            <a:off x="539750" y="1052725"/>
            <a:ext cx="8064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11. Напишите программу, которая выводит случайное трёхзначное число и удаляет вторую цифру этого числа.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456 -&gt; 46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782 -&gt; 72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918 -&gt; 98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12. 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деления.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56" name="Google Shape;356;p52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/>
        </p:nvSpPr>
        <p:spPr>
          <a:xfrm>
            <a:off x="539750" y="1052725"/>
            <a:ext cx="8064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12. Напишите программу, которая будет принимать на вход два числа и выводить, является ли второе число кратным первому. Если число 2 не кратно числу 1, то программа выводит остаток от деление.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34, 5 -&gt; не кратно, остаток 4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16, 4 -&gt; кратно</a:t>
            </a:r>
            <a:endParaRPr sz="1200"/>
          </a:p>
        </p:txBody>
      </p:sp>
      <p:sp>
        <p:nvSpPr>
          <p:cNvPr id="364" name="Google Shape;364;p53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5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7" name="Google Shape;377;p55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14. 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 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540000" y="1156200"/>
            <a:ext cx="7765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14. Напишите программу, которая принимает на вход число и проверяет, кратно ли оно одновременно 7 и 23.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14 -&gt;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46 -&gt; нет 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161 -&gt; да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1" name="Google Shape;39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7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57"/>
          <p:cNvSpPr txBox="1"/>
          <p:nvPr/>
        </p:nvSpPr>
        <p:spPr>
          <a:xfrm>
            <a:off x="540000" y="1156200"/>
            <a:ext cx="7353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16. Напишите программу, которая принимает на вход два числа и проверяет, является ли одно число квадратом другого.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5, 25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-4, 16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25, 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8,9  -&gt;  нет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>
            <a:spLocks noGrp="1"/>
          </p:cNvSpPr>
          <p:nvPr>
            <p:ph type="title"/>
          </p:nvPr>
        </p:nvSpPr>
        <p:spPr>
          <a:xfrm>
            <a:off x="540000" y="567600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Общее обсуждение решения: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025" y="2099100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8"/>
          <p:cNvSpPr/>
          <p:nvPr/>
        </p:nvSpPr>
        <p:spPr>
          <a:xfrm>
            <a:off x="5838288" y="2642375"/>
            <a:ext cx="1716000" cy="588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540000" y="1156200"/>
            <a:ext cx="76023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16. Напишите программу, которая принимает на вход два числа и проверяет, является ли одно число квадратом другого.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5, 25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-4, 16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25, 5  -&gt;  да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8,9  -&gt;  нет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12" name="Google Shape;412;p60"/>
          <p:cNvGraphicFramePr/>
          <p:nvPr/>
        </p:nvGraphicFramePr>
        <p:xfrm>
          <a:off x="539750" y="628725"/>
          <a:ext cx="7937550" cy="3223460"/>
        </p:xfrm>
        <a:graphic>
          <a:graphicData uri="http://schemas.openxmlformats.org/drawingml/2006/table">
            <a:tbl>
              <a:tblPr>
                <a:noFill/>
                <a:tableStyleId>{AC18A41B-20C8-4D7F-A816-398505C78FBA}</a:tableStyleId>
              </a:tblPr>
              <a:tblGrid>
                <a:gridCol w="545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10: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трёхзначное число и на выходе показывает вторую цифру этого числа.</a:t>
                      </a:r>
                      <a:endParaRPr sz="1500"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456 -&gt;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782 -&gt; 8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918 -&gt; 1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13</a:t>
                      </a: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выводит третью цифру заданного числа или сообщает, что третьей цифры нет.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645 -&gt; 5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78 -&gt; третьей цифры нет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32679 -&gt; 6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lang="ru-RU" sz="1500" b="1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15</a:t>
                      </a: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Напишите программу, которая принимает на вход цифру, обозначающую день недели, и проверяет, является ли этот день выходным.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7 -&gt; да 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1 -&gt; нет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2: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 Даны два числа. Показать большее и меньшее число.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4: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Найти максимальное из трёх чисел.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6: 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Выяснить является ли число чётным.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latin typeface="IBM Plex Sans"/>
                <a:ea typeface="IBM Plex Sans"/>
                <a:cs typeface="IBM Plex Sans"/>
                <a:sym typeface="IBM Plex Sans"/>
              </a:rPr>
              <a:t>Задача 8:</a:t>
            </a: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 Показать чётные числа от 1 до 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 1</a:t>
            </a: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семинара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Сегодня вы закрепили</a:t>
            </a:r>
            <a:endParaRPr dirty="0"/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Работы с математическими операторами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Операторы ветвления (Условные операторы)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 dirty="0"/>
              <a:t>Ввод и вывод данных из/в консоль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7328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418" name="Google Shape;418;p61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19" name="Google Shape;419;p6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2.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20" name="Google Shape;420;p61"/>
          <p:cNvSpPr txBox="1">
            <a:spLocks noGrp="1"/>
          </p:cNvSpPr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21" name="Google Shape;421;p61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422" name="Google Shape;4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subTitle" idx="2"/>
          </p:nvPr>
        </p:nvSpPr>
        <p:spPr>
          <a:xfrm>
            <a:off x="1258700" y="1814100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 b="1"/>
              <a:t>Сегодня -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/>
              <a:t>Продолжение: задачи уровня “Почувствуй себя интерном”</a:t>
            </a:r>
            <a:endParaRPr sz="1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10" name="Google Shape;310;p47"/>
          <p:cNvCxnSpPr>
            <a:stCxn id="307" idx="4"/>
            <a:endCxn id="308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47"/>
          <p:cNvCxnSpPr>
            <a:stCxn id="308" idx="4"/>
            <a:endCxn id="309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p47"/>
          <p:cNvSpPr txBox="1">
            <a:spLocks noGrp="1"/>
          </p:cNvSpPr>
          <p:nvPr>
            <p:ph type="subTitle" idx="3"/>
          </p:nvPr>
        </p:nvSpPr>
        <p:spPr>
          <a:xfrm>
            <a:off x="1258700" y="2984100"/>
            <a:ext cx="4447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джуном”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47"/>
          <p:cNvSpPr txBox="1">
            <a:spLocks noGrp="1"/>
          </p:cNvSpPr>
          <p:nvPr>
            <p:ph type="subTitle" idx="4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мидлом”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315" name="Google Shape;315;p47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 задачи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Команды </a:t>
            </a:r>
            <a:r>
              <a:rPr lang="en-US" dirty="0"/>
              <a:t>C#</a:t>
            </a:r>
            <a:endParaRPr dirty="0"/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int </a:t>
            </a:r>
            <a:r>
              <a:rPr lang="en-US" sz="1800" dirty="0" err="1"/>
              <a:t>i</a:t>
            </a:r>
            <a:r>
              <a:rPr lang="en-US" sz="1800" dirty="0"/>
              <a:t> – </a:t>
            </a:r>
            <a:r>
              <a:rPr lang="ru-RU" sz="1800" dirty="0"/>
              <a:t>объявить целочисленную переменную </a:t>
            </a:r>
            <a:r>
              <a:rPr lang="en-US" sz="1800" dirty="0" err="1"/>
              <a:t>i</a:t>
            </a:r>
            <a:r>
              <a:rPr lang="en-US" sz="1800" dirty="0"/>
              <a:t>.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string s – </a:t>
            </a:r>
            <a:r>
              <a:rPr lang="ru-RU" sz="1800" dirty="0"/>
              <a:t>строковая переменная</a:t>
            </a:r>
            <a:r>
              <a:rPr lang="en-US" sz="1800" dirty="0"/>
              <a:t> s.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11 % 5 – </a:t>
            </a:r>
            <a:r>
              <a:rPr lang="ru-RU" sz="1800" dirty="0"/>
              <a:t>деление по модуля числа </a:t>
            </a:r>
            <a:r>
              <a:rPr lang="en-US" sz="1800" dirty="0"/>
              <a:t>11 </a:t>
            </a:r>
            <a:r>
              <a:rPr lang="ru-RU" sz="1800" dirty="0"/>
              <a:t>на число 5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51 / 10 – </a:t>
            </a:r>
            <a:r>
              <a:rPr lang="ru-RU" sz="1800" dirty="0"/>
              <a:t>деление 51 на 10 (делятся целые числа – результат целое число)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10; </a:t>
            </a:r>
            <a:r>
              <a:rPr lang="en-US" sz="1800" dirty="0" err="1"/>
              <a:t>i</a:t>
            </a:r>
            <a:r>
              <a:rPr lang="en-US" sz="1800" dirty="0"/>
              <a:t>++) {/*</a:t>
            </a:r>
            <a:r>
              <a:rPr lang="ru-RU" sz="1800" dirty="0"/>
              <a:t>Ваш код</a:t>
            </a:r>
            <a:r>
              <a:rPr lang="en-US" sz="1800" dirty="0"/>
              <a:t>*/}</a:t>
            </a:r>
            <a:r>
              <a:rPr lang="ru-RU" sz="1800" dirty="0"/>
              <a:t> – цикл </a:t>
            </a:r>
            <a:r>
              <a:rPr lang="en-US" sz="1800" dirty="0"/>
              <a:t>for, </a:t>
            </a:r>
            <a:r>
              <a:rPr lang="ru-RU" sz="1800" dirty="0"/>
              <a:t>повторяющийся 10 раз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While (</a:t>
            </a:r>
            <a:r>
              <a:rPr lang="ru-RU" sz="1800" dirty="0"/>
              <a:t>условие</a:t>
            </a:r>
            <a:r>
              <a:rPr lang="en-US" sz="1800" dirty="0"/>
              <a:t>)</a:t>
            </a:r>
            <a:r>
              <a:rPr lang="ru-RU" sz="1800" dirty="0"/>
              <a:t> </a:t>
            </a:r>
            <a:r>
              <a:rPr lang="en-US" sz="1800" dirty="0"/>
              <a:t>{/*</a:t>
            </a:r>
            <a:r>
              <a:rPr lang="ru-RU" sz="1800" dirty="0"/>
              <a:t>Ваш код</a:t>
            </a:r>
            <a:r>
              <a:rPr lang="en-US" sz="1800" dirty="0"/>
              <a:t>*/}</a:t>
            </a:r>
            <a:r>
              <a:rPr lang="ru-RU" sz="1800" dirty="0"/>
              <a:t>  - цикл </a:t>
            </a:r>
            <a:r>
              <a:rPr lang="en-US" sz="1800" dirty="0"/>
              <a:t>while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Console.WriteLine</a:t>
            </a:r>
            <a:r>
              <a:rPr lang="en-US" sz="1800" dirty="0"/>
              <a:t>(“”) – </a:t>
            </a:r>
            <a:r>
              <a:rPr lang="ru-RU" sz="1800" dirty="0"/>
              <a:t>вывести в консоль текст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Console.ReadLine</a:t>
            </a:r>
            <a:r>
              <a:rPr lang="en-US" sz="1800" dirty="0"/>
              <a:t>() – </a:t>
            </a:r>
            <a:r>
              <a:rPr lang="ru-RU" sz="1800" dirty="0"/>
              <a:t>прочитать из консоли текст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int.Parse</a:t>
            </a:r>
            <a:r>
              <a:rPr lang="en-US" sz="1800" dirty="0"/>
              <a:t>(“1”) – </a:t>
            </a:r>
            <a:r>
              <a:rPr lang="ru-RU" sz="1800" dirty="0"/>
              <a:t>сконвертировать строку в число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49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 dirty="0"/>
              <a:t>Команды </a:t>
            </a:r>
            <a:r>
              <a:rPr lang="en-US" dirty="0"/>
              <a:t>C#</a:t>
            </a:r>
            <a:endParaRPr dirty="0"/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2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i</a:t>
            </a:r>
            <a:r>
              <a:rPr lang="en-US" sz="1800" dirty="0"/>
              <a:t> ++: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i</a:t>
            </a:r>
            <a:r>
              <a:rPr lang="en-US" sz="1800" dirty="0"/>
              <a:t> += 2: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+ 2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 err="1"/>
              <a:t>i</a:t>
            </a:r>
            <a:r>
              <a:rPr lang="en-US" sz="1800" dirty="0"/>
              <a:t> --: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– 1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if (</a:t>
            </a:r>
            <a:r>
              <a:rPr lang="ru-RU" sz="1800" dirty="0"/>
              <a:t>условие</a:t>
            </a:r>
            <a:r>
              <a:rPr lang="en-US" sz="1800" dirty="0"/>
              <a:t>)</a:t>
            </a:r>
            <a:r>
              <a:rPr lang="ru-RU" sz="1800" dirty="0"/>
              <a:t> </a:t>
            </a:r>
            <a:r>
              <a:rPr lang="en-US" sz="1800" dirty="0"/>
              <a:t>{/*</a:t>
            </a:r>
            <a:r>
              <a:rPr lang="ru-RU" sz="1800" dirty="0"/>
              <a:t>Ваш код</a:t>
            </a:r>
            <a:r>
              <a:rPr lang="en-US" sz="1800" dirty="0"/>
              <a:t>*/}</a:t>
            </a:r>
            <a:r>
              <a:rPr lang="ru-RU" sz="1800" dirty="0"/>
              <a:t> </a:t>
            </a:r>
            <a:r>
              <a:rPr lang="en-US" sz="1800" dirty="0"/>
              <a:t> else {/*</a:t>
            </a:r>
            <a:r>
              <a:rPr lang="ru-RU" sz="1800" dirty="0"/>
              <a:t>Ваш код</a:t>
            </a:r>
            <a:r>
              <a:rPr lang="en-US" sz="1800" dirty="0"/>
              <a:t>*/} – </a:t>
            </a:r>
            <a:r>
              <a:rPr lang="ru-RU" sz="1800" dirty="0"/>
              <a:t>оператор ветвления</a:t>
            </a:r>
            <a:endParaRPr lang="en-US" sz="1800" dirty="0"/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switch 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{ 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case 1: /*</a:t>
            </a:r>
            <a:r>
              <a:rPr lang="ru-RU" sz="1800" dirty="0"/>
              <a:t>Ваш код</a:t>
            </a:r>
            <a:r>
              <a:rPr lang="en-US" sz="1800" dirty="0"/>
              <a:t>*/; break; 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case 2: /*</a:t>
            </a:r>
            <a:r>
              <a:rPr lang="ru-RU" sz="1800" dirty="0"/>
              <a:t>Ваш код</a:t>
            </a:r>
            <a:r>
              <a:rPr lang="en-US" sz="1800" dirty="0"/>
              <a:t>*/; break; 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default: /*</a:t>
            </a:r>
            <a:r>
              <a:rPr lang="ru-RU" sz="1800" dirty="0"/>
              <a:t>Ваш код</a:t>
            </a:r>
            <a:r>
              <a:rPr lang="en-US" sz="1800" dirty="0"/>
              <a:t>*/; break;</a:t>
            </a:r>
          </a:p>
          <a:p>
            <a:pPr marL="11430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9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489000" y="949150"/>
            <a:ext cx="8166000" cy="29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9. Напишите программу, которая выводит случайное число из отрезка [10, 99] и показывает наибольшую цифру числа.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78 -&gt; 8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12-&gt; 2 </a:t>
            </a:r>
            <a:endParaRPr sz="26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85 -&gt; 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489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Демонстрация решения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latin typeface="IBM Plex Sans"/>
                <a:ea typeface="IBM Plex Sans"/>
                <a:cs typeface="IBM Plex Sans"/>
                <a:sym typeface="IBM Plex Sans"/>
              </a:rPr>
              <a:t>			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28" name="Google Shape;328;p49"/>
          <p:cNvCxnSpPr/>
          <p:nvPr/>
        </p:nvCxnSpPr>
        <p:spPr>
          <a:xfrm rot="10800000" flipH="1">
            <a:off x="1886400" y="4196475"/>
            <a:ext cx="4098600" cy="13500"/>
          </a:xfrm>
          <a:prstGeom prst="straightConnector1">
            <a:avLst/>
          </a:prstGeom>
          <a:noFill/>
          <a:ln w="76200" cap="flat" cmpd="sng">
            <a:solidFill>
              <a:srgbClr val="ABA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49"/>
          <p:cNvSpPr/>
          <p:nvPr/>
        </p:nvSpPr>
        <p:spPr>
          <a:xfrm>
            <a:off x="2019525" y="4104825"/>
            <a:ext cx="196800" cy="196800"/>
          </a:xfrm>
          <a:prstGeom prst="ellipse">
            <a:avLst/>
          </a:prstGeom>
          <a:solidFill>
            <a:srgbClr val="8E86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9"/>
          <p:cNvSpPr/>
          <p:nvPr/>
        </p:nvSpPr>
        <p:spPr>
          <a:xfrm>
            <a:off x="5354375" y="4104825"/>
            <a:ext cx="196800" cy="196800"/>
          </a:xfrm>
          <a:prstGeom prst="ellipse">
            <a:avLst/>
          </a:prstGeom>
          <a:solidFill>
            <a:srgbClr val="8E86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9"/>
          <p:cNvSpPr txBox="1"/>
          <p:nvPr/>
        </p:nvSpPr>
        <p:spPr>
          <a:xfrm>
            <a:off x="1886400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endParaRPr/>
          </a:p>
        </p:txBody>
      </p:sp>
      <p:sp>
        <p:nvSpPr>
          <p:cNvPr id="332" name="Google Shape;332;p49"/>
          <p:cNvSpPr txBox="1"/>
          <p:nvPr/>
        </p:nvSpPr>
        <p:spPr>
          <a:xfrm>
            <a:off x="5180975" y="4281025"/>
            <a:ext cx="65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99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>
            <a:spLocks noGrp="1"/>
          </p:cNvSpPr>
          <p:nvPr>
            <p:ph type="title"/>
          </p:nvPr>
        </p:nvSpPr>
        <p:spPr>
          <a:xfrm>
            <a:off x="540000" y="426425"/>
            <a:ext cx="57816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0125" y="2508338"/>
            <a:ext cx="2184225" cy="21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539750" y="1052725"/>
            <a:ext cx="8064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11. Напишите программу, которая выводит случайное трёхзначное число и удаляет вторую цифру этого числа.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456 -&gt; 46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782 -&gt; 72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400">
                <a:latin typeface="IBM Plex Sans"/>
                <a:ea typeface="IBM Plex Sans"/>
                <a:cs typeface="IBM Plex Sans"/>
                <a:sym typeface="IBM Plex Sans"/>
              </a:rPr>
              <a:t>918 -&gt; 98</a:t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0" name="Google Shape;340;p50"/>
          <p:cNvSpPr/>
          <p:nvPr/>
        </p:nvSpPr>
        <p:spPr>
          <a:xfrm>
            <a:off x="5838388" y="3051613"/>
            <a:ext cx="1716000" cy="58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863</Words>
  <Application>Microsoft Office PowerPoint</Application>
  <PresentationFormat>On-screen Show (16:9)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IBM Plex Sans SemiBold</vt:lpstr>
      <vt:lpstr>Roboto</vt:lpstr>
      <vt:lpstr>Arial</vt:lpstr>
      <vt:lpstr>IBM Plex Sans</vt:lpstr>
      <vt:lpstr>Макет шаблона GB</vt:lpstr>
      <vt:lpstr>Макет шаблона GB</vt:lpstr>
      <vt:lpstr>Знакомство с языками программирования</vt:lpstr>
      <vt:lpstr>Задача 2: Даны два числа. Показать большее и меньшее число. Задача 4: Найти максимальное из трёх чисел. Задача 6: Выяснить является ли число чётным. Задача 8: Показать чётные числа от 1 до N. </vt:lpstr>
      <vt:lpstr>Ваши вопросы?</vt:lpstr>
      <vt:lpstr>Семинары блока  “Знакомство с языками программирования”</vt:lpstr>
      <vt:lpstr>Формат работы</vt:lpstr>
      <vt:lpstr>Команды C#</vt:lpstr>
      <vt:lpstr>Команды C#</vt:lpstr>
      <vt:lpstr>Демонстрация решения         </vt:lpstr>
      <vt:lpstr>Решение в группах задач:    </vt:lpstr>
      <vt:lpstr>Общее обсуждение решения:   </vt:lpstr>
      <vt:lpstr>Решение в группах задач:    </vt:lpstr>
      <vt:lpstr>Общее обсуждение решения:  </vt:lpstr>
      <vt:lpstr>Ваши вопросы?  Перерыв</vt:lpstr>
      <vt:lpstr>Решение в группах задач:   </vt:lpstr>
      <vt:lpstr>Общее обсуждение решения:   </vt:lpstr>
      <vt:lpstr>Решение в группах задач:   </vt:lpstr>
      <vt:lpstr>Общее обсуждение решения:    </vt:lpstr>
      <vt:lpstr>Ваши вопросы?</vt:lpstr>
      <vt:lpstr>PowerPoint Presentation</vt:lpstr>
      <vt:lpstr>Сегодня вы закрепили</vt:lpstr>
      <vt:lpstr>Рефлексия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cp:lastModifiedBy>Kirill Borisenko</cp:lastModifiedBy>
  <cp:revision>5</cp:revision>
  <dcterms:modified xsi:type="dcterms:W3CDTF">2022-10-14T19:23:55Z</dcterms:modified>
</cp:coreProperties>
</file>