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1" r:id="rId1"/>
  </p:sldMasterIdLst>
  <p:notesMasterIdLst>
    <p:notesMasterId r:id="rId30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IBM Plex Sans" panose="020B0503050203000203" pitchFamily="34" charset="0"/>
      <p:regular r:id="rId35"/>
      <p:bold r:id="rId36"/>
      <p:italic r:id="rId37"/>
      <p:boldItalic r:id="rId38"/>
    </p:embeddedFont>
    <p:embeddedFont>
      <p:font typeface="IBM Plex Sans SemiBold" panose="020B0703050203000203" pitchFamily="3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597">
          <p15:clr>
            <a:srgbClr val="9AA0A6"/>
          </p15:clr>
        </p15:guide>
        <p15:guide id="2" pos="290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544EC1F-775E-4238-BCA6-D86E11726E21}">
  <a:tblStyle styleId="{6544EC1F-775E-4238-BCA6-D86E11726E2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597"/>
        <p:guide pos="29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ksergey.ru/timer/?t=300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onlinetimer.ru/#!/timer/2022-01-14T13:30:46.171Z/2022-01-14T13:30:46.171Z/forward/0/2/100/t/run/" TargetMode="Externa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7" name="Google Shape;29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1a88ad15b6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1a88ad15b6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1a88ad15b6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1a88ad15b6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1a88ad15b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1a88ad15b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1a88ad15b6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1a88ad15b6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1a88ad15b6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1a88ad15b6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1a88ad15b6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1a88ad15b6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1a88ad15b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1a88ad15b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1a88ad15b6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1a88ad15b6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081ba7d4ae_0_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8" name="Google Shape;428;g1081ba7d4ae_0_5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081ba7d4ae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5" name="Google Shape;435;g1081ba7d4ae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0647329f79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7" name="Google Shape;327;g10647329f79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081ba7d4ae_0_5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2" name="Google Shape;442;g1081ba7d4ae_0_5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1656f2432a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0" name="Google Shape;450;g11656f2432a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8" name="Google Shape;45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>
                <a:solidFill>
                  <a:schemeClr val="dk1"/>
                </a:solidFill>
              </a:rPr>
              <a:t>Для удобства можно использовать таймер на экране: </a:t>
            </a:r>
            <a:r>
              <a:rPr lang="ru-RU" u="sng">
                <a:solidFill>
                  <a:schemeClr val="hlink"/>
                </a:solidFill>
                <a:hlinkClick r:id="rId3"/>
              </a:rPr>
              <a:t>вариант 1,</a:t>
            </a:r>
            <a:r>
              <a:rPr lang="ru-RU">
                <a:solidFill>
                  <a:schemeClr val="dk1"/>
                </a:solidFill>
              </a:rPr>
              <a:t> </a:t>
            </a:r>
            <a:r>
              <a:rPr lang="ru-RU" u="sng">
                <a:solidFill>
                  <a:schemeClr val="hlink"/>
                </a:solidFill>
                <a:hlinkClick r:id="rId4"/>
              </a:rPr>
              <a:t>вариант 2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081ba7d4ae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3" name="Google Shape;463;g1081ba7d4ae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11656f2432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2" name="Google Shape;472;g11656f2432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1081ba7d4ae_0_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1" name="Google Shape;481;g1081ba7d4ae_0_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16132c2d2b_3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86" name="Google Shape;486;g116132c2d2b_3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0f07d28dee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0f07d28dee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Вы можете сами менять вопросы! Попросите студентов ответить голосом или отписаться в чате.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4" name="Google Shape;50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1a88ad15b6_0_292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g11a88ad15b6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1a88ad15b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1a88ad15b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1a88ad15b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1a88ad15b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1a88ad15b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1a88ad15b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1a88ad15b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1a88ad15b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1a88ad15b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1a88ad15b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1a88ad15b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1a88ad15b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 Титульник">
  <p:cSld name="TITLE_1_2_1_1">
    <p:bg>
      <p:bgPr>
        <a:solidFill>
          <a:schemeClr val="dk1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32821" y="0"/>
            <a:ext cx="7611177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196224"/>
            <a:ext cx="4788650" cy="194727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2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 Отбивка ">
  <p:cSld name="TITLE_1_1_1_1">
    <p:bg>
      <p:bgPr>
        <a:solidFill>
          <a:schemeClr val="lt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2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ubTitle" idx="2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65" name="Google Shape;6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 Отбивка  (без графики)">
  <p:cSld name="TITLE_1_1_1_1_1">
    <p:bg>
      <p:bgPr>
        <a:solidFill>
          <a:schemeClr val="lt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2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70" name="Google Shape;70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 Заголовок + текст в два столбца">
  <p:cSld name="1_Title slide 5_2_1_4_2">
    <p:bg>
      <p:bgPr>
        <a:solidFill>
          <a:schemeClr val="l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2"/>
          </p:nvPr>
        </p:nvSpPr>
        <p:spPr>
          <a:xfrm>
            <a:off x="5364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ubTitle" idx="3"/>
          </p:nvPr>
        </p:nvSpPr>
        <p:spPr>
          <a:xfrm>
            <a:off x="47520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76" name="Google Shape;76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 Для цитат">
  <p:cSld name="CUSTOM_2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936875" y="1004350"/>
            <a:ext cx="7270200" cy="31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 extrusionOk="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2842969" y="2049775"/>
            <a:ext cx="3458100" cy="13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 Заголовок + текст">
  <p:cSld name="1_Title slide 5_2_1_4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2"/>
          </p:nvPr>
        </p:nvSpPr>
        <p:spPr>
          <a:xfrm>
            <a:off x="5364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" name="Google Shape;16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 Отбивка">
  <p:cSld name="10 Отбивка"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254156" y="0"/>
            <a:ext cx="488984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2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22" name="Google Shape;2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 Отбивка">
  <p:cSld name="TITLE_1_1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49025" y="6715"/>
            <a:ext cx="420168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1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IBM Plex Sans"/>
              <a:buNone/>
              <a:defRPr sz="13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28" name="Google Shape;2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Конец презентации (благодарность)">
  <p:cSld name="CUSTOM_1_1">
    <p:bg>
      <p:bgPr>
        <a:solidFill>
          <a:schemeClr val="dk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533250" y="2230975"/>
            <a:ext cx="1168075" cy="1294274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 txBox="1"/>
          <p:nvPr/>
        </p:nvSpPr>
        <p:spPr>
          <a:xfrm>
            <a:off x="2006850" y="1496438"/>
            <a:ext cx="5130300" cy="25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ru-RU"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Спасибо </a:t>
            </a:r>
            <a:endParaRPr sz="4400" b="0" i="0" u="none" strike="noStrike" cap="none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ru-RU"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за внимание</a:t>
            </a:r>
            <a:endParaRPr sz="4400" b="0" i="0" u="none" strike="noStrike" cap="none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32" name="Google Shape;3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Титульник">
  <p:cSld name="TITLE_1_2">
    <p:bg>
      <p:bgPr>
        <a:solidFill>
          <a:schemeClr val="dk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72100" y="1687275"/>
            <a:ext cx="3590899" cy="302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37" name="Google Shape;3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 Пустой слайд">
  <p:cSld name="1_Title slide 5_2_1"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48" name="Google Shape;48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 Титульник">
  <p:cSld name="TITLE_1_2_1_1_1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0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53" name="Google Shape;53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 Отбивка">
  <p:cSld name="TITLE_1_1_1">
    <p:bg>
      <p:bgPr>
        <a:solidFill>
          <a:schemeClr val="l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31875" y="0"/>
            <a:ext cx="58121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1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ubTitle" idx="2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59" name="Google Shape;5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6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</a:pPr>
            <a:r>
              <a:rPr lang="ru-RU"/>
              <a:t>Знакомство с языками программирования</a:t>
            </a:r>
            <a:endParaRPr/>
          </a:p>
        </p:txBody>
      </p:sp>
      <p:sp>
        <p:nvSpPr>
          <p:cNvPr id="300" name="Google Shape;300;p46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</a:pPr>
            <a:r>
              <a:rPr lang="ru-RU"/>
              <a:t>Семинар 1.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7"/>
          <p:cNvSpPr txBox="1">
            <a:spLocks noGrp="1"/>
          </p:cNvSpPr>
          <p:nvPr>
            <p:ph type="title"/>
          </p:nvPr>
        </p:nvSpPr>
        <p:spPr>
          <a:xfrm>
            <a:off x="936900" y="1044775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rgbClr val="333333"/>
                </a:solidFill>
                <a:highlight>
                  <a:srgbClr val="FFFFFF"/>
                </a:highlight>
              </a:rPr>
              <a:t>Целочисленный тип данных - это:</a:t>
            </a:r>
            <a:endParaRPr sz="2500"/>
          </a:p>
        </p:txBody>
      </p:sp>
      <p:sp>
        <p:nvSpPr>
          <p:cNvPr id="379" name="Google Shape;379;p57"/>
          <p:cNvSpPr txBox="1"/>
          <p:nvPr/>
        </p:nvSpPr>
        <p:spPr>
          <a:xfrm>
            <a:off x="652975" y="2494000"/>
            <a:ext cx="8107200" cy="13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27025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double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int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string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bool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8"/>
          <p:cNvSpPr txBox="1">
            <a:spLocks noGrp="1"/>
          </p:cNvSpPr>
          <p:nvPr>
            <p:ph type="title"/>
          </p:nvPr>
        </p:nvSpPr>
        <p:spPr>
          <a:xfrm>
            <a:off x="936900" y="1044775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rgbClr val="333333"/>
                </a:solidFill>
                <a:highlight>
                  <a:srgbClr val="FFFFFF"/>
                </a:highlight>
              </a:rPr>
              <a:t>Целочисленный тип данных - это:</a:t>
            </a:r>
            <a:endParaRPr sz="2500"/>
          </a:p>
        </p:txBody>
      </p:sp>
      <p:sp>
        <p:nvSpPr>
          <p:cNvPr id="385" name="Google Shape;385;p58"/>
          <p:cNvSpPr txBox="1"/>
          <p:nvPr/>
        </p:nvSpPr>
        <p:spPr>
          <a:xfrm>
            <a:off x="652975" y="2494000"/>
            <a:ext cx="8107200" cy="13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27025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double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int</a:t>
            </a:r>
            <a:endParaRPr sz="1550">
              <a:solidFill>
                <a:schemeClr val="dk1"/>
              </a:solidFill>
              <a:highlight>
                <a:schemeClr val="accent3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string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bool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9"/>
          <p:cNvSpPr txBox="1">
            <a:spLocks noGrp="1"/>
          </p:cNvSpPr>
          <p:nvPr>
            <p:ph type="title"/>
          </p:nvPr>
        </p:nvSpPr>
        <p:spPr>
          <a:xfrm>
            <a:off x="936900" y="238500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rgbClr val="333333"/>
                </a:solidFill>
                <a:highlight>
                  <a:srgbClr val="FFFFFF"/>
                </a:highlight>
              </a:rPr>
              <a:t>На рисунке представлен оператор:</a:t>
            </a:r>
            <a:endParaRPr sz="2500"/>
          </a:p>
        </p:txBody>
      </p:sp>
      <p:sp>
        <p:nvSpPr>
          <p:cNvPr id="391" name="Google Shape;391;p59"/>
          <p:cNvSpPr txBox="1"/>
          <p:nvPr/>
        </p:nvSpPr>
        <p:spPr>
          <a:xfrm>
            <a:off x="789925" y="3374375"/>
            <a:ext cx="8107200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ветвления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выбора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повторения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цикла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392" name="Google Shape;392;p59"/>
          <p:cNvPicPr preferRelativeResize="0"/>
          <p:nvPr/>
        </p:nvPicPr>
        <p:blipFill rotWithShape="1">
          <a:blip r:embed="rId3">
            <a:alphaModFix/>
          </a:blip>
          <a:srcRect t="21209" r="43100" b="27022"/>
          <a:stretch/>
        </p:blipFill>
        <p:spPr>
          <a:xfrm>
            <a:off x="2455688" y="1221600"/>
            <a:ext cx="4232625" cy="21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0"/>
          <p:cNvSpPr txBox="1">
            <a:spLocks noGrp="1"/>
          </p:cNvSpPr>
          <p:nvPr>
            <p:ph type="title"/>
          </p:nvPr>
        </p:nvSpPr>
        <p:spPr>
          <a:xfrm>
            <a:off x="936900" y="238500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rgbClr val="333333"/>
                </a:solidFill>
                <a:highlight>
                  <a:srgbClr val="FFFFFF"/>
                </a:highlight>
              </a:rPr>
              <a:t>На рисунке представлен оператор:</a:t>
            </a:r>
            <a:endParaRPr sz="2500"/>
          </a:p>
        </p:txBody>
      </p:sp>
      <p:sp>
        <p:nvSpPr>
          <p:cNvPr id="398" name="Google Shape;398;p60"/>
          <p:cNvSpPr txBox="1"/>
          <p:nvPr/>
        </p:nvSpPr>
        <p:spPr>
          <a:xfrm>
            <a:off x="789925" y="3374375"/>
            <a:ext cx="8107200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ветвления</a:t>
            </a:r>
            <a:endParaRPr sz="1550">
              <a:solidFill>
                <a:schemeClr val="dk1"/>
              </a:solidFill>
              <a:highlight>
                <a:schemeClr val="accent3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выбора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повторения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цикла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399" name="Google Shape;399;p60"/>
          <p:cNvPicPr preferRelativeResize="0"/>
          <p:nvPr/>
        </p:nvPicPr>
        <p:blipFill rotWithShape="1">
          <a:blip r:embed="rId3">
            <a:alphaModFix/>
          </a:blip>
          <a:srcRect t="21209" r="43100" b="27022"/>
          <a:stretch/>
        </p:blipFill>
        <p:spPr>
          <a:xfrm>
            <a:off x="2455688" y="1221600"/>
            <a:ext cx="4232625" cy="21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61"/>
          <p:cNvSpPr txBox="1">
            <a:spLocks noGrp="1"/>
          </p:cNvSpPr>
          <p:nvPr>
            <p:ph type="title"/>
          </p:nvPr>
        </p:nvSpPr>
        <p:spPr>
          <a:xfrm>
            <a:off x="936900" y="1044775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rgbClr val="333333"/>
                </a:solidFill>
                <a:highlight>
                  <a:srgbClr val="FFFFFF"/>
                </a:highlight>
              </a:rPr>
              <a:t>При помощи какой языковой конструкции выполняются повторяющиеся действия?</a:t>
            </a:r>
            <a:endParaRPr sz="2500"/>
          </a:p>
        </p:txBody>
      </p:sp>
      <p:sp>
        <p:nvSpPr>
          <p:cNvPr id="405" name="Google Shape;405;p61"/>
          <p:cNvSpPr txBox="1"/>
          <p:nvPr/>
        </p:nvSpPr>
        <p:spPr>
          <a:xfrm>
            <a:off x="652975" y="2494000"/>
            <a:ext cx="8107200" cy="13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27025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do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while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цикл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switch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2"/>
          <p:cNvSpPr txBox="1">
            <a:spLocks noGrp="1"/>
          </p:cNvSpPr>
          <p:nvPr>
            <p:ph type="title"/>
          </p:nvPr>
        </p:nvSpPr>
        <p:spPr>
          <a:xfrm>
            <a:off x="936900" y="1044775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rgbClr val="333333"/>
                </a:solidFill>
                <a:highlight>
                  <a:srgbClr val="FFFFFF"/>
                </a:highlight>
              </a:rPr>
              <a:t>При помощи какой языковой конструкции выполняются повторяющиеся действия?</a:t>
            </a:r>
            <a:endParaRPr sz="2500"/>
          </a:p>
        </p:txBody>
      </p:sp>
      <p:sp>
        <p:nvSpPr>
          <p:cNvPr id="411" name="Google Shape;411;p62"/>
          <p:cNvSpPr txBox="1"/>
          <p:nvPr/>
        </p:nvSpPr>
        <p:spPr>
          <a:xfrm>
            <a:off x="652975" y="2494000"/>
            <a:ext cx="8107200" cy="13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27025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do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while</a:t>
            </a:r>
            <a:endParaRPr sz="1550">
              <a:solidFill>
                <a:schemeClr val="dk1"/>
              </a:solidFill>
              <a:highlight>
                <a:schemeClr val="accent3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цикл</a:t>
            </a:r>
            <a:endParaRPr sz="1550">
              <a:solidFill>
                <a:schemeClr val="dk1"/>
              </a:solidFill>
              <a:highlight>
                <a:schemeClr val="accent3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switch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63"/>
          <p:cNvSpPr txBox="1">
            <a:spLocks noGrp="1"/>
          </p:cNvSpPr>
          <p:nvPr>
            <p:ph type="title"/>
          </p:nvPr>
        </p:nvSpPr>
        <p:spPr>
          <a:xfrm>
            <a:off x="936900" y="238500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rgbClr val="333333"/>
                </a:solidFill>
                <a:highlight>
                  <a:srgbClr val="FFFFFF"/>
                </a:highlight>
              </a:rPr>
              <a:t>Что будет выведено в консоли?</a:t>
            </a:r>
            <a:endParaRPr sz="2500"/>
          </a:p>
        </p:txBody>
      </p:sp>
      <p:sp>
        <p:nvSpPr>
          <p:cNvPr id="417" name="Google Shape;417;p63"/>
          <p:cNvSpPr txBox="1"/>
          <p:nvPr/>
        </p:nvSpPr>
        <p:spPr>
          <a:xfrm>
            <a:off x="719975" y="3575150"/>
            <a:ext cx="8107200" cy="13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Будет ошибка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2 4 6 8 10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0 2 4 8 10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0 2 4 8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418" name="Google Shape;418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6300" y="1123550"/>
            <a:ext cx="3851376" cy="245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64"/>
          <p:cNvSpPr txBox="1">
            <a:spLocks noGrp="1"/>
          </p:cNvSpPr>
          <p:nvPr>
            <p:ph type="title"/>
          </p:nvPr>
        </p:nvSpPr>
        <p:spPr>
          <a:xfrm>
            <a:off x="936900" y="238500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rgbClr val="333333"/>
                </a:solidFill>
                <a:highlight>
                  <a:srgbClr val="FFFFFF"/>
                </a:highlight>
              </a:rPr>
              <a:t>Что будет выведено в консоли?</a:t>
            </a:r>
            <a:endParaRPr sz="2500"/>
          </a:p>
        </p:txBody>
      </p:sp>
      <p:sp>
        <p:nvSpPr>
          <p:cNvPr id="424" name="Google Shape;424;p64"/>
          <p:cNvSpPr txBox="1"/>
          <p:nvPr/>
        </p:nvSpPr>
        <p:spPr>
          <a:xfrm>
            <a:off x="719975" y="3575150"/>
            <a:ext cx="8107200" cy="13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Будет ошибка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2 4 6 8 10</a:t>
            </a:r>
            <a:endParaRPr sz="1550">
              <a:solidFill>
                <a:schemeClr val="dk1"/>
              </a:solidFill>
              <a:highlight>
                <a:schemeClr val="accent3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0 2 4 8 10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0 2 4 8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425" name="Google Shape;425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6300" y="1123550"/>
            <a:ext cx="3851376" cy="245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5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/>
              <a:t>Начало работы - установка Visual Studio Code</a:t>
            </a:r>
            <a:endParaRPr/>
          </a:p>
        </p:txBody>
      </p:sp>
      <p:sp>
        <p:nvSpPr>
          <p:cNvPr id="431" name="Google Shape;431;p65"/>
          <p:cNvSpPr txBox="1">
            <a:spLocks noGrp="1"/>
          </p:cNvSpPr>
          <p:nvPr>
            <p:ph type="subTitle" idx="2"/>
          </p:nvPr>
        </p:nvSpPr>
        <p:spPr>
          <a:xfrm>
            <a:off x="536400" y="1260000"/>
            <a:ext cx="6218100" cy="5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700" dirty="0"/>
          </a:p>
        </p:txBody>
      </p:sp>
      <p:pic>
        <p:nvPicPr>
          <p:cNvPr id="432" name="Google Shape;432;p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6400" y="2031525"/>
            <a:ext cx="6452590" cy="2772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66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/>
              <a:t>0. Демонстрация решения</a:t>
            </a:r>
            <a:endParaRPr/>
          </a:p>
        </p:txBody>
      </p:sp>
      <p:sp>
        <p:nvSpPr>
          <p:cNvPr id="438" name="Google Shape;438;p66"/>
          <p:cNvSpPr txBox="1">
            <a:spLocks noGrp="1"/>
          </p:cNvSpPr>
          <p:nvPr>
            <p:ph type="subTitle" idx="2"/>
          </p:nvPr>
        </p:nvSpPr>
        <p:spPr>
          <a:xfrm>
            <a:off x="536400" y="1260000"/>
            <a:ext cx="76794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2600"/>
              <a:t>Напишите программу, которая на вход принимает число и выдаёт его квадрат (число умноженное на само себя).</a:t>
            </a:r>
            <a:endParaRPr sz="2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2600"/>
              <a:t>Например:</a:t>
            </a:r>
            <a:endParaRPr sz="2600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2600"/>
              <a:t>4 -&gt; 16 </a:t>
            </a:r>
            <a:endParaRPr sz="2600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2600"/>
              <a:t>-3 -&gt; 9 </a:t>
            </a:r>
            <a:endParaRPr sz="2600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2600"/>
              <a:t>-7 -&gt; 49</a:t>
            </a:r>
            <a:endParaRPr sz="2600"/>
          </a:p>
        </p:txBody>
      </p:sp>
      <p:pic>
        <p:nvPicPr>
          <p:cNvPr id="439" name="Google Shape;439;p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08525" y="2467809"/>
            <a:ext cx="3607150" cy="22121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9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</a:pPr>
            <a:r>
              <a:rPr lang="ru-RU"/>
              <a:t>План на сегодня:</a:t>
            </a:r>
            <a:endParaRPr/>
          </a:p>
        </p:txBody>
      </p:sp>
      <p:sp>
        <p:nvSpPr>
          <p:cNvPr id="330" name="Google Shape;330;p49"/>
          <p:cNvSpPr txBox="1">
            <a:spLocks noGrp="1"/>
          </p:cNvSpPr>
          <p:nvPr>
            <p:ph type="subTitle" idx="2"/>
          </p:nvPr>
        </p:nvSpPr>
        <p:spPr>
          <a:xfrm>
            <a:off x="536400" y="1336200"/>
            <a:ext cx="8064000" cy="34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ru-RU" sz="1800"/>
              <a:t>Quiz!</a:t>
            </a:r>
            <a:endParaRPr sz="1800"/>
          </a:p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➔"/>
            </a:pPr>
            <a:r>
              <a:rPr lang="ru-RU" sz="1800"/>
              <a:t>Установка Visual studio code</a:t>
            </a:r>
            <a:endParaRPr sz="1800"/>
          </a:p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➔"/>
            </a:pPr>
            <a:r>
              <a:rPr lang="ru-RU" sz="1800"/>
              <a:t>Первая задача - объяснение преподавателем, ответы на вопросы</a:t>
            </a:r>
            <a:endParaRPr sz="1800"/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➔"/>
            </a:pPr>
            <a:r>
              <a:rPr lang="ru-RU" sz="1800"/>
              <a:t>Решение в группе задач </a:t>
            </a:r>
            <a:endParaRPr sz="1800"/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➔"/>
            </a:pPr>
            <a:r>
              <a:rPr lang="ru-RU" sz="1800"/>
              <a:t>Возвращение в общий зал и обсуждение кода</a:t>
            </a:r>
            <a:endParaRPr sz="1800"/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➔"/>
            </a:pPr>
            <a:r>
              <a:rPr lang="ru-RU" sz="1800"/>
              <a:t>Перерыв</a:t>
            </a:r>
            <a:endParaRPr sz="1800"/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➔"/>
            </a:pPr>
            <a:r>
              <a:rPr lang="ru-RU" sz="1800">
                <a:solidFill>
                  <a:schemeClr val="dk1"/>
                </a:solidFill>
              </a:rPr>
              <a:t>Решение в группе задач 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➔"/>
            </a:pPr>
            <a:r>
              <a:rPr lang="ru-RU" sz="1800">
                <a:solidFill>
                  <a:schemeClr val="dk1"/>
                </a:solidFill>
              </a:rPr>
              <a:t>Возвращение в общий зал и обсуждение кода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➔"/>
            </a:pPr>
            <a:r>
              <a:rPr lang="ru-RU" sz="1800">
                <a:solidFill>
                  <a:schemeClr val="dk1"/>
                </a:solidFill>
              </a:rPr>
              <a:t>Домашнее задание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67"/>
          <p:cNvSpPr txBox="1">
            <a:spLocks noGrp="1"/>
          </p:cNvSpPr>
          <p:nvPr>
            <p:ph type="title"/>
          </p:nvPr>
        </p:nvSpPr>
        <p:spPr>
          <a:xfrm>
            <a:off x="540000" y="284525"/>
            <a:ext cx="7404000" cy="8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/>
              <a:t>Итерация №1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/>
              <a:t>Решение в группах задач:</a:t>
            </a:r>
            <a:endParaRPr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445" name="Google Shape;445;p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5342" y="2317125"/>
            <a:ext cx="1983183" cy="1983174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67"/>
          <p:cNvSpPr txBox="1"/>
          <p:nvPr/>
        </p:nvSpPr>
        <p:spPr>
          <a:xfrm>
            <a:off x="539750" y="1156925"/>
            <a:ext cx="7172100" cy="35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1. Напишите программу, которая на вход принимает два числа и проверяет, является ли первое число квадратом второго.</a:t>
            </a:r>
            <a:endParaRPr sz="2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a = 25, b = 5 -&gt; да </a:t>
            </a:r>
            <a:endParaRPr sz="2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a = 2, b = 10 -&gt; нет </a:t>
            </a:r>
            <a:endParaRPr sz="2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a = 9, b = -3 -&gt; да </a:t>
            </a:r>
            <a:endParaRPr sz="2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a = -3 b = 9 -&gt; нет</a:t>
            </a:r>
            <a:endParaRPr sz="2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3. Напишите программу, которая будет выдавать название дня недели по заданному номеру.</a:t>
            </a:r>
            <a:endParaRPr sz="2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	3 -&gt; Среда </a:t>
            </a:r>
            <a:endParaRPr sz="2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5 -&gt; Пятница</a:t>
            </a:r>
            <a:endParaRPr sz="800"/>
          </a:p>
        </p:txBody>
      </p:sp>
      <p:sp>
        <p:nvSpPr>
          <p:cNvPr id="447" name="Google Shape;447;p67"/>
          <p:cNvSpPr/>
          <p:nvPr/>
        </p:nvSpPr>
        <p:spPr>
          <a:xfrm>
            <a:off x="6237150" y="2810394"/>
            <a:ext cx="1558200" cy="5343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20</a:t>
            </a:r>
            <a:r>
              <a:rPr lang="ru-RU" sz="26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мин</a:t>
            </a:r>
            <a:endParaRPr sz="2600" b="0" i="0" u="none" strike="noStrike" cap="non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8"/>
          <p:cNvSpPr txBox="1">
            <a:spLocks noGrp="1"/>
          </p:cNvSpPr>
          <p:nvPr>
            <p:ph type="title"/>
          </p:nvPr>
        </p:nvSpPr>
        <p:spPr>
          <a:xfrm>
            <a:off x="540000" y="284525"/>
            <a:ext cx="7404000" cy="8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/>
              <a:t>Итерация №1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Общее обсуждение решения:</a:t>
            </a:r>
            <a:endParaRPr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453" name="Google Shape;453;p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5342" y="2317125"/>
            <a:ext cx="1983183" cy="1983174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68"/>
          <p:cNvSpPr txBox="1"/>
          <p:nvPr/>
        </p:nvSpPr>
        <p:spPr>
          <a:xfrm>
            <a:off x="539750" y="1156925"/>
            <a:ext cx="7172100" cy="35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1. Напишите программу, которая на вход принимает два числа и проверяет, является ли первое число квадратом второго.</a:t>
            </a:r>
            <a:endParaRPr sz="2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a = 5; b = 25 -&gt; да </a:t>
            </a:r>
            <a:endParaRPr sz="2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a = 2 b = 10 -&gt; нет </a:t>
            </a:r>
            <a:endParaRPr sz="2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a = 9; b = -3 -&gt; нет </a:t>
            </a:r>
            <a:endParaRPr sz="2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a = -3 b = 9 -&gt; да</a:t>
            </a:r>
            <a:endParaRPr sz="2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3. Напишите программу, которая будет выдавать название дня недели по заданному номеру.</a:t>
            </a:r>
            <a:endParaRPr sz="2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	3 -&gt; Среда </a:t>
            </a:r>
            <a:endParaRPr sz="2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5 -&gt; Пятница</a:t>
            </a:r>
            <a:endParaRPr sz="800"/>
          </a:p>
        </p:txBody>
      </p:sp>
      <p:sp>
        <p:nvSpPr>
          <p:cNvPr id="455" name="Google Shape;455;p68"/>
          <p:cNvSpPr/>
          <p:nvPr/>
        </p:nvSpPr>
        <p:spPr>
          <a:xfrm>
            <a:off x="6237150" y="2810394"/>
            <a:ext cx="1558200" cy="5343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10</a:t>
            </a:r>
            <a:r>
              <a:rPr lang="ru-RU" sz="26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мин</a:t>
            </a:r>
            <a:endParaRPr sz="2600" b="0" i="0" u="none" strike="noStrike" cap="non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69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/>
              <a:t>Ваши вопросы?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/>
              <a:t>Перерыв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70"/>
          <p:cNvSpPr txBox="1"/>
          <p:nvPr/>
        </p:nvSpPr>
        <p:spPr>
          <a:xfrm>
            <a:off x="539700" y="1110600"/>
            <a:ext cx="6739500" cy="18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5. Напишите программу, которая на вход принимает одно число (N), а на выходе показывает все целые числа в промежутке от -N до N.</a:t>
            </a:r>
            <a:endParaRPr sz="2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4 -&gt; "-4, -3, -2, -1, 0, 1, 2, 3, 4" </a:t>
            </a:r>
            <a:endParaRPr sz="2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2 -&gt; " -2, -1, 0, 1, 2"</a:t>
            </a:r>
            <a:endParaRPr sz="2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66" name="Google Shape;466;p70"/>
          <p:cNvSpPr txBox="1">
            <a:spLocks noGrp="1"/>
          </p:cNvSpPr>
          <p:nvPr>
            <p:ph type="title"/>
          </p:nvPr>
        </p:nvSpPr>
        <p:spPr>
          <a:xfrm>
            <a:off x="539750" y="284525"/>
            <a:ext cx="6520500" cy="8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/>
              <a:t>Итерация №2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/>
              <a:t>Решение в группах задач: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467" name="Google Shape;467;p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95172" y="205032"/>
            <a:ext cx="1868028" cy="1868029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70"/>
          <p:cNvSpPr/>
          <p:nvPr/>
        </p:nvSpPr>
        <p:spPr>
          <a:xfrm>
            <a:off x="6497650" y="669660"/>
            <a:ext cx="1467300" cy="5031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20</a:t>
            </a:r>
            <a:r>
              <a:rPr lang="ru-RU" sz="26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мин</a:t>
            </a:r>
            <a:endParaRPr sz="2600" b="0" i="0" u="none" strike="noStrike" cap="non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69" name="Google Shape;469;p70"/>
          <p:cNvSpPr txBox="1"/>
          <p:nvPr/>
        </p:nvSpPr>
        <p:spPr>
          <a:xfrm>
            <a:off x="539750" y="2879725"/>
            <a:ext cx="78786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7. Напишите программу, которая принимает на вход трёхзначное число и на выходе показывает последнюю цифру этого числа.</a:t>
            </a:r>
            <a:br>
              <a:rPr lang="ru-RU" sz="2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</a:br>
            <a:r>
              <a:rPr lang="ru-RU" sz="2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	456 -&gt; 6</a:t>
            </a:r>
            <a:br>
              <a:rPr lang="ru-RU" sz="2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</a:br>
            <a:r>
              <a:rPr lang="ru-RU" sz="2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	782 -&gt; 2</a:t>
            </a:r>
            <a:br>
              <a:rPr lang="ru-RU" sz="2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</a:br>
            <a:r>
              <a:rPr lang="ru-RU" sz="2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	918 -&gt; 8</a:t>
            </a:r>
            <a:endParaRPr sz="2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71"/>
          <p:cNvSpPr txBox="1"/>
          <p:nvPr/>
        </p:nvSpPr>
        <p:spPr>
          <a:xfrm>
            <a:off x="539700" y="1110600"/>
            <a:ext cx="6739500" cy="18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5. Напишите программу, которая на вход принимает одно число (N), а на выходе показывает все целые числа в промежутке от -N до N.</a:t>
            </a:r>
            <a:endParaRPr sz="2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4 -&gt; "-4, -3, -2, -1, 0, 1, 2, 3, 4" </a:t>
            </a:r>
            <a:endParaRPr sz="2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2 -&gt; " -2, -1, 0, 1, 2"</a:t>
            </a:r>
            <a:endParaRPr sz="2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75" name="Google Shape;475;p71"/>
          <p:cNvSpPr txBox="1">
            <a:spLocks noGrp="1"/>
          </p:cNvSpPr>
          <p:nvPr>
            <p:ph type="title"/>
          </p:nvPr>
        </p:nvSpPr>
        <p:spPr>
          <a:xfrm>
            <a:off x="539750" y="284525"/>
            <a:ext cx="6520500" cy="8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/>
              <a:t>Итерация №2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Общее обсуждение решения: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pic>
        <p:nvPicPr>
          <p:cNvPr id="476" name="Google Shape;476;p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95172" y="205032"/>
            <a:ext cx="1868028" cy="1868029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71"/>
          <p:cNvSpPr/>
          <p:nvPr/>
        </p:nvSpPr>
        <p:spPr>
          <a:xfrm>
            <a:off x="6497650" y="669660"/>
            <a:ext cx="1467300" cy="5031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10</a:t>
            </a:r>
            <a:r>
              <a:rPr lang="ru-RU" sz="26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мин</a:t>
            </a:r>
            <a:endParaRPr sz="2600" b="0" i="0" u="none" strike="noStrike" cap="non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78" name="Google Shape;478;p71"/>
          <p:cNvSpPr txBox="1"/>
          <p:nvPr/>
        </p:nvSpPr>
        <p:spPr>
          <a:xfrm>
            <a:off x="539750" y="2879725"/>
            <a:ext cx="78786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7. Напишите программу, которая принимает на вход трёхзначное число и на выходе показывает последнюю цифру этого числа.</a:t>
            </a:r>
            <a:br>
              <a:rPr lang="ru-RU" sz="2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</a:br>
            <a:r>
              <a:rPr lang="ru-RU" sz="2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	456 -&gt; 6</a:t>
            </a:r>
            <a:br>
              <a:rPr lang="ru-RU" sz="2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</a:br>
            <a:r>
              <a:rPr lang="ru-RU" sz="2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	782 -&gt; 2</a:t>
            </a:r>
            <a:br>
              <a:rPr lang="ru-RU" sz="2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</a:br>
            <a:r>
              <a:rPr lang="ru-RU" sz="2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	918 -&gt; 8</a:t>
            </a:r>
            <a:endParaRPr sz="2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72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/>
              <a:t>Ваши вопросы?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73"/>
          <p:cNvSpPr/>
          <p:nvPr/>
        </p:nvSpPr>
        <p:spPr>
          <a:xfrm>
            <a:off x="0" y="0"/>
            <a:ext cx="9144000" cy="400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ru-RU" sz="17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Д</a:t>
            </a:r>
            <a:r>
              <a:rPr lang="ru-RU" sz="1700" b="1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омашнее задание</a:t>
            </a:r>
            <a:endParaRPr sz="1700" b="1" i="0" u="none" strike="noStrike" cap="non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aphicFrame>
        <p:nvGraphicFramePr>
          <p:cNvPr id="489" name="Google Shape;489;p73"/>
          <p:cNvGraphicFramePr/>
          <p:nvPr/>
        </p:nvGraphicFramePr>
        <p:xfrm>
          <a:off x="539750" y="628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{6544EC1F-775E-4238-BCA6-D86E11726E21}</a:tableStyleId>
              </a:tblPr>
              <a:tblGrid>
                <a:gridCol w="545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7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4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500" b="1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Задание</a:t>
                      </a:r>
                      <a:endParaRPr sz="1500" b="1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500" b="1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Пример</a:t>
                      </a:r>
                      <a:endParaRPr sz="1500" b="1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7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500" b="1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Задача 2:</a:t>
                      </a:r>
                      <a:r>
                        <a:rPr lang="ru-RU" sz="15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 Напишите программу, которая на вход принимает два числа и выдаёт, какое число большее, а какое меньшее.</a:t>
                      </a:r>
                      <a:endParaRPr sz="15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5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a = 5; b = 7 -&gt;  max = 7</a:t>
                      </a:r>
                      <a:endParaRPr sz="15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5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a = 2 b = 10 -&gt; max = 10</a:t>
                      </a:r>
                      <a:endParaRPr sz="15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5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a = -9 b = -3 -&gt; max = -3</a:t>
                      </a:r>
                      <a:endParaRPr sz="15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7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500" b="1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Задача 4: </a:t>
                      </a:r>
                      <a:r>
                        <a:rPr lang="ru-RU" sz="15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Напишите программу, которая принимает на вход три числа и выдаёт максимальное из этих чисел.</a:t>
                      </a:r>
                      <a:endParaRPr sz="15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5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2, 3, 7 -&gt; 7</a:t>
                      </a:r>
                      <a:endParaRPr sz="15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5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44 5 78 -&gt; 78</a:t>
                      </a:r>
                      <a:endParaRPr sz="15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5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22 3 9 -&gt; 22</a:t>
                      </a:r>
                      <a:endParaRPr sz="15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7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500" b="1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Задача 6: </a:t>
                      </a:r>
                      <a:r>
                        <a:rPr lang="ru-RU" sz="15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Напишите программу, которая на вход принимает число и выдаёт, является ли число чётным (делится ли оно на два без остатка).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5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4 -&gt; да</a:t>
                      </a:r>
                      <a:endParaRPr sz="15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5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-3 -&gt; нет</a:t>
                      </a:r>
                      <a:endParaRPr sz="15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5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7 -&gt; нет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7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500" b="1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Задача 8: </a:t>
                      </a:r>
                      <a:r>
                        <a:rPr lang="ru-RU" sz="15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Напишите программу, которая на вход принимает число (N), а на выходе показывает все чётные числа от 1 до N.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5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5 -&gt; 2, 4</a:t>
                      </a:r>
                      <a:endParaRPr sz="15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5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8 -&gt; 2, 4, 6, 8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74"/>
          <p:cNvSpPr txBox="1"/>
          <p:nvPr/>
        </p:nvSpPr>
        <p:spPr>
          <a:xfrm>
            <a:off x="540000" y="2661450"/>
            <a:ext cx="2451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Был урок полезен вам?</a:t>
            </a:r>
            <a:endParaRPr sz="1200"/>
          </a:p>
        </p:txBody>
      </p:sp>
      <p:sp>
        <p:nvSpPr>
          <p:cNvPr id="495" name="Google Shape;495;p74"/>
          <p:cNvSpPr txBox="1"/>
          <p:nvPr/>
        </p:nvSpPr>
        <p:spPr>
          <a:xfrm>
            <a:off x="6511800" y="2661450"/>
            <a:ext cx="2451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Что было сложно?</a:t>
            </a:r>
            <a:endParaRPr sz="1200">
              <a:solidFill>
                <a:schemeClr val="accent1"/>
              </a:solidFill>
            </a:endParaRPr>
          </a:p>
        </p:txBody>
      </p:sp>
      <p:sp>
        <p:nvSpPr>
          <p:cNvPr id="496" name="Google Shape;496;p74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Семинар 1. Знакомство с языками программирования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97" name="Google Shape;497;p74"/>
          <p:cNvSpPr txBox="1">
            <a:spLocks noGrp="1"/>
          </p:cNvSpPr>
          <p:nvPr>
            <p:ph type="title"/>
          </p:nvPr>
        </p:nvSpPr>
        <p:spPr>
          <a:xfrm>
            <a:off x="548750" y="720000"/>
            <a:ext cx="8064000" cy="3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b" anchorCtr="0">
            <a:sp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ru-RU" sz="24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Рефлексия</a:t>
            </a:r>
            <a:endParaRPr sz="240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498" name="Google Shape;498;p74"/>
          <p:cNvSpPr txBox="1"/>
          <p:nvPr/>
        </p:nvSpPr>
        <p:spPr>
          <a:xfrm>
            <a:off x="3355250" y="2661450"/>
            <a:ext cx="2451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Узнали вы что-то новое?</a:t>
            </a:r>
            <a:endParaRPr sz="1200"/>
          </a:p>
        </p:txBody>
      </p:sp>
      <p:pic>
        <p:nvPicPr>
          <p:cNvPr id="499" name="Google Shape;499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9615" y="1798951"/>
            <a:ext cx="625816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7770" y="1798950"/>
            <a:ext cx="607178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p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84550" y="1798950"/>
            <a:ext cx="650239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19904" y="0"/>
            <a:ext cx="4724094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8000" y="180035"/>
            <a:ext cx="480374" cy="480375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50"/>
          <p:cNvSpPr txBox="1">
            <a:spLocks noGrp="1"/>
          </p:cNvSpPr>
          <p:nvPr>
            <p:ph type="title"/>
          </p:nvPr>
        </p:nvSpPr>
        <p:spPr>
          <a:xfrm>
            <a:off x="570075" y="791013"/>
            <a:ext cx="2048400" cy="6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Quiz!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1"/>
          <p:cNvSpPr txBox="1">
            <a:spLocks noGrp="1"/>
          </p:cNvSpPr>
          <p:nvPr>
            <p:ph type="title"/>
          </p:nvPr>
        </p:nvSpPr>
        <p:spPr>
          <a:xfrm>
            <a:off x="936900" y="1044775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rgbClr val="333333"/>
                </a:solidFill>
                <a:highlight>
                  <a:srgbClr val="FFFFFF"/>
                </a:highlight>
              </a:rPr>
              <a:t>Что точно не относится к программе?</a:t>
            </a:r>
            <a:endParaRPr sz="2500"/>
          </a:p>
        </p:txBody>
      </p:sp>
      <p:sp>
        <p:nvSpPr>
          <p:cNvPr id="343" name="Google Shape;343;p51"/>
          <p:cNvSpPr txBox="1"/>
          <p:nvPr/>
        </p:nvSpPr>
        <p:spPr>
          <a:xfrm>
            <a:off x="652975" y="2494000"/>
            <a:ext cx="8107200" cy="13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27025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Логика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Кнопочки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Хранилище данных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Магия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2"/>
          <p:cNvSpPr txBox="1">
            <a:spLocks noGrp="1"/>
          </p:cNvSpPr>
          <p:nvPr>
            <p:ph type="title"/>
          </p:nvPr>
        </p:nvSpPr>
        <p:spPr>
          <a:xfrm>
            <a:off x="936900" y="1044775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rgbClr val="333333"/>
                </a:solidFill>
                <a:highlight>
                  <a:srgbClr val="FFFFFF"/>
                </a:highlight>
              </a:rPr>
              <a:t>Что точно не относится к программе?</a:t>
            </a:r>
            <a:endParaRPr sz="2500"/>
          </a:p>
        </p:txBody>
      </p:sp>
      <p:sp>
        <p:nvSpPr>
          <p:cNvPr id="349" name="Google Shape;349;p52"/>
          <p:cNvSpPr txBox="1"/>
          <p:nvPr/>
        </p:nvSpPr>
        <p:spPr>
          <a:xfrm>
            <a:off x="652975" y="2494000"/>
            <a:ext cx="8107200" cy="13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27025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Логика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Кнопочки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Хранилище данных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Магия</a:t>
            </a:r>
            <a:endParaRPr sz="1550">
              <a:solidFill>
                <a:schemeClr val="dk1"/>
              </a:solidFill>
              <a:highlight>
                <a:schemeClr val="accent3"/>
              </a:highlight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3"/>
          <p:cNvSpPr txBox="1">
            <a:spLocks noGrp="1"/>
          </p:cNvSpPr>
          <p:nvPr>
            <p:ph type="title"/>
          </p:nvPr>
        </p:nvSpPr>
        <p:spPr>
          <a:xfrm>
            <a:off x="936900" y="1044775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rgbClr val="333333"/>
                </a:solidFill>
                <a:highlight>
                  <a:srgbClr val="FFFFFF"/>
                </a:highlight>
              </a:rPr>
              <a:t>С чего следует начать написание программы?</a:t>
            </a:r>
            <a:endParaRPr sz="2500"/>
          </a:p>
        </p:txBody>
      </p:sp>
      <p:sp>
        <p:nvSpPr>
          <p:cNvPr id="355" name="Google Shape;355;p53"/>
          <p:cNvSpPr txBox="1"/>
          <p:nvPr/>
        </p:nvSpPr>
        <p:spPr>
          <a:xfrm>
            <a:off x="652975" y="2494000"/>
            <a:ext cx="8107200" cy="13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27025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С уточнения требований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С описания алгоритма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С именования переменных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С подборки красивых шрифтов/картинок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4"/>
          <p:cNvSpPr txBox="1">
            <a:spLocks noGrp="1"/>
          </p:cNvSpPr>
          <p:nvPr>
            <p:ph type="title"/>
          </p:nvPr>
        </p:nvSpPr>
        <p:spPr>
          <a:xfrm>
            <a:off x="936900" y="1044775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rgbClr val="333333"/>
                </a:solidFill>
                <a:highlight>
                  <a:srgbClr val="FFFFFF"/>
                </a:highlight>
              </a:rPr>
              <a:t>С чего следует начать написание программы?</a:t>
            </a:r>
            <a:endParaRPr sz="2500"/>
          </a:p>
        </p:txBody>
      </p:sp>
      <p:sp>
        <p:nvSpPr>
          <p:cNvPr id="361" name="Google Shape;361;p54"/>
          <p:cNvSpPr txBox="1"/>
          <p:nvPr/>
        </p:nvSpPr>
        <p:spPr>
          <a:xfrm>
            <a:off x="652975" y="2494000"/>
            <a:ext cx="8107200" cy="13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27025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С уточнения требований</a:t>
            </a:r>
            <a:endParaRPr sz="1550">
              <a:solidFill>
                <a:schemeClr val="dk1"/>
              </a:solidFill>
              <a:highlight>
                <a:schemeClr val="accent3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С описания алгоритма</a:t>
            </a:r>
            <a:endParaRPr sz="1550">
              <a:solidFill>
                <a:schemeClr val="dk1"/>
              </a:solidFill>
              <a:highlight>
                <a:schemeClr val="accent3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С именования переменных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С подборки красивых шрифтов/картинок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5"/>
          <p:cNvSpPr txBox="1">
            <a:spLocks noGrp="1"/>
          </p:cNvSpPr>
          <p:nvPr>
            <p:ph type="title"/>
          </p:nvPr>
        </p:nvSpPr>
        <p:spPr>
          <a:xfrm>
            <a:off x="936900" y="1044775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rgbClr val="333333"/>
                </a:solidFill>
                <a:highlight>
                  <a:srgbClr val="FFFFFF"/>
                </a:highlight>
              </a:rPr>
              <a:t>Оператор считывания данных из консоли\терминала - это:</a:t>
            </a:r>
            <a:endParaRPr sz="2500"/>
          </a:p>
        </p:txBody>
      </p:sp>
      <p:sp>
        <p:nvSpPr>
          <p:cNvPr id="367" name="Google Shape;367;p55"/>
          <p:cNvSpPr txBox="1"/>
          <p:nvPr/>
        </p:nvSpPr>
        <p:spPr>
          <a:xfrm>
            <a:off x="652975" y="2494000"/>
            <a:ext cx="8107200" cy="13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27025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ReadLine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Write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WriteLine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SetCursor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6"/>
          <p:cNvSpPr txBox="1">
            <a:spLocks noGrp="1"/>
          </p:cNvSpPr>
          <p:nvPr>
            <p:ph type="title"/>
          </p:nvPr>
        </p:nvSpPr>
        <p:spPr>
          <a:xfrm>
            <a:off x="936900" y="1044775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rgbClr val="333333"/>
                </a:solidFill>
                <a:highlight>
                  <a:srgbClr val="FFFFFF"/>
                </a:highlight>
              </a:rPr>
              <a:t>Оператор считывания данных из консоли\терминала - это:</a:t>
            </a:r>
            <a:endParaRPr sz="2500"/>
          </a:p>
        </p:txBody>
      </p:sp>
      <p:sp>
        <p:nvSpPr>
          <p:cNvPr id="373" name="Google Shape;373;p56"/>
          <p:cNvSpPr txBox="1"/>
          <p:nvPr/>
        </p:nvSpPr>
        <p:spPr>
          <a:xfrm>
            <a:off x="652975" y="2494000"/>
            <a:ext cx="8107200" cy="13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27025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ReadLine</a:t>
            </a:r>
            <a:endParaRPr sz="1550">
              <a:solidFill>
                <a:schemeClr val="dk1"/>
              </a:solidFill>
              <a:highlight>
                <a:schemeClr val="accent3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Write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WriteLine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SetCursor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Макет шаблона GB">
  <a:themeElements>
    <a:clrScheme name="Simple Light">
      <a:dk1>
        <a:srgbClr val="000000"/>
      </a:dk1>
      <a:lt1>
        <a:srgbClr val="FFFFFF"/>
      </a:lt1>
      <a:dk2>
        <a:srgbClr val="8F93A3"/>
      </a:dk2>
      <a:lt2>
        <a:srgbClr val="B7B9C8"/>
      </a:lt2>
      <a:accent1>
        <a:srgbClr val="6654D9"/>
      </a:accent1>
      <a:accent2>
        <a:srgbClr val="F65121"/>
      </a:accent2>
      <a:accent3>
        <a:srgbClr val="E0FF23"/>
      </a:accent3>
      <a:accent4>
        <a:srgbClr val="F458E3"/>
      </a:accent4>
      <a:accent5>
        <a:srgbClr val="1BAFAF"/>
      </a:accent5>
      <a:accent6>
        <a:srgbClr val="FFDB00"/>
      </a:accent6>
      <a:hlink>
        <a:srgbClr val="6654D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934</Words>
  <Application>Microsoft Office PowerPoint</Application>
  <PresentationFormat>On-screen Show (16:9)</PresentationFormat>
  <Paragraphs>156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IBM Plex Sans</vt:lpstr>
      <vt:lpstr>Calibri</vt:lpstr>
      <vt:lpstr>IBM Plex Sans SemiBold</vt:lpstr>
      <vt:lpstr>Макет шаблона GB</vt:lpstr>
      <vt:lpstr>Знакомство с языками программирования</vt:lpstr>
      <vt:lpstr>План на сегодня:</vt:lpstr>
      <vt:lpstr>Quiz!</vt:lpstr>
      <vt:lpstr>Что точно не относится к программе?</vt:lpstr>
      <vt:lpstr>Что точно не относится к программе?</vt:lpstr>
      <vt:lpstr>С чего следует начать написание программы?</vt:lpstr>
      <vt:lpstr>С чего следует начать написание программы?</vt:lpstr>
      <vt:lpstr>Оператор считывания данных из консоли\терминала - это:</vt:lpstr>
      <vt:lpstr>Оператор считывания данных из консоли\терминала - это:</vt:lpstr>
      <vt:lpstr>Целочисленный тип данных - это:</vt:lpstr>
      <vt:lpstr>Целочисленный тип данных - это:</vt:lpstr>
      <vt:lpstr>На рисунке представлен оператор:</vt:lpstr>
      <vt:lpstr>На рисунке представлен оператор:</vt:lpstr>
      <vt:lpstr>При помощи какой языковой конструкции выполняются повторяющиеся действия?</vt:lpstr>
      <vt:lpstr>При помощи какой языковой конструкции выполняются повторяющиеся действия?</vt:lpstr>
      <vt:lpstr>Что будет выведено в консоли?</vt:lpstr>
      <vt:lpstr>Что будет выведено в консоли?</vt:lpstr>
      <vt:lpstr>Начало работы - установка Visual Studio Code</vt:lpstr>
      <vt:lpstr>0. Демонстрация решения</vt:lpstr>
      <vt:lpstr>Итерация №1 Решение в группах задач: </vt:lpstr>
      <vt:lpstr>Итерация №1 Общее обсуждение решения: </vt:lpstr>
      <vt:lpstr>Ваши вопросы?  Перерыв</vt:lpstr>
      <vt:lpstr>Итерация №2 Решение в группах задач:</vt:lpstr>
      <vt:lpstr>Итерация №2 Общее обсуждение решения:  </vt:lpstr>
      <vt:lpstr>Ваши вопросы?</vt:lpstr>
      <vt:lpstr>PowerPoint Presentation</vt:lpstr>
      <vt:lpstr>Рефлексия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Знакомство с языками программирования</dc:title>
  <cp:lastModifiedBy>Kirill Borisenko</cp:lastModifiedBy>
  <cp:revision>1</cp:revision>
  <dcterms:modified xsi:type="dcterms:W3CDTF">2022-10-13T16:32:50Z</dcterms:modified>
</cp:coreProperties>
</file>