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63" r:id="rId6"/>
    <p:sldId id="265" r:id="rId7"/>
    <p:sldId id="266" r:id="rId8"/>
    <p:sldId id="267" r:id="rId9"/>
    <p:sldId id="269" r:id="rId10"/>
    <p:sldId id="26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59A2A8-856C-4706-8735-EF6C40EE9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384005-40F4-4458-AE51-AF02AE663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E473E7-759B-4095-990E-B40821A8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9038-4852-443F-9481-057F521A864B}" type="datetimeFigureOut">
              <a:rPr lang="ru-RU" smtClean="0"/>
              <a:t>19.08.2025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2E9934-3F85-43E1-913B-DB5D5A5C5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053246-3E03-46C9-85A6-36B245CA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7EBB-2285-4835-8A01-4079433D66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20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1355AC-C376-49E0-9454-FA11C7300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94670C-1AC4-4218-9869-F8F9E4F97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4B7623-9307-42E1-A6B7-BC9DE2B8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9038-4852-443F-9481-057F521A864B}" type="datetimeFigureOut">
              <a:rPr lang="ru-RU" smtClean="0"/>
              <a:t>19.08.2025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A0C6E5-011F-46B0-B60D-1ADCB7F3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E3DBA2-368D-4168-A1F4-859C96CD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7EBB-2285-4835-8A01-4079433D66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616879D-1110-4AA0-AC79-7FCD041D7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C57976-4FF7-4CC6-BD0A-956A928DE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7EF527-F38A-449C-BEED-9C682D73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9038-4852-443F-9481-057F521A864B}" type="datetimeFigureOut">
              <a:rPr lang="ru-RU" smtClean="0"/>
              <a:t>19.08.2025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A960A3-F41A-46FB-AB9C-07503F824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59D683-D838-469D-9F57-CBCA9A74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7EBB-2285-4835-8A01-4079433D66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20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79F35-A8D0-49A5-99C7-9F8AE451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891C86-2FC1-40A2-A86E-0ECC733C3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3816A6-76DD-4F8E-B6B7-473C4D9F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9038-4852-443F-9481-057F521A864B}" type="datetimeFigureOut">
              <a:rPr lang="ru-RU" smtClean="0"/>
              <a:t>19.08.2025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3A81D8-C9DF-4744-A97B-9A5DAFDA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11C893-C03F-420A-AC0E-141CFF14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7EBB-2285-4835-8A01-4079433D66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81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AA6AC-6648-4E1D-AA58-44EA6B96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82C3C8-D448-4FF4-8505-AE5400024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D4E7FF-2110-40E6-A967-DD312A9B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9038-4852-443F-9481-057F521A864B}" type="datetimeFigureOut">
              <a:rPr lang="ru-RU" smtClean="0"/>
              <a:t>19.08.2025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7BFF9C-D8C0-4557-9CEA-792B3774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2CD1E0-51CD-48BF-A7ED-56531C60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7EBB-2285-4835-8A01-4079433D66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79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2EEFDC-208A-4B52-A93A-C30573B2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3EEFA4-9A46-48C2-82E7-2F18C6D46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19BED8-C2E2-4C90-97BA-C5C528908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818834-0C80-4DE1-A718-EFF35345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9038-4852-443F-9481-057F521A864B}" type="datetimeFigureOut">
              <a:rPr lang="ru-RU" smtClean="0"/>
              <a:t>19.08.2025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664CD0-F917-461A-BD26-F8FA4794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7BD39A-8986-4F99-B9C1-9A80BA72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7EBB-2285-4835-8A01-4079433D66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56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5F9869-18DD-4BD0-B7C8-2B5FC439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FF4513-1C34-48B1-86F9-953191F56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0C3426-55FD-4A9C-B5DF-ADB8B3DB2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EFDE8A8-2C1A-40B1-886E-828FB49CD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3F4DA58-32ED-422E-A7E5-9A0E59179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8960F33-4F41-4DEB-84E2-2F9AF4769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9038-4852-443F-9481-057F521A864B}" type="datetimeFigureOut">
              <a:rPr lang="ru-RU" smtClean="0"/>
              <a:t>19.08.2025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C47A3B4-2094-457A-A2F5-E4640671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1DD34D5-3E82-40B8-BB2A-0C1822CA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7EBB-2285-4835-8A01-4079433D66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25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C6D1F-1E52-452F-AE9A-F66350AC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FCA27C1-10F8-4C85-B652-E14105DE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9038-4852-443F-9481-057F521A864B}" type="datetimeFigureOut">
              <a:rPr lang="ru-RU" smtClean="0"/>
              <a:t>19.08.2025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8643DF4-532F-48D1-B25C-E6818CC4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1DD97D-120F-4650-926B-63E1A103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7EBB-2285-4835-8A01-4079433D66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74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F418087-1346-4659-B2A6-A6C3D2F7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9038-4852-443F-9481-057F521A864B}" type="datetimeFigureOut">
              <a:rPr lang="ru-RU" smtClean="0"/>
              <a:t>19.08.2025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3D2DB0-F228-4C89-95F8-85E9773B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F64321-2A44-4210-8F7E-6D1BCBA0F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7EBB-2285-4835-8A01-4079433D66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20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0573E0-4EF9-4321-9BE4-571A4FC7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CC77C6-F3F5-45DF-91F1-695982768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41C1B2-EBE1-4DD1-8F45-35A569AB0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9F019D-BBEB-4088-9753-9DDC6FB8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9038-4852-443F-9481-057F521A864B}" type="datetimeFigureOut">
              <a:rPr lang="ru-RU" smtClean="0"/>
              <a:t>19.08.2025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C89E9B-2D64-48F7-9DB1-3EDD312D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C15801-4A63-4F29-A6AE-F0BF41DF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7EBB-2285-4835-8A01-4079433D66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46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68E959-78CE-45F1-8A7A-6B9C9B115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A99D0B0-B5ED-48B4-9C15-50EE223E1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D6DCD9-4ED7-4016-A2AD-1D55599F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A8AD43-1DC0-4553-8943-34E4EF1C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9038-4852-443F-9481-057F521A864B}" type="datetimeFigureOut">
              <a:rPr lang="ru-RU" smtClean="0"/>
              <a:t>19.08.2025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E85174-EB3F-49ED-B08A-42531396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6D10C2-EE1E-44ED-80A8-30A43FE0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7EBB-2285-4835-8A01-4079433D66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38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B1359D-5D85-4F57-AFC1-AAFB11C2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95E0D6-772C-40AF-A9D9-86EEA698E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F0CC6B-B5A8-4741-829D-1A1064DF5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29038-4852-443F-9481-057F521A864B}" type="datetimeFigureOut">
              <a:rPr lang="ru-RU" smtClean="0"/>
              <a:t>19.08.2025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B94C09-0D90-4442-9417-980B5C2F1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354126-6FA8-4F2E-BFAF-19B9D3C58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E7EBB-2285-4835-8A01-4079433D66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82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BE6102B2-7C2D-4679-9436-569337960BF7}"/>
              </a:ext>
            </a:extLst>
          </p:cNvPr>
          <p:cNvSpPr txBox="1">
            <a:spLocks/>
          </p:cNvSpPr>
          <p:nvPr/>
        </p:nvSpPr>
        <p:spPr>
          <a:xfrm>
            <a:off x="1962434" y="1644160"/>
            <a:ext cx="8267132" cy="20166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3700" dirty="0"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Определение популярности геолокации для размещения банкомата Росбанка и его партнеров.</a:t>
            </a:r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46DA21AC-9D15-46E0-B350-1DEFA516C96D}"/>
              </a:ext>
            </a:extLst>
          </p:cNvPr>
          <p:cNvSpPr txBox="1"/>
          <p:nvPr/>
        </p:nvSpPr>
        <p:spPr>
          <a:xfrm>
            <a:off x="1369179" y="4760774"/>
            <a:ext cx="4210519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dk1"/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Слушатель: Дорошенко Елена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Руководи</a:t>
            </a:r>
            <a:r>
              <a:rPr lang="ru" sz="1800" dirty="0">
                <a:solidFill>
                  <a:schemeClr val="dk1"/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тель: Паточенко Евгений</a:t>
            </a:r>
            <a:endParaRPr sz="180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5541E-F274-4C86-B7F0-39A78120D44F}"/>
              </a:ext>
            </a:extLst>
          </p:cNvPr>
          <p:cNvSpPr txBox="1"/>
          <p:nvPr/>
        </p:nvSpPr>
        <p:spPr>
          <a:xfrm>
            <a:off x="5234418" y="6084276"/>
            <a:ext cx="1723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августа 2025</a:t>
            </a:r>
          </a:p>
        </p:txBody>
      </p:sp>
    </p:spTree>
    <p:extLst>
      <p:ext uri="{BB962C8B-B14F-4D97-AF65-F5344CB8AC3E}">
        <p14:creationId xmlns:p14="http://schemas.microsoft.com/office/powerpoint/2010/main" val="314484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A39E2-9702-42FA-817C-F6B063B23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4" y="365125"/>
            <a:ext cx="10134601" cy="758825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Возможное развитие проекта.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A0551F0-3794-4ACF-80B3-740CF5224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4" y="1554393"/>
            <a:ext cx="9906001" cy="4303482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и улучшение качества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учетом конкретной бизнес-задачи.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дополнительной информации о других банкоматах, сбор информации об окружении банкоматов по его координатам. Добавление новых признаков, обработка выбросов.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предобработки данных, поступающих для предсказания. Автоматический сбор всей информации для анализа по заданным координатам.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интерфейса. Возможность выбирать геолокацию на карте. Добавление раздела с общими отчетами по регионам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городам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районам.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03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A39E2-9702-42FA-817C-F6B063B23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327025"/>
            <a:ext cx="4572000" cy="911225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AA4215-F127-4B24-880B-569E4396F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1463675"/>
            <a:ext cx="10515600" cy="4351338"/>
          </a:xfrm>
        </p:spPr>
        <p:txBody>
          <a:bodyPr/>
          <a:lstStyle/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Создать модель машинного обучения для предсказания популярности геолокации</a:t>
            </a:r>
          </a:p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Задача: Регрессионная задача - предсказание числового значения популярности (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 данных: Данные взяты из соревнования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Happy Data Year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(таблицу предоставил руководитель)</a:t>
            </a:r>
          </a:p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оценки качества выбрана метрика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т.к. она ограничена справа, это удобно для оценки. Но она не показывает абсолютную величину ошибки, поэтому были использованы еще и метрики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MAE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endParaRPr lang="ru-RU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31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A39E2-9702-42FA-817C-F6B063B23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327025"/>
            <a:ext cx="4572000" cy="911225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AA4215-F127-4B24-880B-569E4396F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6" y="1335087"/>
            <a:ext cx="9372600" cy="3427413"/>
          </a:xfrm>
        </p:spPr>
        <p:txBody>
          <a:bodyPr>
            <a:normAutofit fontScale="925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обучающей выборке находятся данные 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геопозиции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шести тысяч банкоматов Росбанка и его партнеров, а также целевая переменная — индекс популярности банкомата.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Пропущенные значения: Некоторые признаки имеют высокий процент пропусков. Такие признаки были удалены. С меньшим процентом пропуска – заполнены медианой или средним.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Таргет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имеет практически нормальное распределение,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медианой около 0. </a:t>
            </a:r>
          </a:p>
          <a:p>
            <a:pPr marL="0" indent="0">
              <a:buNone/>
            </a:pPr>
            <a:endParaRPr lang="ru-RU" dirty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endParaRPr lang="ru-RU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78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A39E2-9702-42FA-817C-F6B063B23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4" y="327025"/>
            <a:ext cx="6466011" cy="930275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данных.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AA4215-F127-4B24-880B-569E4396F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1335087"/>
            <a:ext cx="11039475" cy="1971675"/>
          </a:xfrm>
        </p:spPr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Таргет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имеет практически нормальное распределение. Определен на отрезке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[-0,145, 0,219]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средним значением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0,000531.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Имеет выброс около значения 0,2. См. график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Bahnschrift Condensed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5345A9-CDEC-4961-ADEC-3D3C5E8CB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18" y="3403600"/>
            <a:ext cx="9601163" cy="312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3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A39E2-9702-42FA-817C-F6B063B23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4" y="327025"/>
            <a:ext cx="10601325" cy="911225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данных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atm_group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AA4215-F127-4B24-880B-569E4396F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4" y="1554393"/>
            <a:ext cx="6115049" cy="4294188"/>
          </a:xfrm>
        </p:spPr>
        <p:txBody>
          <a:bodyPr>
            <a:normAutofit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atm_group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группа, к которой относится банкомат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 имеет сильный перекос в сторону группы «Росбанк». Он имеет значительно более высокие значения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могут переобучаться на этом признаке. Поэтому были применены методы по сглаживанию этого перекоса.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FC7DA1E-2601-469F-94CC-56227ED11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49" y="1383174"/>
            <a:ext cx="4219575" cy="463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8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A39E2-9702-42FA-817C-F6B063B23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49" y="241300"/>
            <a:ext cx="5181601" cy="930275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модели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AA4215-F127-4B24-880B-569E4396F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49" y="1301261"/>
            <a:ext cx="11651274" cy="5180501"/>
          </a:xfrm>
        </p:spPr>
        <p:txBody>
          <a:bodyPr>
            <a:noAutofit/>
          </a:bodyPr>
          <a:lstStyle/>
          <a:p>
            <a:pPr marL="3600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Линейные модели:</a:t>
            </a:r>
          </a:p>
          <a:p>
            <a:pPr marL="36000">
              <a:lnSpc>
                <a:spcPct val="50000"/>
              </a:lnSpc>
              <a:spcBef>
                <a:spcPts val="800"/>
              </a:spcBef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Regression: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Базовая модель без регуляризации</a:t>
            </a:r>
          </a:p>
          <a:p>
            <a:pPr marL="36000">
              <a:lnSpc>
                <a:spcPct val="50000"/>
              </a:lnSpc>
              <a:spcBef>
                <a:spcPts val="800"/>
              </a:spcBef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Ridge Regression: L2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регуляризация для борьбы с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мультиколлинеарностью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">
              <a:lnSpc>
                <a:spcPct val="50000"/>
              </a:lnSpc>
              <a:spcBef>
                <a:spcPts val="800"/>
              </a:spcBef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Lasso Regression: L1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регуляризация для отбора признаков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">
              <a:lnSpc>
                <a:spcPct val="50000"/>
              </a:lnSpc>
              <a:spcBef>
                <a:spcPts val="800"/>
              </a:spcBef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Ансамблевые модели:</a:t>
            </a:r>
          </a:p>
          <a:p>
            <a:pPr marL="36000">
              <a:lnSpc>
                <a:spcPct val="50000"/>
              </a:lnSpc>
              <a:spcBef>
                <a:spcPts val="800"/>
              </a:spcBef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 с контролем глубины</a:t>
            </a:r>
          </a:p>
          <a:p>
            <a:pPr marL="36000">
              <a:lnSpc>
                <a:spcPct val="50000"/>
              </a:lnSpc>
              <a:spcBef>
                <a:spcPts val="800"/>
              </a:spcBef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Boosting: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Градиентный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бустинг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регуляризацией</a:t>
            </a:r>
          </a:p>
          <a:p>
            <a:pPr marL="36000">
              <a:lnSpc>
                <a:spcPct val="50000"/>
              </a:lnSpc>
              <a:spcBef>
                <a:spcPts val="800"/>
              </a:spcBef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Экстремальный градиентный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бустинг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">
              <a:lnSpc>
                <a:spcPct val="50000"/>
              </a:lnSpc>
              <a:spcBef>
                <a:spcPts val="800"/>
              </a:spcBef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Легкий градиентный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бустинг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">
              <a:lnSpc>
                <a:spcPct val="50000"/>
              </a:lnSpc>
              <a:spcBef>
                <a:spcPts val="800"/>
              </a:spcBef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Категориальный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бустинг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">
              <a:lnSpc>
                <a:spcPct val="50000"/>
              </a:lnSpc>
              <a:spcBef>
                <a:spcPts val="800"/>
              </a:spcBef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Stacking Regressor: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Ансамбль из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Ridge, Lasso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36000">
              <a:lnSpc>
                <a:spcPct val="50000"/>
              </a:lnSpc>
              <a:spcBef>
                <a:spcPts val="800"/>
              </a:spcBef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">
              <a:lnSpc>
                <a:spcPct val="50000"/>
              </a:lnSpc>
              <a:spcBef>
                <a:spcPts val="800"/>
              </a:spcBef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Network: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Многослойный персептрон 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MLPRegressor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527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A39E2-9702-42FA-817C-F6B063B23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48" y="151164"/>
            <a:ext cx="11201401" cy="930275"/>
          </a:xfrm>
        </p:spPr>
        <p:txBody>
          <a:bodyPr>
            <a:noAutofit/>
          </a:bodyPr>
          <a:lstStyle/>
          <a:p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проделанной работы. Сравнение моделей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1DBF7A-0F2D-47DC-AF74-E16779E23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4" y="1921578"/>
            <a:ext cx="8658225" cy="4348657"/>
          </a:xfrm>
          <a:prstGeom prst="rect">
            <a:avLst/>
          </a:prstGeom>
        </p:spPr>
      </p:pic>
      <p:sp>
        <p:nvSpPr>
          <p:cNvPr id="14" name="Объект 2">
            <a:extLst>
              <a:ext uri="{FF2B5EF4-FFF2-40B4-BE49-F238E27FC236}">
                <a16:creationId xmlns:a16="http://schemas.microsoft.com/office/drawing/2014/main" id="{9BE2BBDF-ED1A-41FB-843D-2D94DA34BC90}"/>
              </a:ext>
            </a:extLst>
          </p:cNvPr>
          <p:cNvSpPr txBox="1">
            <a:spLocks/>
          </p:cNvSpPr>
          <p:nvPr/>
        </p:nvSpPr>
        <p:spPr>
          <a:xfrm>
            <a:off x="666748" y="1081439"/>
            <a:ext cx="9686927" cy="930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Лучшим алгоритмом стал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Stacking Regressor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Ансамбль моделей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Ridge Regression, Lasso Regression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39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A39E2-9702-42FA-817C-F6B063B23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49" y="241300"/>
            <a:ext cx="11115676" cy="930275"/>
          </a:xfrm>
        </p:spPr>
        <p:txBody>
          <a:bodyPr>
            <a:no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проделанной работы. Описание модели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A0551F0-3794-4ACF-80B3-740CF5224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4" y="1554393"/>
            <a:ext cx="9906001" cy="4303482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Обработаны плохо заполненные признаки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Снижена важность признака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atm_group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помощью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Encoding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добавления шума и нормализации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Box-Cox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Обработана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мультиколлинеарность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признаков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фильтрации по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VIF (variance inflation factor)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Созданы дополнительные признаки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 отбор признаков (тестировались фильтрационный, оберточный и метод главных компонент)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Подобраны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моделей с помощью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419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A39E2-9702-42FA-817C-F6B063B23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49" y="241300"/>
            <a:ext cx="8858251" cy="930275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проделанной работы. Выводы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A0551F0-3794-4ACF-80B3-740CF5224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000125"/>
            <a:ext cx="10772776" cy="5695950"/>
          </a:xfrm>
        </p:spPr>
        <p:txBody>
          <a:bodyPr>
            <a:normAutofit fontScale="700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модель, прогнозирующая популярность локации для размещения банкомата. Значение коэффициента детерминации составило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0.718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Лучшим алгоритмом стал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Stacking Regressor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Ансамбль моделей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Ridge Regression, Lasso Regression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Ключевыми факторами популярности оказались принадлежность к определенной сети банков(Росбанк), координаты широты, федеральный округ, является ли город столицей, кол-во жилых зданий вблизи, наличие рядом офисов, банков и магазинов.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обработки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мультиколлинеарности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признаков улучшилось качество моделей линейной регрессии. Это был важный блок в обработке признаков, т.к. наличие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линейнозависимых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признаков давало неустойчивые веса, из-за чего предсказание тоже было нестабильным и давало плохую оценку.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дополнительных признаков так же помогло побороться с проблемой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мультиколинеарности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но при не этом сохранить информацию о наличии объектов рядом.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Отбор признаков с помощью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SelectKBest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RFE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дал сильных улучшений в качестве. Возможно из-за того что признаков не так много и предварительная обработка уже отсекла какую-то часть. Но удаление 2 признаков с помощью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RFE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таки дало небольшой прирост в качестве.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Важность признака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atm_group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конца не удалось побороть. Даже после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TargetEncoder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а, сглаживания 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Box-Cox-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такие модели как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другие ансамбли все равно улавливали сильную связь 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таргетом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Хотя на моделях линейной регрессии удалось уменьшить важность этого признака. Особенно хорошо это получилось 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Ridge Regression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т.к. в нем участвует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регуляризация, которая штрафует большие веса.</a:t>
            </a:r>
          </a:p>
        </p:txBody>
      </p:sp>
    </p:spTree>
    <p:extLst>
      <p:ext uri="{BB962C8B-B14F-4D97-AF65-F5344CB8AC3E}">
        <p14:creationId xmlns:p14="http://schemas.microsoft.com/office/powerpoint/2010/main" val="9590825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737</Words>
  <Application>Microsoft Office PowerPoint</Application>
  <PresentationFormat>Широкоэкранный</PresentationFormat>
  <Paragraphs>54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Bahnschrift Condensed</vt:lpstr>
      <vt:lpstr>Calibri</vt:lpstr>
      <vt:lpstr>Calibri Light</vt:lpstr>
      <vt:lpstr>Times New Roman</vt:lpstr>
      <vt:lpstr>Тема Office</vt:lpstr>
      <vt:lpstr>Презентация PowerPoint</vt:lpstr>
      <vt:lpstr>Постановка задачи</vt:lpstr>
      <vt:lpstr>Описание данных</vt:lpstr>
      <vt:lpstr>Описание данных. Target</vt:lpstr>
      <vt:lpstr>Описание данных. Признак atm_group</vt:lpstr>
      <vt:lpstr>Используемые модели</vt:lpstr>
      <vt:lpstr>Результат проделанной работы. Сравнение моделей</vt:lpstr>
      <vt:lpstr>Результат проделанной работы. Описание модели</vt:lpstr>
      <vt:lpstr>Результат проделанной работы. Выводы</vt:lpstr>
      <vt:lpstr>Возможное развитие проекта.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USER_LENA</dc:creator>
  <cp:lastModifiedBy>USER_LENA</cp:lastModifiedBy>
  <cp:revision>29</cp:revision>
  <dcterms:created xsi:type="dcterms:W3CDTF">2025-08-19T11:15:02Z</dcterms:created>
  <dcterms:modified xsi:type="dcterms:W3CDTF">2025-08-19T16:47:54Z</dcterms:modified>
</cp:coreProperties>
</file>