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9A2A8-856C-4706-8735-EF6C40EE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384005-40F4-4458-AE51-AF02AE66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473E7-759B-4095-990E-B40821A8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E9934-3F85-43E1-913B-DB5D5A5C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53246-3E03-46C9-85A6-36B245C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355AC-C376-49E0-9454-FA11C730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94670C-1AC4-4218-9869-F8F9E4F9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B7623-9307-42E1-A6B7-BC9DE2B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0C6E5-011F-46B0-B60D-1ADCB7F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3DBA2-368D-4168-A1F4-859C96C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16879D-1110-4AA0-AC79-7FCD041D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57976-4FF7-4CC6-BD0A-956A928DE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EF527-F38A-449C-BEED-9C682D7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960A3-F41A-46FB-AB9C-07503F82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9D683-D838-469D-9F57-CBCA9A7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9F35-A8D0-49A5-99C7-9F8AE45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91C86-2FC1-40A2-A86E-0ECC733C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816A6-76DD-4F8E-B6B7-473C4D9F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A81D8-C9DF-4744-A97B-9A5DAFDA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1C893-C03F-420A-AC0E-141CFF1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AA6AC-6648-4E1D-AA58-44EA6B96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2C3C8-D448-4FF4-8505-AE540002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4E7FF-2110-40E6-A967-DD312A9B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BFF9C-D8C0-4557-9CEA-792B377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CD1E0-51CD-48BF-A7ED-56531C60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EFDC-208A-4B52-A93A-C30573B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EFA4-9A46-48C2-82E7-2F18C6D4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19BED8-C2E2-4C90-97BA-C5C52890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818834-0C80-4DE1-A718-EFF35345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64CD0-F917-461A-BD26-F8FA479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BD39A-8986-4F99-B9C1-9A80BA72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9869-18DD-4BD0-B7C8-2B5FC439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FF4513-1C34-48B1-86F9-953191F5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C3426-55FD-4A9C-B5DF-ADB8B3DB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FDE8A8-2C1A-40B1-886E-828FB49CD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F4DA58-32ED-422E-A7E5-9A0E59179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960F33-4F41-4DEB-84E2-2F9AF47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47A3B4-2094-457A-A2F5-E464067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DD34D5-3E82-40B8-BB2A-0C1822CA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C6D1F-1E52-452F-AE9A-F66350AC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CA27C1-10F8-4C85-B652-E14105DE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643DF4-532F-48D1-B25C-E6818CC4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1DD97D-120F-4650-926B-63E1A10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418087-1346-4659-B2A6-A6C3D2F7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D2DB0-F228-4C89-95F8-85E9773B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F64321-2A44-4210-8F7E-6D1BCBA0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573E0-4EF9-4321-9BE4-571A4FC7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C77C6-F3F5-45DF-91F1-69598276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41C1B2-EBE1-4DD1-8F45-35A569AB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9F019D-BBEB-4088-9753-9DDC6FB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89E9B-2D64-48F7-9DB1-3EDD312D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C15801-4A63-4F29-A6AE-F0BF41DF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8E959-78CE-45F1-8A7A-6B9C9B11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99D0B0-B5ED-48B4-9C15-50EE223E1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D6DCD9-4ED7-4016-A2AD-1D55599F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8AD43-1DC0-4553-8943-34E4EF1C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E85174-EB3F-49ED-B08A-42531396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6D10C2-EE1E-44ED-80A8-30A43FE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8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1359D-5D85-4F57-AFC1-AAFB11C2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5E0D6-772C-40AF-A9D9-86EEA698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0CC6B-B5A8-4741-829D-1A1064DF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9038-4852-443F-9481-057F521A864B}" type="datetimeFigureOut">
              <a:rPr lang="ru-RU" smtClean="0"/>
              <a:t>19.08.2025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94C09-0D90-4442-9417-980B5C2F1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54126-6FA8-4F2E-BFAF-19B9D3C58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E6102B2-7C2D-4679-9436-569337960BF7}"/>
              </a:ext>
            </a:extLst>
          </p:cNvPr>
          <p:cNvSpPr txBox="1">
            <a:spLocks/>
          </p:cNvSpPr>
          <p:nvPr/>
        </p:nvSpPr>
        <p:spPr>
          <a:xfrm>
            <a:off x="2164417" y="1590676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3700" dirty="0">
                <a:latin typeface="Bahnschrift Condensed" panose="020B0502040204020203" pitchFamily="34" charset="0"/>
                <a:ea typeface="Comic Sans MS"/>
                <a:cs typeface="Comic Sans MS"/>
                <a:sym typeface="Comic Sans MS"/>
              </a:rPr>
              <a:t>Определение популярности геолокации для размещения банкомата Росбанка и его партнеров.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6DA21AC-9D15-46E0-B350-1DEFA516C96D}"/>
              </a:ext>
            </a:extLst>
          </p:cNvPr>
          <p:cNvSpPr txBox="1"/>
          <p:nvPr/>
        </p:nvSpPr>
        <p:spPr>
          <a:xfrm>
            <a:off x="1184541" y="4814178"/>
            <a:ext cx="4210519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Bahnschrift Condensed" panose="020B0502040204020203" pitchFamily="34" charset="0"/>
                <a:ea typeface="Comic Sans MS"/>
                <a:cs typeface="Comic Sans MS"/>
                <a:sym typeface="Comic Sans MS"/>
              </a:rPr>
              <a:t>Слушатель: Дорошенко Елена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Bahnschrift Condensed" panose="020B0502040204020203" pitchFamily="34" charset="0"/>
                <a:ea typeface="Comic Sans MS"/>
                <a:cs typeface="Comic Sans MS"/>
                <a:sym typeface="Comic Sans MS"/>
              </a:rPr>
              <a:t>Руководи</a:t>
            </a:r>
            <a:r>
              <a:rPr lang="ru" sz="1800" dirty="0">
                <a:solidFill>
                  <a:schemeClr val="dk1"/>
                </a:solidFill>
                <a:latin typeface="Bahnschrift Condensed" panose="020B0502040204020203" pitchFamily="34" charset="0"/>
                <a:ea typeface="Comic Sans MS"/>
                <a:cs typeface="Comic Sans MS"/>
                <a:sym typeface="Comic Sans MS"/>
              </a:rPr>
              <a:t>тель: Паточенко Евгений</a:t>
            </a:r>
            <a:endParaRPr sz="1800" dirty="0">
              <a:solidFill>
                <a:schemeClr val="dk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5541E-F274-4C86-B7F0-39A78120D44F}"/>
              </a:ext>
            </a:extLst>
          </p:cNvPr>
          <p:cNvSpPr txBox="1"/>
          <p:nvPr/>
        </p:nvSpPr>
        <p:spPr>
          <a:xfrm>
            <a:off x="5248299" y="609306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23 августа 2025</a:t>
            </a:r>
          </a:p>
        </p:txBody>
      </p:sp>
    </p:spTree>
    <p:extLst>
      <p:ext uri="{BB962C8B-B14F-4D97-AF65-F5344CB8AC3E}">
        <p14:creationId xmlns:p14="http://schemas.microsoft.com/office/powerpoint/2010/main" val="314484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27025"/>
            <a:ext cx="4572000" cy="911225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63675"/>
            <a:ext cx="10515600" cy="4351338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Цель: Создать модель машинного обучения для предсказания популярности геолокации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Задача: Регрессионная задача - предсказание числового значения популярности (</a:t>
            </a:r>
            <a:r>
              <a:rPr lang="ru-RU" dirty="0" err="1">
                <a:latin typeface="Bahnschrift Condensed" panose="020B0502040204020203" pitchFamily="34" charset="0"/>
              </a:rPr>
              <a:t>target</a:t>
            </a:r>
            <a:r>
              <a:rPr lang="ru-RU" dirty="0">
                <a:latin typeface="Bahnschrift Condensed" panose="020B0502040204020203" pitchFamily="34" charset="0"/>
              </a:rPr>
              <a:t>)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Источник данных: Данные взяты из соревнования </a:t>
            </a:r>
            <a:r>
              <a:rPr lang="en-US" dirty="0">
                <a:latin typeface="Bahnschrift Condensed" panose="020B0502040204020203" pitchFamily="34" charset="0"/>
              </a:rPr>
              <a:t>Happy Data Year</a:t>
            </a:r>
            <a:r>
              <a:rPr lang="ru-RU" dirty="0">
                <a:latin typeface="Bahnschrift Condensed" panose="020B0502040204020203" pitchFamily="34" charset="0"/>
              </a:rPr>
              <a:t> (таблицу предоставил руководитель)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Для оценки качества выбрана метрика </a:t>
            </a:r>
            <a:r>
              <a:rPr lang="en-US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Bahnschrift Condensed" panose="020B0502040204020203" pitchFamily="34" charset="0"/>
              </a:rPr>
              <a:t>, т.к. она ограничена справа, это удобно для оценки. Но она не показывает абсолютную величину ошибки, поэтому были использованы еще и метрики </a:t>
            </a:r>
            <a:r>
              <a:rPr lang="en-US" dirty="0">
                <a:latin typeface="Bahnschrift Condensed" panose="020B0502040204020203" pitchFamily="34" charset="0"/>
              </a:rPr>
              <a:t>RMSE </a:t>
            </a:r>
            <a:r>
              <a:rPr lang="ru-RU" dirty="0">
                <a:latin typeface="Bahnschrift Condensed" panose="020B0502040204020203" pitchFamily="34" charset="0"/>
              </a:rPr>
              <a:t>и</a:t>
            </a:r>
            <a:r>
              <a:rPr lang="en-US" dirty="0">
                <a:latin typeface="Bahnschrift Condensed" panose="020B0502040204020203" pitchFamily="34" charset="0"/>
              </a:rPr>
              <a:t> MAE</a:t>
            </a:r>
            <a:r>
              <a:rPr lang="ru-RU" dirty="0">
                <a:latin typeface="Bahnschrift Condensed" panose="020B0502040204020203" pitchFamily="34" charset="0"/>
              </a:rPr>
              <a:t>.</a:t>
            </a:r>
            <a:endParaRPr lang="ru-RU" dirty="0"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27025"/>
            <a:ext cx="4572000" cy="91122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1335087"/>
            <a:ext cx="9372600" cy="3427413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 обучающей выборке находятся данные о </a:t>
            </a:r>
            <a:r>
              <a:rPr lang="ru-RU" dirty="0" err="1">
                <a:latin typeface="Bahnschrift Condensed" panose="020B0502040204020203" pitchFamily="34" charset="0"/>
              </a:rPr>
              <a:t>геопозиции</a:t>
            </a:r>
            <a:r>
              <a:rPr lang="ru-RU" dirty="0">
                <a:latin typeface="Bahnschrift Condensed" panose="020B0502040204020203" pitchFamily="34" charset="0"/>
              </a:rPr>
              <a:t> шести тысяч банкоматов банка и его партнеров, а также целевая переменная — индекс популярности банкомата.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Пропущенные значения: Некоторые признаки имеют высокий процент пропусков. Такие признаки были удалены. С меньшим процентом пропуска – заполнены медианой или средним.</a:t>
            </a:r>
          </a:p>
          <a:p>
            <a:r>
              <a:rPr lang="ru-RU" dirty="0" err="1">
                <a:latin typeface="Bahnschrift Condensed" panose="020B0502040204020203" pitchFamily="34" charset="0"/>
              </a:rPr>
              <a:t>Таргет</a:t>
            </a:r>
            <a:r>
              <a:rPr lang="ru-RU" dirty="0">
                <a:latin typeface="Bahnschrift Condensed" panose="020B0502040204020203" pitchFamily="34" charset="0"/>
              </a:rPr>
              <a:t> имеет практически нормальное распределение, но медиана находится около 0. 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8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27025"/>
            <a:ext cx="5181601" cy="93027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Описание данных. </a:t>
            </a:r>
            <a:r>
              <a:rPr lang="en-US" dirty="0">
                <a:latin typeface="Bahnschrift Condensed" panose="020B0502040204020203" pitchFamily="34" charset="0"/>
              </a:rPr>
              <a:t>Target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335087"/>
            <a:ext cx="11039475" cy="1971675"/>
          </a:xfrm>
        </p:spPr>
        <p:txBody>
          <a:bodyPr/>
          <a:lstStyle/>
          <a:p>
            <a:r>
              <a:rPr lang="ru-RU" dirty="0" err="1">
                <a:latin typeface="Bahnschrift Condensed" panose="020B0502040204020203" pitchFamily="34" charset="0"/>
              </a:rPr>
              <a:t>Таргет</a:t>
            </a:r>
            <a:r>
              <a:rPr lang="ru-RU" dirty="0">
                <a:latin typeface="Bahnschrift Condensed" panose="020B0502040204020203" pitchFamily="34" charset="0"/>
              </a:rPr>
              <a:t> имеет практически нормальное распределение. Определен на отрезке </a:t>
            </a:r>
            <a:r>
              <a:rPr lang="en-US" dirty="0">
                <a:latin typeface="Bahnschrift Condensed" panose="020B0502040204020203" pitchFamily="34" charset="0"/>
              </a:rPr>
              <a:t>[-0,145, 0,219] </a:t>
            </a:r>
            <a:r>
              <a:rPr lang="ru-RU" dirty="0">
                <a:latin typeface="Bahnschrift Condensed" panose="020B0502040204020203" pitchFamily="34" charset="0"/>
              </a:rPr>
              <a:t>с средним значением </a:t>
            </a:r>
            <a:r>
              <a:rPr lang="en-US" dirty="0">
                <a:latin typeface="Bahnschrift Condensed" panose="020B0502040204020203" pitchFamily="34" charset="0"/>
              </a:rPr>
              <a:t>0,000531.</a:t>
            </a:r>
            <a:r>
              <a:rPr lang="ru-RU" dirty="0">
                <a:latin typeface="Bahnschrift Condensed" panose="020B0502040204020203" pitchFamily="34" charset="0"/>
              </a:rPr>
              <a:t> Имеет выброс около значения 0,2. См. график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345A9-CDEC-4961-ADEC-3D3C5E8C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18" y="3403600"/>
            <a:ext cx="9601163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27025"/>
            <a:ext cx="10601325" cy="91122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Описание данных</a:t>
            </a:r>
            <a:r>
              <a:rPr lang="en-US" dirty="0">
                <a:latin typeface="Bahnschrift Condensed" panose="020B0502040204020203" pitchFamily="34" charset="0"/>
              </a:rPr>
              <a:t>. </a:t>
            </a:r>
            <a:r>
              <a:rPr lang="ru-RU" dirty="0">
                <a:latin typeface="Bahnschrift Condensed" panose="020B0502040204020203" pitchFamily="34" charset="0"/>
              </a:rPr>
              <a:t>Признак </a:t>
            </a:r>
            <a:r>
              <a:rPr lang="en-US" dirty="0" err="1">
                <a:latin typeface="Bahnschrift Condensed" panose="020B0502040204020203" pitchFamily="34" charset="0"/>
              </a:rPr>
              <a:t>atm_group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6115049" cy="4294188"/>
          </a:xfrm>
        </p:spPr>
        <p:txBody>
          <a:bodyPr>
            <a:normAutofit/>
          </a:bodyPr>
          <a:lstStyle/>
          <a:p>
            <a:r>
              <a:rPr lang="ru-RU" dirty="0" err="1">
                <a:latin typeface="Bahnschrift Condensed" panose="020B0502040204020203" pitchFamily="34" charset="0"/>
              </a:rPr>
              <a:t>atm_group</a:t>
            </a:r>
            <a:r>
              <a:rPr lang="ru-RU" dirty="0">
                <a:latin typeface="Bahnschrift Condensed" panose="020B0502040204020203" pitchFamily="34" charset="0"/>
              </a:rPr>
              <a:t> — группа, к которой относится банкомат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Признак имеет сильный перекос в сторону группы «Росбанк». Он имеет значительно более высокие значения </a:t>
            </a:r>
            <a:r>
              <a:rPr lang="ru-RU" dirty="0" err="1">
                <a:latin typeface="Bahnschrift Condensed" panose="020B0502040204020203" pitchFamily="34" charset="0"/>
              </a:rPr>
              <a:t>target</a:t>
            </a:r>
            <a:r>
              <a:rPr lang="en-US" dirty="0">
                <a:latin typeface="Bahnschrift Condensed" panose="020B0502040204020203" pitchFamily="34" charset="0"/>
              </a:rPr>
              <a:t>. </a:t>
            </a:r>
            <a:r>
              <a:rPr lang="ru-RU" dirty="0">
                <a:latin typeface="Bahnschrift Condensed" panose="020B0502040204020203" pitchFamily="34" charset="0"/>
              </a:rPr>
              <a:t>Модели могут переобучаться на этом признаке. Поэтому были применены методы по сглаживанию этого перекоса.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C7DA1E-2601-469F-94CC-56227ED1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1383174"/>
            <a:ext cx="4219575" cy="46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5181601" cy="930275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Bahnschrift Condensed" panose="020B0502040204020203" pitchFamily="34" charset="0"/>
              </a:rPr>
              <a:t>Используемые модели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1285875"/>
            <a:ext cx="11268075" cy="519588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ru-RU" dirty="0">
                <a:latin typeface="Bahnschrift Condensed" panose="020B0502040204020203" pitchFamily="34" charset="0"/>
              </a:rPr>
              <a:t>Линейные модели:</a:t>
            </a:r>
          </a:p>
          <a:p>
            <a:pPr>
              <a:lnSpc>
                <a:spcPct val="50000"/>
              </a:lnSpc>
            </a:pPr>
            <a:r>
              <a:rPr lang="en-US" dirty="0">
                <a:latin typeface="Bahnschrift Condensed" panose="020B0502040204020203" pitchFamily="34" charset="0"/>
              </a:rPr>
              <a:t>Linear Regression: </a:t>
            </a:r>
            <a:r>
              <a:rPr lang="ru-RU" dirty="0">
                <a:latin typeface="Bahnschrift Condensed" panose="020B0502040204020203" pitchFamily="34" charset="0"/>
              </a:rPr>
              <a:t>Базовая модель без регуляризации</a:t>
            </a:r>
          </a:p>
          <a:p>
            <a:pPr>
              <a:lnSpc>
                <a:spcPct val="50000"/>
              </a:lnSpc>
            </a:pPr>
            <a:r>
              <a:rPr lang="en-US" dirty="0">
                <a:latin typeface="Bahnschrift Condensed" panose="020B0502040204020203" pitchFamily="34" charset="0"/>
              </a:rPr>
              <a:t>Ridge Regression: L2 </a:t>
            </a:r>
            <a:r>
              <a:rPr lang="ru-RU" dirty="0">
                <a:latin typeface="Bahnschrift Condensed" panose="020B0502040204020203" pitchFamily="34" charset="0"/>
              </a:rPr>
              <a:t>регуляризация для борьбы с </a:t>
            </a:r>
            <a:r>
              <a:rPr lang="ru-RU" dirty="0" err="1">
                <a:latin typeface="Bahnschrift Condensed" panose="020B0502040204020203" pitchFamily="34" charset="0"/>
              </a:rPr>
              <a:t>мультиколлинеарностью</a:t>
            </a:r>
            <a:endParaRPr lang="ru-RU" dirty="0">
              <a:latin typeface="Bahnschrift Condensed" panose="020B0502040204020203" pitchFamily="34" charset="0"/>
            </a:endParaRPr>
          </a:p>
          <a:p>
            <a:pPr>
              <a:lnSpc>
                <a:spcPct val="50000"/>
              </a:lnSpc>
            </a:pPr>
            <a:r>
              <a:rPr lang="en-US" dirty="0">
                <a:latin typeface="Bahnschrift Condensed" panose="020B0502040204020203" pitchFamily="34" charset="0"/>
              </a:rPr>
              <a:t>Lasso Regression: L1 </a:t>
            </a:r>
            <a:r>
              <a:rPr lang="ru-RU" dirty="0">
                <a:latin typeface="Bahnschrift Condensed" panose="020B0502040204020203" pitchFamily="34" charset="0"/>
              </a:rPr>
              <a:t>регуляризация для отбора признаков</a:t>
            </a:r>
            <a:endParaRPr lang="en-US" dirty="0">
              <a:latin typeface="Bahnschrift Condensed" panose="020B0502040204020203" pitchFamily="34" charset="0"/>
            </a:endParaRPr>
          </a:p>
          <a:p>
            <a:pPr>
              <a:lnSpc>
                <a:spcPct val="50000"/>
              </a:lnSpc>
            </a:pPr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ru-RU" dirty="0">
                <a:latin typeface="Bahnschrift Condensed" panose="020B0502040204020203" pitchFamily="34" charset="0"/>
              </a:rPr>
              <a:t>Ансамблевые модели:</a:t>
            </a:r>
          </a:p>
          <a:p>
            <a:pPr>
              <a:lnSpc>
                <a:spcPct val="50000"/>
              </a:lnSpc>
            </a:pPr>
            <a:r>
              <a:rPr lang="en-US" dirty="0">
                <a:latin typeface="Bahnschrift Condensed" panose="020B0502040204020203" pitchFamily="34" charset="0"/>
              </a:rPr>
              <a:t>Random Forest: </a:t>
            </a:r>
            <a:r>
              <a:rPr lang="ru-RU" dirty="0">
                <a:latin typeface="Bahnschrift Condensed" panose="020B0502040204020203" pitchFamily="34" charset="0"/>
              </a:rPr>
              <a:t>Случайный лес с контролем глубины</a:t>
            </a:r>
          </a:p>
          <a:p>
            <a:pPr>
              <a:lnSpc>
                <a:spcPct val="50000"/>
              </a:lnSpc>
            </a:pPr>
            <a:r>
              <a:rPr lang="en-US" dirty="0">
                <a:latin typeface="Bahnschrift Condensed" panose="020B0502040204020203" pitchFamily="34" charset="0"/>
              </a:rPr>
              <a:t>Gradient Boosting: </a:t>
            </a:r>
            <a:r>
              <a:rPr lang="ru-RU" dirty="0">
                <a:latin typeface="Bahnschrift Condensed" panose="020B0502040204020203" pitchFamily="34" charset="0"/>
              </a:rPr>
              <a:t>Градиентный </a:t>
            </a:r>
            <a:r>
              <a:rPr lang="ru-RU" dirty="0" err="1">
                <a:latin typeface="Bahnschrift Condensed" panose="020B0502040204020203" pitchFamily="34" charset="0"/>
              </a:rPr>
              <a:t>бустинг</a:t>
            </a:r>
            <a:r>
              <a:rPr lang="ru-RU" dirty="0">
                <a:latin typeface="Bahnschrift Condensed" panose="020B0502040204020203" pitchFamily="34" charset="0"/>
              </a:rPr>
              <a:t> с регуляризацией</a:t>
            </a:r>
          </a:p>
          <a:p>
            <a:pPr>
              <a:lnSpc>
                <a:spcPct val="50000"/>
              </a:lnSpc>
            </a:pPr>
            <a:r>
              <a:rPr lang="en-US" dirty="0" err="1">
                <a:latin typeface="Bahnschrift Condensed" panose="020B0502040204020203" pitchFamily="34" charset="0"/>
              </a:rPr>
              <a:t>XGBoost</a:t>
            </a:r>
            <a:r>
              <a:rPr lang="en-US" dirty="0">
                <a:latin typeface="Bahnschrift Condensed" panose="020B0502040204020203" pitchFamily="34" charset="0"/>
              </a:rPr>
              <a:t>: </a:t>
            </a:r>
            <a:r>
              <a:rPr lang="ru-RU" dirty="0">
                <a:latin typeface="Bahnschrift Condensed" panose="020B0502040204020203" pitchFamily="34" charset="0"/>
              </a:rPr>
              <a:t>Экстремальный градиентный </a:t>
            </a:r>
            <a:r>
              <a:rPr lang="ru-RU" dirty="0" err="1">
                <a:latin typeface="Bahnschrift Condensed" panose="020B0502040204020203" pitchFamily="34" charset="0"/>
              </a:rPr>
              <a:t>бустинг</a:t>
            </a:r>
            <a:endParaRPr lang="ru-RU" dirty="0">
              <a:latin typeface="Bahnschrift Condensed" panose="020B0502040204020203" pitchFamily="34" charset="0"/>
            </a:endParaRPr>
          </a:p>
          <a:p>
            <a:pPr>
              <a:lnSpc>
                <a:spcPct val="50000"/>
              </a:lnSpc>
            </a:pPr>
            <a:r>
              <a:rPr lang="en-US" dirty="0" err="1">
                <a:latin typeface="Bahnschrift Condensed" panose="020B0502040204020203" pitchFamily="34" charset="0"/>
              </a:rPr>
              <a:t>LightGBM</a:t>
            </a:r>
            <a:r>
              <a:rPr lang="en-US" dirty="0">
                <a:latin typeface="Bahnschrift Condensed" panose="020B0502040204020203" pitchFamily="34" charset="0"/>
              </a:rPr>
              <a:t>: </a:t>
            </a:r>
            <a:r>
              <a:rPr lang="ru-RU" dirty="0">
                <a:latin typeface="Bahnschrift Condensed" panose="020B0502040204020203" pitchFamily="34" charset="0"/>
              </a:rPr>
              <a:t>Легкий градиентный </a:t>
            </a:r>
            <a:r>
              <a:rPr lang="ru-RU" dirty="0" err="1">
                <a:latin typeface="Bahnschrift Condensed" panose="020B0502040204020203" pitchFamily="34" charset="0"/>
              </a:rPr>
              <a:t>бустинг</a:t>
            </a:r>
            <a:endParaRPr lang="ru-RU" dirty="0">
              <a:latin typeface="Bahnschrift Condensed" panose="020B0502040204020203" pitchFamily="34" charset="0"/>
            </a:endParaRPr>
          </a:p>
          <a:p>
            <a:pPr>
              <a:lnSpc>
                <a:spcPct val="50000"/>
              </a:lnSpc>
            </a:pPr>
            <a:r>
              <a:rPr lang="en-US" dirty="0" err="1">
                <a:latin typeface="Bahnschrift Condensed" panose="020B0502040204020203" pitchFamily="34" charset="0"/>
              </a:rPr>
              <a:t>CatBoost</a:t>
            </a:r>
            <a:r>
              <a:rPr lang="en-US" dirty="0">
                <a:latin typeface="Bahnschrift Condensed" panose="020B0502040204020203" pitchFamily="34" charset="0"/>
              </a:rPr>
              <a:t>: </a:t>
            </a:r>
            <a:r>
              <a:rPr lang="ru-RU" dirty="0">
                <a:latin typeface="Bahnschrift Condensed" panose="020B0502040204020203" pitchFamily="34" charset="0"/>
              </a:rPr>
              <a:t>Категориальный </a:t>
            </a:r>
            <a:r>
              <a:rPr lang="ru-RU" dirty="0" err="1">
                <a:latin typeface="Bahnschrift Condensed" panose="020B0502040204020203" pitchFamily="34" charset="0"/>
              </a:rPr>
              <a:t>бустинг</a:t>
            </a:r>
            <a:endParaRPr lang="ru-RU" dirty="0">
              <a:latin typeface="Bahnschrift Condensed" panose="020B0502040204020203" pitchFamily="34" charset="0"/>
            </a:endParaRPr>
          </a:p>
          <a:p>
            <a:pPr>
              <a:lnSpc>
                <a:spcPct val="50000"/>
              </a:lnSpc>
            </a:pPr>
            <a:r>
              <a:rPr lang="en-US" dirty="0">
                <a:latin typeface="Bahnschrift Condensed" panose="020B0502040204020203" pitchFamily="34" charset="0"/>
              </a:rPr>
              <a:t>Stacking Regressor: </a:t>
            </a:r>
            <a:r>
              <a:rPr lang="ru-RU" dirty="0">
                <a:latin typeface="Bahnschrift Condensed" panose="020B0502040204020203" pitchFamily="34" charset="0"/>
              </a:rPr>
              <a:t>Ансамбль из </a:t>
            </a:r>
            <a:r>
              <a:rPr lang="en-US" dirty="0">
                <a:latin typeface="Bahnschrift Condensed" panose="020B0502040204020203" pitchFamily="34" charset="0"/>
              </a:rPr>
              <a:t>Ridge, Lasso </a:t>
            </a:r>
            <a:r>
              <a:rPr lang="ru-RU" dirty="0">
                <a:latin typeface="Bahnschrift Condensed" panose="020B0502040204020203" pitchFamily="34" charset="0"/>
              </a:rPr>
              <a:t>и </a:t>
            </a:r>
            <a:r>
              <a:rPr lang="en-US" dirty="0">
                <a:latin typeface="Bahnschrift Condensed" panose="020B0502040204020203" pitchFamily="34" charset="0"/>
              </a:rPr>
              <a:t>Random Forest</a:t>
            </a:r>
          </a:p>
          <a:p>
            <a:pPr>
              <a:lnSpc>
                <a:spcPct val="50000"/>
              </a:lnSpc>
            </a:pPr>
            <a:endParaRPr lang="en-US" dirty="0">
              <a:latin typeface="Bahnschrift Condensed" panose="020B0502040204020203" pitchFamily="34" charset="0"/>
            </a:endParaRPr>
          </a:p>
          <a:p>
            <a:pPr>
              <a:lnSpc>
                <a:spcPct val="50000"/>
              </a:lnSpc>
            </a:pPr>
            <a:r>
              <a:rPr lang="en-US" dirty="0">
                <a:latin typeface="Bahnschrift Condensed" panose="020B0502040204020203" pitchFamily="34" charset="0"/>
              </a:rPr>
              <a:t>Neural Network: </a:t>
            </a:r>
            <a:r>
              <a:rPr lang="ru-RU" dirty="0">
                <a:latin typeface="Bahnschrift Condensed" panose="020B0502040204020203" pitchFamily="34" charset="0"/>
              </a:rPr>
              <a:t>Многослойный персептрон (</a:t>
            </a:r>
            <a:r>
              <a:rPr lang="en-US" dirty="0" err="1">
                <a:latin typeface="Bahnschrift Condensed" panose="020B0502040204020203" pitchFamily="34" charset="0"/>
              </a:rPr>
              <a:t>MLPRegressor</a:t>
            </a:r>
            <a:r>
              <a:rPr lang="en-US" dirty="0">
                <a:latin typeface="Bahnschrift Condensed" panose="020B0502040204020203" pitchFamily="34" charset="0"/>
              </a:rPr>
              <a:t>)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2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5181601" cy="93027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Сравнение </a:t>
            </a:r>
            <a:r>
              <a:rPr lang="ru-RU" sz="4400" dirty="0">
                <a:latin typeface="Bahnschrift Condensed" panose="020B0502040204020203" pitchFamily="34" charset="0"/>
              </a:rPr>
              <a:t>моделей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1DBF7A-0F2D-47DC-AF74-E16779E2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890712"/>
            <a:ext cx="8658225" cy="4348657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9BE2BBDF-ED1A-41FB-843D-2D94DA34BC90}"/>
              </a:ext>
            </a:extLst>
          </p:cNvPr>
          <p:cNvSpPr txBox="1">
            <a:spLocks/>
          </p:cNvSpPr>
          <p:nvPr/>
        </p:nvSpPr>
        <p:spPr>
          <a:xfrm>
            <a:off x="666749" y="1070434"/>
            <a:ext cx="9034463" cy="93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Лучше всех себя показала модель </a:t>
            </a:r>
            <a:r>
              <a:rPr lang="en-US" dirty="0">
                <a:latin typeface="Bahnschrift Condensed" panose="020B0502040204020203" pitchFamily="34" charset="0"/>
              </a:rPr>
              <a:t>Stacking Regressor</a:t>
            </a:r>
            <a:endParaRPr lang="ru-RU" dirty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5181601" cy="93027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Описание модели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9906001" cy="4303482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Обработаны плохо заполненные признаки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Снижена важность признака </a:t>
            </a:r>
            <a:r>
              <a:rPr lang="en-US" dirty="0" err="1">
                <a:latin typeface="Bahnschrift Condensed" panose="020B0502040204020203" pitchFamily="34" charset="0"/>
              </a:rPr>
              <a:t>atm_group</a:t>
            </a:r>
            <a:r>
              <a:rPr lang="ru-RU" dirty="0">
                <a:latin typeface="Bahnschrift Condensed" panose="020B0502040204020203" pitchFamily="34" charset="0"/>
              </a:rPr>
              <a:t> с помощью </a:t>
            </a:r>
            <a:r>
              <a:rPr lang="en-US" dirty="0">
                <a:latin typeface="Bahnschrift Condensed" panose="020B0502040204020203" pitchFamily="34" charset="0"/>
              </a:rPr>
              <a:t>Target Encoding</a:t>
            </a:r>
            <a:r>
              <a:rPr lang="ru-RU" dirty="0">
                <a:latin typeface="Bahnschrift Condensed" panose="020B0502040204020203" pitchFamily="34" charset="0"/>
              </a:rPr>
              <a:t>, добавления шума и нормализации </a:t>
            </a:r>
            <a:r>
              <a:rPr lang="en-US" dirty="0">
                <a:latin typeface="Bahnschrift Condensed" panose="020B0502040204020203" pitchFamily="34" charset="0"/>
              </a:rPr>
              <a:t>Box-Cox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Обработана </a:t>
            </a:r>
            <a:r>
              <a:rPr lang="ru-RU" dirty="0" err="1">
                <a:latin typeface="Bahnschrift Condensed" panose="020B0502040204020203" pitchFamily="34" charset="0"/>
              </a:rPr>
              <a:t>мультиколлинеарность</a:t>
            </a:r>
            <a:r>
              <a:rPr lang="ru-RU" dirty="0">
                <a:latin typeface="Bahnschrift Condensed" panose="020B0502040204020203" pitchFamily="34" charset="0"/>
              </a:rPr>
              <a:t> признаков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ru-RU" dirty="0">
                <a:latin typeface="Bahnschrift Condensed" panose="020B0502040204020203" pitchFamily="34" charset="0"/>
              </a:rPr>
              <a:t>с помощью фильтрации по </a:t>
            </a:r>
            <a:r>
              <a:rPr lang="en-US" dirty="0">
                <a:latin typeface="Bahnschrift Condensed" panose="020B0502040204020203" pitchFamily="34" charset="0"/>
              </a:rPr>
              <a:t>VIF (variance inflation factor)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Созданы дополнительные признаки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Выполнена отбор признаков (тестировались фильтрационный, оберточный и методом главных компонент)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Подобраны </a:t>
            </a:r>
            <a:r>
              <a:rPr lang="ru-RU" dirty="0" err="1">
                <a:latin typeface="Bahnschrift Condensed" panose="020B0502040204020203" pitchFamily="34" charset="0"/>
              </a:rPr>
              <a:t>гиперпараметры</a:t>
            </a:r>
            <a:r>
              <a:rPr lang="ru-RU" dirty="0">
                <a:latin typeface="Bahnschrift Condensed" panose="020B0502040204020203" pitchFamily="34" charset="0"/>
              </a:rPr>
              <a:t> для моделей с помощью </a:t>
            </a:r>
            <a:r>
              <a:rPr lang="en-US" dirty="0" err="1">
                <a:latin typeface="Bahnschrift Condensed" panose="020B0502040204020203" pitchFamily="34" charset="0"/>
              </a:rPr>
              <a:t>GridSearch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65125"/>
            <a:ext cx="10134601" cy="758825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Возможное развитие проекта.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9906001" cy="4303482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Увеличение и улучшения качества </a:t>
            </a:r>
            <a:r>
              <a:rPr lang="ru-RU" dirty="0" err="1">
                <a:latin typeface="Bahnschrift Condensed" panose="020B0502040204020203" pitchFamily="34" charset="0"/>
              </a:rPr>
              <a:t>датасета</a:t>
            </a:r>
            <a:r>
              <a:rPr lang="ru-RU" dirty="0">
                <a:latin typeface="Bahnschrift Condensed" panose="020B0502040204020203" pitchFamily="34" charset="0"/>
              </a:rPr>
              <a:t> с учетом конкретной бизнес-задачи.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Добавление предобработки данных, поступающих для предсказания.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Создание интерфейса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33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416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Тема Office</vt:lpstr>
      <vt:lpstr>Презентация PowerPoint</vt:lpstr>
      <vt:lpstr>Постановка задачи</vt:lpstr>
      <vt:lpstr>Описание данных</vt:lpstr>
      <vt:lpstr>Описание данных. Target</vt:lpstr>
      <vt:lpstr>Описание данных. Признак atm_group</vt:lpstr>
      <vt:lpstr>Используемые модели</vt:lpstr>
      <vt:lpstr>Сравнение моделей</vt:lpstr>
      <vt:lpstr>Описание модели</vt:lpstr>
      <vt:lpstr>Возможное развитие проекта.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USER_LENA</dc:creator>
  <cp:lastModifiedBy>USER_LENA</cp:lastModifiedBy>
  <cp:revision>17</cp:revision>
  <dcterms:created xsi:type="dcterms:W3CDTF">2025-08-19T11:15:02Z</dcterms:created>
  <dcterms:modified xsi:type="dcterms:W3CDTF">2025-08-19T13:18:01Z</dcterms:modified>
</cp:coreProperties>
</file>