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06" userDrawn="1">
          <p15:clr>
            <a:srgbClr val="A4A3A4"/>
          </p15:clr>
        </p15:guide>
        <p15:guide id="2" pos="21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33"/>
  </p:normalViewPr>
  <p:slideViewPr>
    <p:cSldViewPr snapToGrid="0" showGuides="1">
      <p:cViewPr>
        <p:scale>
          <a:sx n="84" d="100"/>
          <a:sy n="84" d="100"/>
        </p:scale>
        <p:origin x="3144" y="56"/>
      </p:cViewPr>
      <p:guideLst>
        <p:guide orient="horz" pos="3106"/>
        <p:guide pos="21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D6FA935-C032-415D-8D00-C379C3F78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20970" y="227560"/>
            <a:ext cx="1816100" cy="794673"/>
            <a:chOff x="2520970" y="433685"/>
            <a:chExt cx="1816100" cy="794673"/>
          </a:xfrm>
        </p:grpSpPr>
        <p:sp>
          <p:nvSpPr>
            <p:cNvPr id="6" name="文本框 5"/>
            <p:cNvSpPr txBox="1"/>
            <p:nvPr/>
          </p:nvSpPr>
          <p:spPr>
            <a:xfrm>
              <a:off x="3108962" y="433685"/>
              <a:ext cx="640080" cy="275590"/>
            </a:xfrm>
            <a:prstGeom prst="rect">
              <a:avLst/>
            </a:prstGeom>
            <a:noFill/>
          </p:spPr>
          <p:txBody>
            <a:bodyPr wrap="none" rtlCol="0">
              <a:spAutoFit/>
            </a:bodyPr>
            <a:lstStyle/>
            <a:p>
              <a:pPr algn="ctr"/>
              <a:r>
                <a:rPr lang="zh-CN" altLang="en-US" sz="1200" b="1">
                  <a:latin typeface="微软雅黑" panose="020B0503020204020204" pitchFamily="34" charset="-122"/>
                  <a:ea typeface="微软雅黑" panose="020B0503020204020204" pitchFamily="34" charset="-122"/>
                </a:rPr>
                <a:t>闫一慧</a:t>
              </a:r>
              <a:endParaRPr lang="zh-CN" altLang="en-US" sz="1200" b="1">
                <a:latin typeface="微软雅黑" panose="020B0503020204020204" pitchFamily="34" charset="-122"/>
                <a:ea typeface="微软雅黑" panose="020B0503020204020204" pitchFamily="34" charset="-122"/>
              </a:endParaRPr>
            </a:p>
          </p:txBody>
        </p:sp>
        <p:sp>
          <p:nvSpPr>
            <p:cNvPr id="7" name="文本框 6"/>
            <p:cNvSpPr txBox="1"/>
            <p:nvPr/>
          </p:nvSpPr>
          <p:spPr>
            <a:xfrm>
              <a:off x="2520970" y="675273"/>
              <a:ext cx="1816100" cy="553085"/>
            </a:xfrm>
            <a:prstGeom prst="rect">
              <a:avLst/>
            </a:prstGeom>
            <a:noFill/>
          </p:spPr>
          <p:txBody>
            <a:bodyPr wrap="none" rtlCol="0">
              <a:spAutoFit/>
            </a:bodyPr>
            <a:lstStyle/>
            <a:p>
              <a:pPr algn="ctr"/>
              <a:r>
                <a:rPr lang="zh-CN" altLang="en-US" sz="1000">
                  <a:latin typeface="微软雅黑" panose="020B0503020204020204" pitchFamily="34" charset="-122"/>
                  <a:ea typeface="微软雅黑" panose="020B0503020204020204" pitchFamily="34" charset="-122"/>
                </a:rPr>
                <a:t>西安电子科技大学</a:t>
              </a:r>
              <a:r>
                <a:rPr lang="en-US" altLang="zh-CN" sz="1000">
                  <a:latin typeface="微软雅黑" panose="020B0503020204020204" pitchFamily="34" charset="-122"/>
                  <a:ea typeface="微软雅黑" panose="020B0503020204020204" pitchFamily="34" charset="-122"/>
                </a:rPr>
                <a:t> | </a:t>
              </a:r>
              <a:r>
                <a:rPr lang="zh-CN" altLang="en-US" sz="1000">
                  <a:latin typeface="微软雅黑" panose="020B0503020204020204" pitchFamily="34" charset="-122"/>
                  <a:ea typeface="微软雅黑" panose="020B0503020204020204" pitchFamily="34" charset="-122"/>
                </a:rPr>
                <a:t>软件工程</a:t>
              </a:r>
              <a:endParaRPr lang="zh-CN" altLang="en-US" sz="1000">
                <a:latin typeface="微软雅黑" panose="020B0503020204020204" pitchFamily="34" charset="-122"/>
                <a:ea typeface="微软雅黑" panose="020B0503020204020204" pitchFamily="34" charset="-122"/>
              </a:endParaRPr>
            </a:p>
            <a:p>
              <a:pPr algn="ctr"/>
              <a:r>
                <a:rPr lang="zh-CN" altLang="en-US" sz="1000">
                  <a:latin typeface="微软雅黑" panose="020B0503020204020204" pitchFamily="34" charset="-122"/>
                  <a:ea typeface="微软雅黑" panose="020B0503020204020204" pitchFamily="34" charset="-122"/>
                  <a:sym typeface="+mn-ea"/>
                </a:rPr>
                <a:t>华东</a:t>
              </a:r>
              <a:r>
                <a:rPr lang="zh-CN" altLang="en-US" sz="1000">
                  <a:latin typeface="微软雅黑" panose="020B0503020204020204" pitchFamily="34" charset="-122"/>
                  <a:ea typeface="微软雅黑" panose="020B0503020204020204" pitchFamily="34" charset="-122"/>
                  <a:sym typeface="+mn-ea"/>
                </a:rPr>
                <a:t>师范大学</a:t>
              </a:r>
              <a:r>
                <a:rPr lang="en-US" altLang="zh-CN" sz="1000">
                  <a:latin typeface="微软雅黑" panose="020B0503020204020204" pitchFamily="34" charset="-122"/>
                  <a:ea typeface="微软雅黑" panose="020B0503020204020204" pitchFamily="34" charset="-122"/>
                  <a:sym typeface="+mn-ea"/>
                </a:rPr>
                <a:t> | </a:t>
              </a:r>
              <a:r>
                <a:rPr lang="zh-CN" altLang="en-US" sz="1000">
                  <a:latin typeface="微软雅黑" panose="020B0503020204020204" pitchFamily="34" charset="-122"/>
                  <a:ea typeface="微软雅黑" panose="020B0503020204020204" pitchFamily="34" charset="-122"/>
                  <a:sym typeface="+mn-ea"/>
                </a:rPr>
                <a:t>软件工程</a:t>
              </a:r>
              <a:endParaRPr lang="zh-CN" altLang="en-US" sz="1000">
                <a:latin typeface="微软雅黑" panose="020B0503020204020204" pitchFamily="34" charset="-122"/>
                <a:ea typeface="微软雅黑" panose="020B0503020204020204" pitchFamily="34" charset="-122"/>
              </a:endParaRPr>
            </a:p>
            <a:p>
              <a:pPr algn="ctr"/>
              <a:endParaRPr lang="zh-CN" altLang="en-US" sz="100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347143" y="1949923"/>
            <a:ext cx="6136515" cy="1776744"/>
            <a:chOff x="331791" y="1976102"/>
            <a:chExt cx="6136515" cy="1776744"/>
          </a:xfrm>
        </p:grpSpPr>
        <p:sp>
          <p:nvSpPr>
            <p:cNvPr id="9" name="文本框 8"/>
            <p:cNvSpPr txBox="1"/>
            <p:nvPr/>
          </p:nvSpPr>
          <p:spPr>
            <a:xfrm>
              <a:off x="332538" y="1976102"/>
              <a:ext cx="741680" cy="26035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教育</a:t>
              </a:r>
              <a:r>
                <a:rPr lang="zh-CN" altLang="en-US" sz="1100" b="1">
                  <a:solidFill>
                    <a:schemeClr val="accent1">
                      <a:lumMod val="75000"/>
                    </a:schemeClr>
                  </a:solidFill>
                  <a:latin typeface="微软雅黑" panose="020B0503020204020204" pitchFamily="34" charset="-122"/>
                  <a:ea typeface="微软雅黑" panose="020B0503020204020204" pitchFamily="34" charset="-122"/>
                </a:rPr>
                <a:t>经历</a:t>
              </a:r>
              <a:endParaRPr lang="zh-CN" altLang="en-US"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415088" y="2205962"/>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791" y="2207256"/>
              <a:ext cx="6135767" cy="1545590"/>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900" b="1">
                  <a:latin typeface="微软雅黑" panose="020B0503020204020204" pitchFamily="34" charset="-122"/>
                  <a:ea typeface="微软雅黑" panose="020B0503020204020204" pitchFamily="34" charset="-122"/>
                  <a:sym typeface="+mn-ea"/>
                </a:rPr>
                <a:t>西安电子科技大学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计算机科学与技术学院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a:t>
              </a:r>
              <a:r>
                <a:rPr lang="zh-CN" altLang="en-US" sz="900">
                  <a:latin typeface="微软雅黑" panose="020B0503020204020204" pitchFamily="34" charset="-122"/>
                  <a:ea typeface="微软雅黑" panose="020B0503020204020204" pitchFamily="34" charset="-122"/>
                  <a:sym typeface="+mn-ea"/>
                </a:rPr>
                <a:t>（</a:t>
              </a:r>
              <a:r>
                <a:rPr lang="en-US" altLang="zh-CN" sz="900">
                  <a:latin typeface="微软雅黑" panose="020B0503020204020204" pitchFamily="34" charset="-122"/>
                  <a:ea typeface="微软雅黑" panose="020B0503020204020204" pitchFamily="34" charset="-122"/>
                  <a:sym typeface="+mn-ea"/>
                </a:rPr>
                <a:t>2020-2024</a:t>
              </a:r>
              <a:r>
                <a:rPr lang="zh-CN" altLang="en-US" sz="900">
                  <a:latin typeface="微软雅黑" panose="020B0503020204020204" pitchFamily="34" charset="-122"/>
                  <a:ea typeface="微软雅黑" panose="020B0503020204020204" pitchFamily="34" charset="-122"/>
                  <a:sym typeface="+mn-ea"/>
                </a:rPr>
                <a:t>）</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均分</a:t>
              </a:r>
              <a:r>
                <a:rPr lang="en-US" altLang="zh-CN" sz="900" b="1">
                  <a:latin typeface="微软雅黑" panose="020B0503020204020204" pitchFamily="34" charset="-122"/>
                  <a:ea typeface="微软雅黑" panose="020B0503020204020204" pitchFamily="34" charset="-122"/>
                </a:rPr>
                <a:t> 88.1</a:t>
              </a:r>
              <a:r>
                <a:rPr lang="zh-CN" altLang="en-US" sz="900" b="1">
                  <a:latin typeface="微软雅黑" panose="020B0503020204020204" pitchFamily="34" charset="-122"/>
                  <a:ea typeface="微软雅黑" panose="020B0503020204020204" pitchFamily="34" charset="-122"/>
                </a:rPr>
                <a:t>，</a:t>
              </a:r>
              <a:r>
                <a:rPr lang="en-US" altLang="zh-CN" sz="900" b="1">
                  <a:latin typeface="微软雅黑" panose="020B0503020204020204" pitchFamily="34" charset="-122"/>
                  <a:ea typeface="微软雅黑" panose="020B0503020204020204" pitchFamily="34" charset="-122"/>
                </a:rPr>
                <a:t>GPA 3.8/4  </a:t>
              </a:r>
              <a:endParaRPr lang="en-US" altLang="zh-CN"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专业排名：</a:t>
              </a:r>
              <a:r>
                <a:rPr lang="en-US" altLang="zh-CN" sz="900" b="1">
                  <a:latin typeface="微软雅黑" panose="020B0503020204020204" pitchFamily="34" charset="-122"/>
                  <a:ea typeface="微软雅黑" panose="020B0503020204020204" pitchFamily="34" charset="-122"/>
                </a:rPr>
                <a:t>21/332</a:t>
              </a:r>
              <a:r>
                <a:rPr lang="zh-CN" altLang="en-US" sz="900" b="1">
                  <a:latin typeface="微软雅黑" panose="020B0503020204020204" pitchFamily="34" charset="-122"/>
                  <a:ea typeface="微软雅黑" panose="020B0503020204020204" pitchFamily="34" charset="-122"/>
                </a:rPr>
                <a:t>（软件工程专业）</a:t>
              </a:r>
              <a:r>
                <a:rPr lang="en-US" altLang="zh-CN" sz="900" b="1">
                  <a:latin typeface="微软雅黑" panose="020B0503020204020204" pitchFamily="34" charset="-122"/>
                  <a:ea typeface="微软雅黑" panose="020B0503020204020204" pitchFamily="34" charset="-122"/>
                </a:rPr>
                <a:t> 4/61</a:t>
              </a:r>
              <a:r>
                <a:rPr lang="zh-CN" altLang="en-US" sz="900" b="1">
                  <a:latin typeface="微软雅黑" panose="020B0503020204020204" pitchFamily="34" charset="-122"/>
                  <a:ea typeface="微软雅黑" panose="020B0503020204020204" pitchFamily="34" charset="-122"/>
                </a:rPr>
                <a:t>（网络与通信方向）</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a:latin typeface="微软雅黑" panose="020B0503020204020204" pitchFamily="34" charset="-122"/>
                  <a:ea typeface="微软雅黑" panose="020B0503020204020204" pitchFamily="34" charset="-122"/>
                </a:rPr>
                <a:t>主修课程：数据结构（</a:t>
              </a:r>
              <a:r>
                <a:rPr lang="en-US" altLang="zh-CN" sz="900">
                  <a:latin typeface="微软雅黑" panose="020B0503020204020204" pitchFamily="34" charset="-122"/>
                  <a:ea typeface="微软雅黑" panose="020B0503020204020204" pitchFamily="34" charset="-122"/>
                </a:rPr>
                <a:t>99</a:t>
              </a:r>
              <a:r>
                <a:rPr lang="zh-CN" altLang="en-US" sz="900">
                  <a:latin typeface="微软雅黑" panose="020B0503020204020204" pitchFamily="34" charset="-122"/>
                  <a:ea typeface="微软雅黑" panose="020B0503020204020204" pitchFamily="34" charset="-122"/>
                </a:rPr>
                <a:t>），计算机网络与通信（</a:t>
              </a:r>
              <a:r>
                <a:rPr lang="en-US" altLang="zh-CN" sz="900">
                  <a:latin typeface="微软雅黑" panose="020B0503020204020204" pitchFamily="34" charset="-122"/>
                  <a:ea typeface="微软雅黑" panose="020B0503020204020204" pitchFamily="34" charset="-122"/>
                </a:rPr>
                <a:t>91</a:t>
              </a:r>
              <a:r>
                <a:rPr lang="zh-CN" altLang="en-US" sz="900">
                  <a:latin typeface="微软雅黑" panose="020B0503020204020204" pitchFamily="34" charset="-122"/>
                  <a:ea typeface="微软雅黑" panose="020B0503020204020204" pitchFamily="34" charset="-122"/>
                </a:rPr>
                <a:t>），编译原理（</a:t>
              </a:r>
              <a:r>
                <a:rPr lang="en-US" altLang="zh-CN" sz="900">
                  <a:latin typeface="微软雅黑" panose="020B0503020204020204" pitchFamily="34" charset="-122"/>
                  <a:ea typeface="微软雅黑" panose="020B0503020204020204" pitchFamily="34" charset="-122"/>
                </a:rPr>
                <a:t>97</a:t>
              </a:r>
              <a:r>
                <a:rPr lang="zh-CN" altLang="en-US" sz="900">
                  <a:latin typeface="微软雅黑" panose="020B0503020204020204" pitchFamily="34" charset="-122"/>
                  <a:ea typeface="微软雅黑" panose="020B0503020204020204" pitchFamily="34" charset="-122"/>
                </a:rPr>
                <a:t>），算法（</a:t>
              </a:r>
              <a:r>
                <a:rPr lang="en-US" altLang="zh-CN" sz="900">
                  <a:latin typeface="微软雅黑" panose="020B0503020204020204" pitchFamily="34" charset="-122"/>
                  <a:ea typeface="微软雅黑" panose="020B0503020204020204" pitchFamily="34" charset="-122"/>
                </a:rPr>
                <a:t>99</a:t>
              </a:r>
              <a:r>
                <a:rPr lang="zh-CN" altLang="en-US" sz="900">
                  <a:latin typeface="微软雅黑" panose="020B0503020204020204" pitchFamily="34" charset="-122"/>
                  <a:ea typeface="微软雅黑" panose="020B0503020204020204" pitchFamily="34" charset="-122"/>
                </a:rPr>
                <a:t>），高等数学（</a:t>
              </a:r>
              <a:r>
                <a:rPr lang="en-US" altLang="zh-CN" sz="900">
                  <a:latin typeface="微软雅黑" panose="020B0503020204020204" pitchFamily="34" charset="-122"/>
                  <a:ea typeface="微软雅黑" panose="020B0503020204020204" pitchFamily="34" charset="-122"/>
                </a:rPr>
                <a:t>90</a:t>
              </a:r>
              <a:r>
                <a:rPr lang="zh-CN" altLang="en-US" sz="900">
                  <a:latin typeface="微软雅黑" panose="020B0503020204020204" pitchFamily="34" charset="-122"/>
                  <a:ea typeface="微软雅黑" panose="020B0503020204020204" pitchFamily="34" charset="-122"/>
                </a:rPr>
                <a:t>）等</a:t>
              </a:r>
              <a:endParaRPr lang="zh-CN" altLang="en-US" sz="900">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900" b="1">
                  <a:latin typeface="微软雅黑" panose="020B0503020204020204" pitchFamily="34" charset="-122"/>
                  <a:ea typeface="微软雅黑" panose="020B0503020204020204" pitchFamily="34" charset="-122"/>
                  <a:sym typeface="+mn-ea"/>
                </a:rPr>
                <a:t>华东师范大学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软件工程学院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a:t>
              </a:r>
              <a:r>
                <a:rPr lang="zh-CN" altLang="en-US" sz="900">
                  <a:latin typeface="微软雅黑" panose="020B0503020204020204" pitchFamily="34" charset="-122"/>
                  <a:ea typeface="微软雅黑" panose="020B0503020204020204" pitchFamily="34" charset="-122"/>
                  <a:sym typeface="+mn-ea"/>
                </a:rPr>
                <a:t>（</a:t>
              </a:r>
              <a:r>
                <a:rPr lang="en-US" altLang="zh-CN" sz="900">
                  <a:latin typeface="微软雅黑" panose="020B0503020204020204" pitchFamily="34" charset="-122"/>
                  <a:ea typeface="微软雅黑" panose="020B0503020204020204" pitchFamily="34" charset="-122"/>
                  <a:sym typeface="+mn-ea"/>
                </a:rPr>
                <a:t>2024-</a:t>
              </a:r>
              <a:r>
                <a:rPr lang="zh-CN" altLang="en-US" sz="900">
                  <a:latin typeface="微软雅黑" panose="020B0503020204020204" pitchFamily="34" charset="-122"/>
                  <a:ea typeface="微软雅黑" panose="020B0503020204020204" pitchFamily="34" charset="-122"/>
                  <a:sym typeface="+mn-ea"/>
                </a:rPr>
                <a:t>至今）</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a:latin typeface="微软雅黑" panose="020B0503020204020204" pitchFamily="34" charset="-122"/>
                  <a:ea typeface="微软雅黑" panose="020B0503020204020204" pitchFamily="34" charset="-122"/>
                  <a:sym typeface="+mn-ea"/>
                </a:rPr>
                <a:t>研究方向：边缘计算（</a:t>
              </a:r>
              <a:r>
                <a:rPr lang="en-US" altLang="zh-CN" sz="900">
                  <a:latin typeface="微软雅黑" panose="020B0503020204020204" pitchFamily="34" charset="-122"/>
                  <a:ea typeface="微软雅黑" panose="020B0503020204020204" pitchFamily="34" charset="-122"/>
                  <a:sym typeface="+mn-ea"/>
                </a:rPr>
                <a:t>MEC</a:t>
              </a:r>
              <a:r>
                <a:rPr lang="zh-CN" altLang="en-US" sz="900">
                  <a:latin typeface="微软雅黑" panose="020B0503020204020204" pitchFamily="34" charset="-122"/>
                  <a:ea typeface="微软雅黑" panose="020B0503020204020204" pitchFamily="34" charset="-122"/>
                  <a:sym typeface="+mn-ea"/>
                </a:rPr>
                <a:t>）、物联网（</a:t>
              </a:r>
              <a:r>
                <a:rPr lang="en-US" altLang="zh-CN" sz="900">
                  <a:latin typeface="微软雅黑" panose="020B0503020204020204" pitchFamily="34" charset="-122"/>
                  <a:ea typeface="微软雅黑" panose="020B0503020204020204" pitchFamily="34" charset="-122"/>
                  <a:sym typeface="+mn-ea"/>
                </a:rPr>
                <a:t>IoT</a:t>
              </a:r>
              <a:r>
                <a:rPr lang="zh-CN" altLang="en-US" sz="900">
                  <a:latin typeface="微软雅黑" panose="020B0503020204020204" pitchFamily="34" charset="-122"/>
                  <a:ea typeface="微软雅黑" panose="020B0503020204020204" pitchFamily="34" charset="-122"/>
                  <a:sym typeface="+mn-ea"/>
                </a:rPr>
                <a:t>）、无人机（</a:t>
              </a:r>
              <a:r>
                <a:rPr lang="en-US" altLang="zh-CN" sz="900">
                  <a:latin typeface="微软雅黑" panose="020B0503020204020204" pitchFamily="34" charset="-122"/>
                  <a:ea typeface="微软雅黑" panose="020B0503020204020204" pitchFamily="34" charset="-122"/>
                  <a:sym typeface="+mn-ea"/>
                </a:rPr>
                <a:t>UAV</a:t>
              </a:r>
              <a:r>
                <a:rPr lang="zh-CN" altLang="en-US" sz="900">
                  <a:latin typeface="微软雅黑" panose="020B0503020204020204" pitchFamily="34" charset="-122"/>
                  <a:ea typeface="微软雅黑" panose="020B0503020204020204" pitchFamily="34" charset="-122"/>
                  <a:sym typeface="+mn-ea"/>
                </a:rPr>
                <a:t>）与深度学习的融合，利用智能算法优化资源分配、进行决策制定和</a:t>
              </a:r>
              <a:r>
                <a:rPr lang="zh-CN" altLang="en-US" sz="900">
                  <a:latin typeface="微软雅黑" panose="020B0503020204020204" pitchFamily="34" charset="-122"/>
                  <a:ea typeface="微软雅黑" panose="020B0503020204020204" pitchFamily="34" charset="-122"/>
                  <a:sym typeface="+mn-ea"/>
                </a:rPr>
                <a:t>调度动态环境中的任务</a:t>
              </a:r>
              <a:endParaRPr lang="zh-CN" altLang="en-US" sz="900">
                <a:latin typeface="微软雅黑" panose="020B0503020204020204" pitchFamily="34" charset="-122"/>
                <a:ea typeface="微软雅黑" panose="020B0503020204020204" pitchFamily="34" charset="-122"/>
                <a:sym typeface="+mn-ea"/>
              </a:endParaRPr>
            </a:p>
          </p:txBody>
        </p:sp>
      </p:grpSp>
      <p:grpSp>
        <p:nvGrpSpPr>
          <p:cNvPr id="12" name="组合 11"/>
          <p:cNvGrpSpPr/>
          <p:nvPr/>
        </p:nvGrpSpPr>
        <p:grpSpPr>
          <a:xfrm>
            <a:off x="347143" y="7994776"/>
            <a:ext cx="6135775" cy="526870"/>
            <a:chOff x="332531" y="2989562"/>
            <a:chExt cx="6135775" cy="526870"/>
          </a:xfrm>
        </p:grpSpPr>
        <p:sp>
          <p:nvSpPr>
            <p:cNvPr id="13" name="文本框 12"/>
            <p:cNvSpPr txBox="1"/>
            <p:nvPr/>
          </p:nvSpPr>
          <p:spPr>
            <a:xfrm>
              <a:off x="332538" y="2989562"/>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荣誉奖项</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415088" y="3219422"/>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2531" y="3217347"/>
              <a:ext cx="6135767" cy="299085"/>
            </a:xfrm>
            <a:prstGeom prst="rect">
              <a:avLst/>
            </a:prstGeom>
            <a:noFill/>
          </p:spPr>
          <p:txBody>
            <a:bodyPr wrap="square" rtlCol="0">
              <a:spAutoFit/>
            </a:bodyPr>
            <a:lstStyle/>
            <a:p>
              <a:pPr>
                <a:lnSpc>
                  <a:spcPct val="150000"/>
                </a:lnSpc>
              </a:pPr>
              <a:r>
                <a:rPr lang="zh-CN" altLang="en-US" sz="900">
                  <a:latin typeface="微软雅黑" panose="020B0503020204020204" pitchFamily="34" charset="-122"/>
                  <a:ea typeface="微软雅黑" panose="020B0503020204020204" pitchFamily="34" charset="-122"/>
                </a:rPr>
                <a:t>连续三年获得校级奖学金、全国大学生数学建模大赛陕西省</a:t>
              </a:r>
              <a:r>
                <a:rPr lang="zh-CN" altLang="en-US" sz="900">
                  <a:latin typeface="微软雅黑" panose="020B0503020204020204" pitchFamily="34" charset="-122"/>
                  <a:ea typeface="微软雅黑" panose="020B0503020204020204" pitchFamily="34" charset="-122"/>
                </a:rPr>
                <a:t>一等奖、优秀共青团员、体育</a:t>
              </a:r>
              <a:r>
                <a:rPr lang="en-US" altLang="zh-CN" sz="900">
                  <a:latin typeface="微软雅黑" panose="020B0503020204020204" pitchFamily="34" charset="-122"/>
                  <a:ea typeface="微软雅黑" panose="020B0503020204020204" pitchFamily="34" charset="-122"/>
                </a:rPr>
                <a:t>/</a:t>
              </a:r>
              <a:r>
                <a:rPr lang="zh-CN" altLang="en-US" sz="900">
                  <a:latin typeface="微软雅黑" panose="020B0503020204020204" pitchFamily="34" charset="-122"/>
                  <a:ea typeface="微软雅黑" panose="020B0503020204020204" pitchFamily="34" charset="-122"/>
                </a:rPr>
                <a:t>文艺类奖项若干 等</a:t>
              </a:r>
              <a:endParaRPr lang="en-US" altLang="zh-CN" sz="90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47143" y="8942565"/>
            <a:ext cx="6135766" cy="966068"/>
            <a:chOff x="332538" y="3610564"/>
            <a:chExt cx="6135768" cy="966068"/>
          </a:xfrm>
        </p:grpSpPr>
        <p:sp>
          <p:nvSpPr>
            <p:cNvPr id="17" name="文本框 16"/>
            <p:cNvSpPr txBox="1"/>
            <p:nvPr/>
          </p:nvSpPr>
          <p:spPr>
            <a:xfrm>
              <a:off x="332538" y="3610564"/>
              <a:ext cx="922047"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语言与技能</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32539" y="3862257"/>
              <a:ext cx="6135765" cy="714375"/>
            </a:xfrm>
            <a:prstGeom prst="rect">
              <a:avLst/>
            </a:prstGeom>
            <a:noFill/>
          </p:spPr>
          <p:txBody>
            <a:bodyPr wrap="square" rtlCol="0">
              <a:spAutoFit/>
            </a:bodyPr>
            <a:lstStyle/>
            <a:p>
              <a:pPr>
                <a:lnSpc>
                  <a:spcPct val="150000"/>
                </a:lnSpc>
              </a:pPr>
              <a:r>
                <a:rPr lang="zh-CN" altLang="en-US" sz="900">
                  <a:latin typeface="微软雅黑" panose="020B0503020204020204" pitchFamily="34" charset="-122"/>
                  <a:ea typeface="微软雅黑" panose="020B0503020204020204" pitchFamily="34" charset="-122"/>
                </a:rPr>
                <a:t>语言：</a:t>
              </a:r>
              <a:r>
                <a:rPr lang="en-US" altLang="zh-CN" sz="900" b="1">
                  <a:latin typeface="微软雅黑" panose="020B0503020204020204" pitchFamily="34" charset="-122"/>
                  <a:ea typeface="微软雅黑" panose="020B0503020204020204" pitchFamily="34" charset="-122"/>
                </a:rPr>
                <a:t>CET-4 587 CET-6 530</a:t>
              </a:r>
              <a:endParaRPr lang="en-US" altLang="zh-CN" sz="900" b="1">
                <a:latin typeface="微软雅黑" panose="020B0503020204020204" pitchFamily="34" charset="-122"/>
                <a:ea typeface="微软雅黑" panose="020B0503020204020204" pitchFamily="34" charset="-122"/>
              </a:endParaRPr>
            </a:p>
            <a:p>
              <a:pPr>
                <a:lnSpc>
                  <a:spcPct val="150000"/>
                </a:lnSpc>
              </a:pPr>
              <a:r>
                <a:rPr lang="zh-CN" altLang="en-US" sz="900">
                  <a:latin typeface="微软雅黑" panose="020B0503020204020204" pitchFamily="34" charset="-122"/>
                  <a:ea typeface="微软雅黑" panose="020B0503020204020204" pitchFamily="34" charset="-122"/>
                </a:rPr>
                <a:t>技能：掌握</a:t>
              </a:r>
              <a:r>
                <a:rPr lang="en-US" altLang="zh-CN" sz="900">
                  <a:latin typeface="微软雅黑" panose="020B0503020204020204" pitchFamily="34" charset="-122"/>
                  <a:ea typeface="微软雅黑" panose="020B0503020204020204" pitchFamily="34" charset="-122"/>
                </a:rPr>
                <a:t>C++</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Python</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Matlab</a:t>
              </a:r>
              <a:r>
                <a:rPr lang="zh-CN" altLang="en-US" sz="900">
                  <a:latin typeface="微软雅黑" panose="020B0503020204020204" pitchFamily="34" charset="-122"/>
                  <a:ea typeface="微软雅黑" panose="020B0503020204020204" pitchFamily="34" charset="-122"/>
                </a:rPr>
                <a:t>等编程语言</a:t>
              </a:r>
              <a:endParaRPr lang="zh-CN" altLang="en-US" sz="900">
                <a:latin typeface="微软雅黑" panose="020B0503020204020204" pitchFamily="34" charset="-122"/>
                <a:ea typeface="微软雅黑" panose="020B0503020204020204" pitchFamily="34" charset="-122"/>
              </a:endParaRPr>
            </a:p>
            <a:p>
              <a:pPr>
                <a:lnSpc>
                  <a:spcPct val="150000"/>
                </a:lnSpc>
              </a:pPr>
              <a:r>
                <a:rPr lang="zh-CN" altLang="en-US" sz="90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出色的写作能力、团队合作能力、快速学习</a:t>
              </a:r>
              <a:r>
                <a:rPr lang="zh-CN" altLang="en-US" sz="900">
                  <a:latin typeface="微软雅黑" panose="020B0503020204020204" pitchFamily="34" charset="-122"/>
                  <a:ea typeface="微软雅黑" panose="020B0503020204020204" pitchFamily="34" charset="-122"/>
                </a:rPr>
                <a:t>能力</a:t>
              </a:r>
              <a:endParaRPr lang="zh-CN" altLang="en-US" sz="90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347143" y="5617197"/>
            <a:ext cx="6135771" cy="2629525"/>
            <a:chOff x="330278" y="5438519"/>
            <a:chExt cx="6135771" cy="2629525"/>
          </a:xfrm>
        </p:grpSpPr>
        <p:grpSp>
          <p:nvGrpSpPr>
            <p:cNvPr id="21" name="组合 20"/>
            <p:cNvGrpSpPr/>
            <p:nvPr/>
          </p:nvGrpSpPr>
          <p:grpSpPr>
            <a:xfrm>
              <a:off x="330278" y="5438519"/>
              <a:ext cx="6135771" cy="2629525"/>
              <a:chOff x="332533" y="3610564"/>
              <a:chExt cx="6135773" cy="2629525"/>
            </a:xfrm>
          </p:grpSpPr>
          <p:sp>
            <p:nvSpPr>
              <p:cNvPr id="25" name="文本框 24"/>
              <p:cNvSpPr txBox="1"/>
              <p:nvPr/>
            </p:nvSpPr>
            <p:spPr>
              <a:xfrm>
                <a:off x="332538" y="3610564"/>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项目经历</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32533" y="3840424"/>
                <a:ext cx="6135765" cy="23996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利用</a:t>
                </a:r>
                <a:r>
                  <a:rPr lang="zh-CN" altLang="en-US" sz="900" b="1">
                    <a:latin typeface="微软雅黑" panose="020B0503020204020204" pitchFamily="34" charset="-122"/>
                    <a:ea typeface="微软雅黑" panose="020B0503020204020204" pitchFamily="34" charset="-122"/>
                  </a:rPr>
                  <a:t>机器学习对玻璃成分进行分析和分类</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800">
                    <a:latin typeface="微软雅黑" panose="020B0503020204020204" pitchFamily="34" charset="-122"/>
                    <a:ea typeface="微软雅黑" panose="020B0503020204020204" pitchFamily="34" charset="-122"/>
                  </a:rPr>
                  <a:t>对不同玻璃及风化前后的成分进行了分析，用Fisher判别法对玻璃类型进行鉴别，并且使用模糊聚类进行亚类划分</a:t>
                </a:r>
                <a:endParaRPr lang="zh-CN" altLang="en-US" sz="80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a:t>
                </a:r>
                <a:r>
                  <a:rPr lang="zh-CN" altLang="en-US" sz="900" b="1">
                    <a:latin typeface="微软雅黑" panose="020B0503020204020204" pitchFamily="34" charset="-122"/>
                    <a:ea typeface="微软雅黑" panose="020B0503020204020204" pitchFamily="34" charset="-122"/>
                  </a:rPr>
                  <a:t>小神探</a:t>
                </a:r>
                <a:r>
                  <a:rPr lang="en-US" altLang="zh-CN" sz="900" b="1">
                    <a:latin typeface="微软雅黑" panose="020B0503020204020204" pitchFamily="34" charset="-122"/>
                    <a:ea typeface="微软雅黑" panose="020B0503020204020204" pitchFamily="34" charset="-122"/>
                  </a:rPr>
                  <a:t>”</a:t>
                </a:r>
                <a:r>
                  <a:rPr lang="zh-CN" altLang="en-US" sz="900" b="1">
                    <a:latin typeface="微软雅黑" panose="020B0503020204020204" pitchFamily="34" charset="-122"/>
                    <a:ea typeface="微软雅黑" panose="020B0503020204020204" pitchFamily="34" charset="-122"/>
                  </a:rPr>
                  <a:t>设备维修</a:t>
                </a:r>
                <a:r>
                  <a:rPr lang="zh-CN" altLang="en-US" sz="900" b="1">
                    <a:latin typeface="微软雅黑" panose="020B0503020204020204" pitchFamily="34" charset="-122"/>
                    <a:ea typeface="微软雅黑" panose="020B0503020204020204" pitchFamily="34" charset="-122"/>
                  </a:rPr>
                  <a:t>管理系统</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800">
                    <a:latin typeface="微软雅黑" panose="020B0503020204020204" pitchFamily="34" charset="-122"/>
                    <a:ea typeface="微软雅黑" panose="020B0503020204020204" pitchFamily="34" charset="-122"/>
                  </a:rPr>
                  <a:t>主导开发了基于Springboot和Vue3的前后端分离设备维修管理系统—— "小神探"。系统支持设备信息的存储、保养记录、报修以及维修等事件的发起和维护</a:t>
                </a:r>
                <a:endParaRPr lang="zh-CN" altLang="en-US" sz="800">
                  <a:latin typeface="微软雅黑" panose="020B0503020204020204" pitchFamily="34" charset="-122"/>
                  <a:ea typeface="微软雅黑" panose="020B0503020204020204" pitchFamily="34" charset="-122"/>
                </a:endParaRPr>
              </a:p>
              <a:p>
                <a:pPr marL="171450" indent="-171450" algn="l">
                  <a:lnSpc>
                    <a:spcPct val="150000"/>
                  </a:lnSpc>
                  <a:buClrTx/>
                  <a:buSzTx/>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实现对</a:t>
                </a:r>
                <a:r>
                  <a:rPr lang="en-US" altLang="zh-CN" sz="900" b="1">
                    <a:latin typeface="微软雅黑" panose="020B0503020204020204" pitchFamily="34" charset="-122"/>
                    <a:ea typeface="微软雅黑" panose="020B0503020204020204" pitchFamily="34" charset="-122"/>
                  </a:rPr>
                  <a:t> 2ASK</a:t>
                </a:r>
                <a:r>
                  <a:rPr lang="zh-CN" altLang="en-US" sz="900" b="1">
                    <a:latin typeface="微软雅黑" panose="020B0503020204020204" pitchFamily="34" charset="-122"/>
                    <a:ea typeface="微软雅黑" panose="020B0503020204020204" pitchFamily="34" charset="-122"/>
                  </a:rPr>
                  <a:t>、</a:t>
                </a:r>
                <a:r>
                  <a:rPr lang="en-US" altLang="zh-CN" sz="900" b="1">
                    <a:latin typeface="微软雅黑" panose="020B0503020204020204" pitchFamily="34" charset="-122"/>
                    <a:ea typeface="微软雅黑" panose="020B0503020204020204" pitchFamily="34" charset="-122"/>
                  </a:rPr>
                  <a:t>2FSK</a:t>
                </a:r>
                <a:r>
                  <a:rPr lang="zh-CN" altLang="en-US" sz="900" b="1">
                    <a:latin typeface="微软雅黑" panose="020B0503020204020204" pitchFamily="34" charset="-122"/>
                    <a:ea typeface="微软雅黑" panose="020B0503020204020204" pitchFamily="34" charset="-122"/>
                  </a:rPr>
                  <a:t>、</a:t>
                </a:r>
                <a:r>
                  <a:rPr lang="en-US" altLang="zh-CN" sz="900" b="1">
                    <a:latin typeface="微软雅黑" panose="020B0503020204020204" pitchFamily="34" charset="-122"/>
                    <a:ea typeface="微软雅黑" panose="020B0503020204020204" pitchFamily="34" charset="-122"/>
                  </a:rPr>
                  <a:t>2PSK </a:t>
                </a:r>
                <a:r>
                  <a:rPr lang="zh-CN" altLang="en-US" sz="900" b="1">
                    <a:latin typeface="微软雅黑" panose="020B0503020204020204" pitchFamily="34" charset="-122"/>
                    <a:ea typeface="微软雅黑" panose="020B0503020204020204" pitchFamily="34" charset="-122"/>
                  </a:rPr>
                  <a:t>等数字调制系统的仿真</a:t>
                </a:r>
                <a:endParaRPr lang="en-US" altLang="zh-CN" sz="900" b="1">
                  <a:latin typeface="微软雅黑" panose="020B0503020204020204" pitchFamily="34" charset="-122"/>
                  <a:ea typeface="微软雅黑" panose="020B0503020204020204" pitchFamily="34" charset="-122"/>
                </a:endParaRPr>
              </a:p>
              <a:p>
                <a:pPr marL="171450" indent="-171450" algn="l">
                  <a:lnSpc>
                    <a:spcPct val="150000"/>
                  </a:lnSpc>
                  <a:buClrTx/>
                  <a:buSzTx/>
                  <a:buFont typeface="Arial" panose="020B0604020202020204" pitchFamily="34" charset="0"/>
                  <a:buChar char="•"/>
                </a:pPr>
                <a:r>
                  <a:rPr lang="zh-CN" altLang="en-US" sz="800">
                    <a:latin typeface="微软雅黑" panose="020B0503020204020204" pitchFamily="34" charset="-122"/>
                    <a:ea typeface="微软雅黑" panose="020B0503020204020204" pitchFamily="34" charset="-122"/>
                  </a:rPr>
                  <a:t>用相乘法进行调制，相干解调法进行解调，分别搭建 2ASK、2FSK、2PSK、2DPSK 系统的仿真设计图，利用 simulink 功能完成四种信号的调制与解调</a:t>
                </a:r>
                <a:endParaRPr lang="zh-CN" altLang="en-US" sz="800">
                  <a:latin typeface="微软雅黑" panose="020B0503020204020204" pitchFamily="34" charset="-122"/>
                  <a:ea typeface="微软雅黑" panose="020B0503020204020204" pitchFamily="34" charset="-122"/>
                </a:endParaRPr>
              </a:p>
              <a:p>
                <a:pPr marL="171450" indent="-171450" algn="l">
                  <a:lnSpc>
                    <a:spcPct val="150000"/>
                  </a:lnSpc>
                  <a:buClrTx/>
                  <a:buSzTx/>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sym typeface="+mn-ea"/>
                  </a:rPr>
                  <a:t>气压测控仿真系统</a:t>
                </a:r>
                <a:endParaRPr lang="zh-CN" altLang="en-US" sz="900" b="1">
                  <a:latin typeface="微软雅黑" panose="020B0503020204020204" pitchFamily="34" charset="-122"/>
                  <a:ea typeface="微软雅黑" panose="020B0503020204020204" pitchFamily="34" charset="-122"/>
                  <a:sym typeface="+mn-ea"/>
                </a:endParaRPr>
              </a:p>
              <a:p>
                <a:pPr marL="171450" indent="-171450" algn="l">
                  <a:lnSpc>
                    <a:spcPct val="150000"/>
                  </a:lnSpc>
                  <a:buClrTx/>
                  <a:buSzTx/>
                  <a:buFont typeface="Arial" panose="020B0604020202020204" pitchFamily="34" charset="0"/>
                  <a:buChar char="•"/>
                </a:pPr>
                <a:r>
                  <a:rPr lang="zh-CN" altLang="en-US" sz="800">
                    <a:latin typeface="微软雅黑" panose="020B0503020204020204" pitchFamily="34" charset="-122"/>
                    <a:ea typeface="微软雅黑" panose="020B0503020204020204" pitchFamily="34" charset="-122"/>
                  </a:rPr>
                  <a:t>设计和实现了一个使用 Arduino UNO 微控制器搭建的 PC 上位机远程气压检测控制系统，实现 Arduino UNO 与 PC 通过串行接口双向通信，完成气压值收发显示以及根据环境气压控制直流电机转动或停止的功能</a:t>
                </a:r>
                <a:endParaRPr lang="zh-CN" altLang="en-US" sz="800">
                  <a:latin typeface="微软雅黑" panose="020B0503020204020204" pitchFamily="34" charset="-122"/>
                  <a:ea typeface="微软雅黑" panose="020B0503020204020204" pitchFamily="34" charset="-122"/>
                </a:endParaRPr>
              </a:p>
              <a:p>
                <a:pPr>
                  <a:lnSpc>
                    <a:spcPct val="150000"/>
                  </a:lnSpc>
                </a:pPr>
                <a:endParaRPr lang="en-US" altLang="zh-CN" sz="800">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5206679" y="6101491"/>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2022.11-2023.06</a:t>
              </a:r>
              <a:endParaRPr lang="zh-CN" altLang="en-US" sz="900">
                <a:latin typeface="微软雅黑" panose="020B0503020204020204" pitchFamily="34" charset="-122"/>
                <a:ea typeface="微软雅黑" panose="020B0503020204020204" pitchFamily="34" charset="-122"/>
              </a:endParaRPr>
            </a:p>
          </p:txBody>
        </p:sp>
        <p:sp>
          <p:nvSpPr>
            <p:cNvPr id="23" name="文本框 22"/>
            <p:cNvSpPr txBox="1"/>
            <p:nvPr/>
          </p:nvSpPr>
          <p:spPr>
            <a:xfrm>
              <a:off x="5206679" y="5731032"/>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2021.08-2021.12</a:t>
              </a:r>
              <a:endParaRPr lang="zh-CN" altLang="en-US" sz="900">
                <a:latin typeface="微软雅黑" panose="020B0503020204020204" pitchFamily="34" charset="-122"/>
                <a:ea typeface="微软雅黑" panose="020B0503020204020204" pitchFamily="34" charset="-122"/>
              </a:endParaRPr>
            </a:p>
          </p:txBody>
        </p:sp>
        <p:sp>
          <p:nvSpPr>
            <p:cNvPr id="24" name="文本框 23"/>
            <p:cNvSpPr txBox="1"/>
            <p:nvPr/>
          </p:nvSpPr>
          <p:spPr>
            <a:xfrm>
              <a:off x="5206810" y="6667796"/>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2023.02-2023.03</a:t>
              </a:r>
              <a:endParaRPr lang="zh-CN" altLang="en-US" sz="90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347143" y="8464020"/>
            <a:ext cx="6135766" cy="550778"/>
            <a:chOff x="332538" y="3610564"/>
            <a:chExt cx="6135768" cy="550778"/>
          </a:xfrm>
        </p:grpSpPr>
        <p:sp>
          <p:nvSpPr>
            <p:cNvPr id="29" name="文本框 28"/>
            <p:cNvSpPr txBox="1"/>
            <p:nvPr/>
          </p:nvSpPr>
          <p:spPr>
            <a:xfrm>
              <a:off x="332538" y="3610564"/>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学生工作</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32539" y="3862257"/>
              <a:ext cx="6135765" cy="299085"/>
            </a:xfrm>
            <a:prstGeom prst="rect">
              <a:avLst/>
            </a:prstGeom>
            <a:noFill/>
          </p:spPr>
          <p:txBody>
            <a:bodyPr wrap="square" rtlCol="0">
              <a:spAutoFit/>
            </a:bodyPr>
            <a:lstStyle/>
            <a:p>
              <a:pPr>
                <a:lnSpc>
                  <a:spcPct val="150000"/>
                </a:lnSpc>
              </a:pPr>
              <a:r>
                <a:rPr lang="zh-CN" altLang="en-US" sz="900">
                  <a:latin typeface="微软雅黑" panose="020B0503020204020204" pitchFamily="34" charset="-122"/>
                  <a:ea typeface="微软雅黑" panose="020B0503020204020204" pitchFamily="34" charset="-122"/>
                </a:rPr>
                <a:t>西安电子科技大学校团委文化部骨干成员，华东师范大学研会人力资源部部长、班级素拓</a:t>
              </a:r>
              <a:r>
                <a:rPr lang="zh-CN" altLang="en-US" sz="900">
                  <a:latin typeface="微软雅黑" panose="020B0503020204020204" pitchFamily="34" charset="-122"/>
                  <a:ea typeface="微软雅黑" panose="020B0503020204020204" pitchFamily="34" charset="-122"/>
                </a:rPr>
                <a:t>委员 等</a:t>
              </a:r>
              <a:endParaRPr lang="en-US" altLang="zh-CN" sz="900">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347143" y="3680149"/>
            <a:ext cx="6171029" cy="2237095"/>
            <a:chOff x="330297" y="3014787"/>
            <a:chExt cx="6171029" cy="2237095"/>
          </a:xfrm>
        </p:grpSpPr>
        <p:grpSp>
          <p:nvGrpSpPr>
            <p:cNvPr id="33" name="组合 32"/>
            <p:cNvGrpSpPr/>
            <p:nvPr/>
          </p:nvGrpSpPr>
          <p:grpSpPr>
            <a:xfrm>
              <a:off x="330297" y="3014787"/>
              <a:ext cx="6135769" cy="2237095"/>
              <a:chOff x="332535" y="3610564"/>
              <a:chExt cx="6135771" cy="2237095"/>
            </a:xfrm>
          </p:grpSpPr>
          <p:sp>
            <p:nvSpPr>
              <p:cNvPr id="37" name="文本框 36"/>
              <p:cNvSpPr txBox="1"/>
              <p:nvPr/>
            </p:nvSpPr>
            <p:spPr>
              <a:xfrm>
                <a:off x="332538" y="3610564"/>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科研经历</a:t>
                </a:r>
                <a:endParaRPr lang="en-US" altLang="zh-CN" sz="11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32535" y="3840424"/>
                <a:ext cx="6135765" cy="200723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西安电子科技大学</a:t>
                </a:r>
                <a:r>
                  <a:rPr lang="en-US" altLang="zh-CN" sz="900" b="1">
                    <a:latin typeface="微软雅黑" panose="020B0503020204020204" pitchFamily="34" charset="-122"/>
                    <a:ea typeface="微软雅黑" panose="020B0503020204020204" pitchFamily="34" charset="-122"/>
                  </a:rPr>
                  <a:t> </a:t>
                </a:r>
                <a:r>
                  <a:rPr lang="zh-CN" altLang="en-US" sz="900" b="1">
                    <a:latin typeface="微软雅黑" panose="020B0503020204020204" pitchFamily="34" charset="-122"/>
                    <a:ea typeface="微软雅黑" panose="020B0503020204020204" pitchFamily="34" charset="-122"/>
                  </a:rPr>
                  <a:t>张亮导师团队 计算机</a:t>
                </a:r>
                <a:r>
                  <a:rPr lang="zh-CN" altLang="en-US" sz="900" b="1">
                    <a:latin typeface="微软雅黑" panose="020B0503020204020204" pitchFamily="34" charset="-122"/>
                    <a:ea typeface="微软雅黑" panose="020B0503020204020204" pitchFamily="34" charset="-122"/>
                  </a:rPr>
                  <a:t>视觉方向</a:t>
                </a:r>
                <a:endParaRPr lang="en-US" altLang="zh-CN" sz="900" b="1"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800">
                    <a:solidFill>
                      <a:schemeClr val="tx1"/>
                    </a:solidFill>
                    <a:latin typeface="微软雅黑" panose="020B0503020204020204" pitchFamily="34" charset="-122"/>
                    <a:ea typeface="微软雅黑" panose="020B0503020204020204" pitchFamily="34" charset="-122"/>
                    <a:sym typeface="+mn-ea"/>
                  </a:rPr>
                  <a:t>Yihui Yan: AlexViT: Novel Diabetic Retinopathy Image Classification, </a:t>
                </a:r>
                <a:r>
                  <a:rPr lang="en-US" altLang="zh-CN" sz="800">
                    <a:solidFill>
                      <a:schemeClr val="tx1"/>
                    </a:solidFill>
                    <a:latin typeface="微软雅黑" panose="020B0503020204020204" pitchFamily="34" charset="-122"/>
                    <a:ea typeface="微软雅黑" panose="020B0503020204020204" pitchFamily="34" charset="-122"/>
                  </a:rPr>
                  <a:t>2023 IEEE ICETCI</a:t>
                </a:r>
                <a:endParaRPr lang="en-US" altLang="zh-CN" sz="800">
                  <a:solidFill>
                    <a:schemeClr val="tx1"/>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800">
                    <a:solidFill>
                      <a:schemeClr val="tx1"/>
                    </a:solidFill>
                    <a:latin typeface="微软雅黑" panose="020B0503020204020204" pitchFamily="34" charset="-122"/>
                    <a:ea typeface="微软雅黑" panose="020B0503020204020204" pitchFamily="34" charset="-122"/>
                  </a:rPr>
                  <a:t>结合了在图像识别领域取得显著效果的的</a:t>
                </a:r>
                <a:r>
                  <a:rPr lang="en-US" altLang="zh-CN" sz="800">
                    <a:solidFill>
                      <a:schemeClr val="tx1"/>
                    </a:solidFill>
                    <a:latin typeface="微软雅黑" panose="020B0503020204020204" pitchFamily="34" charset="-122"/>
                    <a:ea typeface="微软雅黑" panose="020B0503020204020204" pitchFamily="34" charset="-122"/>
                  </a:rPr>
                  <a:t>ViT</a:t>
                </a:r>
                <a:r>
                  <a:rPr lang="zh-CN" altLang="en-US" sz="800">
                    <a:solidFill>
                      <a:schemeClr val="tx1"/>
                    </a:solidFill>
                    <a:latin typeface="微软雅黑" panose="020B0503020204020204" pitchFamily="34" charset="-122"/>
                    <a:ea typeface="微软雅黑" panose="020B0503020204020204" pitchFamily="34" charset="-122"/>
                  </a:rPr>
                  <a:t>（</a:t>
                </a:r>
                <a:r>
                  <a:rPr lang="en-US" altLang="zh-CN" sz="800">
                    <a:solidFill>
                      <a:schemeClr val="tx1"/>
                    </a:solidFill>
                    <a:latin typeface="微软雅黑" panose="020B0503020204020204" pitchFamily="34" charset="-122"/>
                    <a:ea typeface="微软雅黑" panose="020B0503020204020204" pitchFamily="34" charset="-122"/>
                  </a:rPr>
                  <a:t>Vision in Transformer</a:t>
                </a:r>
                <a:r>
                  <a:rPr lang="zh-CN" altLang="en-US" sz="800">
                    <a:solidFill>
                      <a:schemeClr val="tx1"/>
                    </a:solidFill>
                    <a:latin typeface="微软雅黑" panose="020B0503020204020204" pitchFamily="34" charset="-122"/>
                    <a:ea typeface="微软雅黑" panose="020B0503020204020204" pitchFamily="34" charset="-122"/>
                  </a:rPr>
                  <a:t>）技术架构和经典的卷积神经网络</a:t>
                </a:r>
                <a:r>
                  <a:rPr lang="en-US" altLang="zh-CN" sz="800">
                    <a:solidFill>
                      <a:schemeClr val="tx1"/>
                    </a:solidFill>
                    <a:latin typeface="微软雅黑" panose="020B0503020204020204" pitchFamily="34" charset="-122"/>
                    <a:ea typeface="微软雅黑" panose="020B0503020204020204" pitchFamily="34" charset="-122"/>
                  </a:rPr>
                  <a:t>Alexnet</a:t>
                </a:r>
                <a:r>
                  <a:rPr lang="zh-CN" altLang="en-US" sz="800">
                    <a:solidFill>
                      <a:schemeClr val="tx1"/>
                    </a:solidFill>
                    <a:latin typeface="微软雅黑" panose="020B0503020204020204" pitchFamily="34" charset="-122"/>
                    <a:ea typeface="微软雅黑" panose="020B0503020204020204" pitchFamily="34" charset="-122"/>
                  </a:rPr>
                  <a:t>，为糖尿病视网膜病变等级诊断引入了一个新模型，该模型在识别速度和准确度上相较于传统单一的</a:t>
                </a:r>
                <a:r>
                  <a:rPr lang="zh-CN" altLang="en-US" sz="800">
                    <a:solidFill>
                      <a:schemeClr val="tx1"/>
                    </a:solidFill>
                    <a:latin typeface="微软雅黑" panose="020B0503020204020204" pitchFamily="34" charset="-122"/>
                    <a:ea typeface="微软雅黑" panose="020B0503020204020204" pitchFamily="34" charset="-122"/>
                  </a:rPr>
                  <a:t>模型都有</a:t>
                </a:r>
                <a:r>
                  <a:rPr lang="zh-CN" altLang="en-US" sz="800">
                    <a:solidFill>
                      <a:schemeClr val="tx1"/>
                    </a:solidFill>
                    <a:latin typeface="微软雅黑" panose="020B0503020204020204" pitchFamily="34" charset="-122"/>
                    <a:ea typeface="微软雅黑" panose="020B0503020204020204" pitchFamily="34" charset="-122"/>
                  </a:rPr>
                  <a:t>较大提升</a:t>
                </a:r>
                <a:endParaRPr lang="zh-CN" altLang="en-US" sz="800">
                  <a:solidFill>
                    <a:schemeClr val="tx1"/>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华东师范大学</a:t>
                </a:r>
                <a:r>
                  <a:rPr lang="en-US" altLang="zh-CN" sz="900" b="1">
                    <a:latin typeface="微软雅黑" panose="020B0503020204020204" pitchFamily="34" charset="-122"/>
                    <a:ea typeface="微软雅黑" panose="020B0503020204020204" pitchFamily="34" charset="-122"/>
                  </a:rPr>
                  <a:t> </a:t>
                </a:r>
                <a:r>
                  <a:rPr lang="zh-CN" altLang="en-US" sz="900" b="1">
                    <a:latin typeface="微软雅黑" panose="020B0503020204020204" pitchFamily="34" charset="-122"/>
                    <a:ea typeface="微软雅黑" panose="020B0503020204020204" pitchFamily="34" charset="-122"/>
                  </a:rPr>
                  <a:t>嵌入式与智能系统</a:t>
                </a:r>
                <a:r>
                  <a:rPr lang="zh-CN" altLang="en-US" sz="900" b="1">
                    <a:latin typeface="微软雅黑" panose="020B0503020204020204" pitchFamily="34" charset="-122"/>
                    <a:ea typeface="微软雅黑" panose="020B0503020204020204" pitchFamily="34" charset="-122"/>
                  </a:rPr>
                  <a:t>系 边缘计算</a:t>
                </a:r>
                <a:r>
                  <a:rPr lang="zh-CN" altLang="en-US" sz="900" b="1">
                    <a:latin typeface="微软雅黑" panose="020B0503020204020204" pitchFamily="34" charset="-122"/>
                    <a:ea typeface="微软雅黑" panose="020B0503020204020204" pitchFamily="34" charset="-122"/>
                  </a:rPr>
                  <a:t>与无人机传输优化方向</a:t>
                </a:r>
                <a:endParaRPr lang="en-US" altLang="zh-CN" sz="900" b="1">
                  <a:latin typeface="微软雅黑" panose="020B0503020204020204" pitchFamily="34" charset="-122"/>
                  <a:ea typeface="微软雅黑" panose="020B0503020204020204" pitchFamily="34" charset="-122"/>
                </a:endParaRPr>
              </a:p>
              <a:p>
                <a:pPr marL="171450" indent="-171450">
                  <a:lnSpc>
                    <a:spcPct val="150000"/>
                  </a:lnSpc>
                  <a:buFontTx/>
                  <a:buChar char="-"/>
                </a:pP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[Work</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in</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Progress] </a:t>
                </a:r>
                <a:r>
                  <a:rPr lang="en-US" altLang="zh-CN" sz="800" b="1">
                    <a:solidFill>
                      <a:schemeClr val="tx1">
                        <a:lumMod val="50000"/>
                        <a:lumOff val="50000"/>
                      </a:schemeClr>
                    </a:solidFill>
                    <a:latin typeface="微软雅黑" panose="020B0503020204020204" pitchFamily="34" charset="-122"/>
                    <a:ea typeface="微软雅黑" panose="020B0503020204020204" pitchFamily="34" charset="-122"/>
                  </a:rPr>
                  <a:t>Yihui Yan</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Huimin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Cao, et al, Multi-Agent Proximal Policy Optimization for Joint Task Offloading, Resource Allocation, and Trajectory Control in NOMA-based Multi-UAV MEC Networks</a:t>
                </a:r>
                <a:endParaRPr lang="en-US" altLang="zh-CN" sz="800">
                  <a:solidFill>
                    <a:schemeClr val="tx1">
                      <a:lumMod val="50000"/>
                      <a:lumOff val="50000"/>
                    </a:schemeClr>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该</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文章提出了一种基于</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NOMA</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的多无人机边缘计算网络系统，通过多智能体强化学习算法（</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ATMAPPO</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），优化任务卸载、资源分配和轨迹控制，旨在最小化系统延迟和能量消耗，在高动态环境下提高无人机和用户设备之间的协同效率。</a:t>
                </a:r>
                <a:endParaRPr lang="zh-CN" altLang="en-US" sz="800">
                  <a:solidFill>
                    <a:schemeClr val="tx1">
                      <a:lumMod val="50000"/>
                      <a:lumOff val="50000"/>
                    </a:schemeClr>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endParaRPr lang="en-US" altLang="zh-CN" sz="900" dirty="0">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5262862" y="3305315"/>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2022.02-2023.06 </a:t>
              </a:r>
              <a:endParaRPr lang="zh-CN" altLang="en-US" sz="900">
                <a:latin typeface="微软雅黑" panose="020B0503020204020204" pitchFamily="34" charset="-122"/>
                <a:ea typeface="微软雅黑" panose="020B0503020204020204" pitchFamily="34" charset="-122"/>
              </a:endParaRPr>
            </a:p>
          </p:txBody>
        </p:sp>
        <p:sp>
          <p:nvSpPr>
            <p:cNvPr id="35" name="文本框 34"/>
            <p:cNvSpPr txBox="1"/>
            <p:nvPr/>
          </p:nvSpPr>
          <p:spPr>
            <a:xfrm>
              <a:off x="5302446" y="4044092"/>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2024.10-</a:t>
              </a:r>
              <a:r>
                <a:rPr lang="zh-CN" altLang="en-US" sz="900">
                  <a:latin typeface="微软雅黑" panose="020B0503020204020204" pitchFamily="34" charset="-122"/>
                  <a:ea typeface="微软雅黑" panose="020B0503020204020204" pitchFamily="34" charset="-122"/>
                </a:rPr>
                <a:t>至今</a:t>
              </a:r>
              <a:endParaRPr lang="zh-CN" altLang="en-US" sz="90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rot="0">
            <a:off x="348413" y="795020"/>
            <a:ext cx="5773420" cy="1153723"/>
            <a:chOff x="332311" y="812105"/>
            <a:chExt cx="5773214" cy="1153633"/>
          </a:xfrm>
        </p:grpSpPr>
        <p:sp>
          <p:nvSpPr>
            <p:cNvPr id="43" name="文本框 42"/>
            <p:cNvSpPr txBox="1"/>
            <p:nvPr/>
          </p:nvSpPr>
          <p:spPr>
            <a:xfrm>
              <a:off x="332538" y="812105"/>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基本信息</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415088" y="1041965"/>
              <a:ext cx="5690437"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32311" y="1043790"/>
              <a:ext cx="4470241" cy="921948"/>
            </a:xfrm>
            <a:prstGeom prst="rect">
              <a:avLst/>
            </a:prstGeom>
            <a:noFill/>
          </p:spPr>
          <p:txBody>
            <a:bodyPr wrap="none" rtlCol="0">
              <a:spAutoFit/>
            </a:bodyPr>
            <a:lstStyle/>
            <a:p>
              <a:pPr algn="l">
                <a:lnSpc>
                  <a:spcPct val="150000"/>
                </a:lnSpc>
              </a:pPr>
              <a:r>
                <a:rPr lang="zh-CN" altLang="en-US" sz="900">
                  <a:latin typeface="微软雅黑" panose="020B0503020204020204" pitchFamily="34" charset="-122"/>
                  <a:ea typeface="微软雅黑" panose="020B0503020204020204" pitchFamily="34" charset="-122"/>
                </a:rPr>
                <a:t>女   </a:t>
              </a:r>
              <a:r>
                <a:rPr lang="en-US" altLang="zh-CN" sz="900">
                  <a:latin typeface="微软雅黑" panose="020B0503020204020204" pitchFamily="34" charset="-122"/>
                  <a:ea typeface="微软雅黑" panose="020B0503020204020204" pitchFamily="34" charset="-122"/>
                </a:rPr>
                <a:t>23</a:t>
              </a:r>
              <a:r>
                <a:rPr lang="zh-CN" altLang="en-US" sz="900">
                  <a:latin typeface="微软雅黑" panose="020B0503020204020204" pitchFamily="34" charset="-122"/>
                  <a:ea typeface="微软雅黑" panose="020B0503020204020204" pitchFamily="34" charset="-122"/>
                </a:rPr>
                <a:t>岁   汉族   中共党员</a:t>
              </a:r>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电话</a:t>
              </a:r>
              <a:r>
                <a:rPr lang="en-US" altLang="zh-CN" sz="900">
                  <a:latin typeface="微软雅黑" panose="020B0503020204020204" pitchFamily="34" charset="-122"/>
                  <a:ea typeface="微软雅黑" panose="020B0503020204020204" pitchFamily="34" charset="-122"/>
                </a:rPr>
                <a:t>/</a:t>
              </a:r>
              <a:r>
                <a:rPr lang="zh-CN" altLang="en-US" sz="900">
                  <a:latin typeface="微软雅黑" panose="020B0503020204020204" pitchFamily="34" charset="-122"/>
                  <a:ea typeface="微软雅黑" panose="020B0503020204020204" pitchFamily="34" charset="-122"/>
                </a:rPr>
                <a:t>微信：</a:t>
              </a:r>
              <a:r>
                <a:rPr lang="en-US" altLang="zh-CN" sz="900">
                  <a:latin typeface="微软雅黑" panose="020B0503020204020204" pitchFamily="34" charset="-122"/>
                  <a:ea typeface="微软雅黑" panose="020B0503020204020204" pitchFamily="34" charset="-122"/>
                </a:rPr>
                <a:t>18035181760		</a:t>
              </a:r>
              <a:endParaRPr lang="en-US" altLang="zh-CN" sz="900">
                <a:latin typeface="微软雅黑" panose="020B0503020204020204" pitchFamily="34" charset="-122"/>
                <a:ea typeface="微软雅黑" panose="020B0503020204020204" pitchFamily="34" charset="-122"/>
              </a:endParaRPr>
            </a:p>
            <a:p>
              <a:pPr algn="l">
                <a:lnSpc>
                  <a:spcPct val="150000"/>
                </a:lnSpc>
              </a:pPr>
              <a:r>
                <a:rPr lang="zh-CN" altLang="en-US" sz="900">
                  <a:latin typeface="微软雅黑" panose="020B0503020204020204" pitchFamily="34" charset="-122"/>
                  <a:ea typeface="微软雅黑" panose="020B0503020204020204" pitchFamily="34" charset="-122"/>
                </a:rPr>
                <a:t>个人主页：</a:t>
              </a:r>
              <a:r>
                <a:rPr lang="en-US" altLang="zh-CN" sz="900">
                  <a:latin typeface="微软雅黑" panose="020B0503020204020204" pitchFamily="34" charset="-122"/>
                  <a:ea typeface="微软雅黑" panose="020B0503020204020204" pitchFamily="34" charset="-122"/>
                </a:rPr>
                <a:t>https://github.com/ElenaHUI		</a:t>
              </a:r>
              <a:r>
                <a:rPr lang="zh-CN" altLang="en-US" sz="900">
                  <a:latin typeface="微软雅黑" panose="020B0503020204020204" pitchFamily="34" charset="-122"/>
                  <a:ea typeface="微软雅黑" panose="020B0503020204020204" pitchFamily="34" charset="-122"/>
                </a:rPr>
                <a:t>邮箱：</a:t>
              </a:r>
              <a:r>
                <a:rPr lang="en-US" altLang="zh-CN" sz="900">
                  <a:latin typeface="微软雅黑" panose="020B0503020204020204" pitchFamily="34" charset="-122"/>
                  <a:ea typeface="微软雅黑" panose="020B0503020204020204" pitchFamily="34" charset="-122"/>
                </a:rPr>
                <a:t>1753199938</a:t>
              </a:r>
              <a:r>
                <a:rPr lang="en-US" altLang="zh-CN" sz="900">
                  <a:latin typeface="微软雅黑" panose="020B0503020204020204" pitchFamily="34" charset="-122"/>
                  <a:ea typeface="微软雅黑" panose="020B0503020204020204" pitchFamily="34" charset="-122"/>
                </a:rPr>
                <a:t>@qq</a:t>
              </a:r>
              <a:r>
                <a:rPr lang="en-US" altLang="zh-CN" sz="900">
                  <a:latin typeface="微软雅黑" panose="020B0503020204020204" pitchFamily="34" charset="-122"/>
                  <a:ea typeface="微软雅黑" panose="020B0503020204020204" pitchFamily="34" charset="-122"/>
                </a:rPr>
                <a:t>.com</a:t>
              </a:r>
              <a:endParaRPr lang="en-US" altLang="zh-CN" sz="900">
                <a:latin typeface="微软雅黑" panose="020B0503020204020204" pitchFamily="34" charset="-122"/>
                <a:ea typeface="微软雅黑" panose="020B0503020204020204" pitchFamily="34" charset="-122"/>
              </a:endParaRPr>
            </a:p>
            <a:p>
              <a:pPr algn="l">
                <a:lnSpc>
                  <a:spcPct val="150000"/>
                </a:lnSpc>
              </a:pPr>
              <a:r>
                <a:rPr lang="zh-CN" altLang="en-US" sz="900" b="1">
                  <a:latin typeface="微软雅黑" panose="020B0503020204020204" pitchFamily="34" charset="-122"/>
                  <a:ea typeface="微软雅黑" panose="020B0503020204020204" pitchFamily="34" charset="-122"/>
                </a:rPr>
                <a:t>西安电子科技大学 </a:t>
              </a:r>
              <a:r>
                <a:rPr lang="en-US" altLang="zh-CN" sz="900" b="1">
                  <a:latin typeface="微软雅黑" panose="020B0503020204020204" pitchFamily="34" charset="-122"/>
                  <a:ea typeface="微软雅黑" panose="020B0503020204020204" pitchFamily="34" charset="-122"/>
                </a:rPr>
                <a:t>- </a:t>
              </a:r>
              <a:r>
                <a:rPr lang="zh-CN" altLang="en-US" sz="900" b="1">
                  <a:latin typeface="微软雅黑" panose="020B0503020204020204" pitchFamily="34" charset="-122"/>
                  <a:ea typeface="微软雅黑" panose="020B0503020204020204" pitchFamily="34" charset="-122"/>
                </a:rPr>
                <a:t>计算机科学与技术学院 </a:t>
              </a:r>
              <a:r>
                <a:rPr lang="en-US" altLang="zh-CN" sz="900" b="1">
                  <a:latin typeface="微软雅黑" panose="020B0503020204020204" pitchFamily="34" charset="-122"/>
                  <a:ea typeface="微软雅黑" panose="020B0503020204020204" pitchFamily="34" charset="-122"/>
                </a:rPr>
                <a:t>- </a:t>
              </a:r>
              <a:r>
                <a:rPr lang="zh-CN" altLang="en-US" sz="900" b="1">
                  <a:latin typeface="微软雅黑" panose="020B0503020204020204" pitchFamily="34" charset="-122"/>
                  <a:ea typeface="微软雅黑" panose="020B0503020204020204" pitchFamily="34" charset="-122"/>
                </a:rPr>
                <a:t>软件工程</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2020-2024</a:t>
              </a:r>
              <a:r>
                <a:rPr lang="zh-CN" altLang="en-US" sz="900">
                  <a:latin typeface="微软雅黑" panose="020B0503020204020204" pitchFamily="34" charset="-122"/>
                  <a:ea typeface="微软雅黑" panose="020B0503020204020204" pitchFamily="34" charset="-122"/>
                </a:rPr>
                <a:t>）</a:t>
              </a:r>
              <a:endParaRPr lang="zh-CN" altLang="en-US" sz="900">
                <a:latin typeface="微软雅黑" panose="020B0503020204020204" pitchFamily="34" charset="-122"/>
                <a:ea typeface="微软雅黑" panose="020B0503020204020204" pitchFamily="34" charset="-122"/>
              </a:endParaRPr>
            </a:p>
            <a:p>
              <a:pPr algn="l">
                <a:lnSpc>
                  <a:spcPct val="150000"/>
                </a:lnSpc>
              </a:pPr>
              <a:r>
                <a:rPr lang="zh-CN" altLang="en-US" sz="900" b="1">
                  <a:latin typeface="微软雅黑" panose="020B0503020204020204" pitchFamily="34" charset="-122"/>
                  <a:ea typeface="微软雅黑" panose="020B0503020204020204" pitchFamily="34" charset="-122"/>
                  <a:sym typeface="+mn-ea"/>
                </a:rPr>
                <a:t>华东师范大学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软件工程学院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a:t>
              </a:r>
              <a:r>
                <a:rPr lang="zh-CN" altLang="en-US" sz="900">
                  <a:latin typeface="微软雅黑" panose="020B0503020204020204" pitchFamily="34" charset="-122"/>
                  <a:ea typeface="微软雅黑" panose="020B0503020204020204" pitchFamily="34" charset="-122"/>
                  <a:sym typeface="+mn-ea"/>
                </a:rPr>
                <a:t>（</a:t>
              </a:r>
              <a:r>
                <a:rPr lang="en-US" altLang="zh-CN" sz="900">
                  <a:latin typeface="微软雅黑" panose="020B0503020204020204" pitchFamily="34" charset="-122"/>
                  <a:ea typeface="微软雅黑" panose="020B0503020204020204" pitchFamily="34" charset="-122"/>
                  <a:sym typeface="+mn-ea"/>
                </a:rPr>
                <a:t>2024-2027</a:t>
              </a:r>
              <a:r>
                <a:rPr lang="zh-CN" altLang="en-US" sz="900">
                  <a:latin typeface="微软雅黑" panose="020B0503020204020204" pitchFamily="34" charset="-122"/>
                  <a:ea typeface="微软雅黑" panose="020B0503020204020204" pitchFamily="34" charset="-122"/>
                  <a:sym typeface="+mn-ea"/>
                </a:rPr>
                <a:t>）</a:t>
              </a:r>
              <a:endParaRPr lang="zh-CN" altLang="en-US" sz="900">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5223308" y="7444759"/>
            <a:ext cx="1198880" cy="229870"/>
          </a:xfrm>
          <a:prstGeom prst="rect">
            <a:avLst/>
          </a:prstGeom>
          <a:noFill/>
        </p:spPr>
        <p:txBody>
          <a:bodyPr wrap="square">
            <a:spAutoFit/>
          </a:bodyPr>
          <a:p>
            <a:pPr algn="r"/>
            <a:r>
              <a:rPr lang="en-US" altLang="zh-CN" sz="900">
                <a:latin typeface="微软雅黑" panose="020B0503020204020204" pitchFamily="34" charset="-122"/>
                <a:ea typeface="微软雅黑" panose="020B0503020204020204" pitchFamily="34" charset="-122"/>
              </a:rPr>
              <a:t>2022.11-2023.06</a:t>
            </a:r>
            <a:endParaRPr lang="zh-CN" altLang="en-US" sz="900">
              <a:latin typeface="微软雅黑" panose="020B0503020204020204" pitchFamily="34" charset="-122"/>
              <a:ea typeface="微软雅黑" panose="020B0503020204020204" pitchFamily="34" charset="-122"/>
            </a:endParaRPr>
          </a:p>
        </p:txBody>
      </p:sp>
      <p:pic>
        <p:nvPicPr>
          <p:cNvPr id="3" name="图片 2" descr="C:/Users/18035/Pictures/证件照/yyh证件照.jpgyyh证件照"/>
          <p:cNvPicPr>
            <a:picLocks noChangeAspect="1"/>
          </p:cNvPicPr>
          <p:nvPr/>
        </p:nvPicPr>
        <p:blipFill>
          <a:blip r:embed="rId1"/>
          <a:srcRect t="2721" b="13382"/>
          <a:stretch>
            <a:fillRect/>
          </a:stretch>
        </p:blipFill>
        <p:spPr>
          <a:xfrm>
            <a:off x="5466715" y="412750"/>
            <a:ext cx="997585" cy="122428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57302" y="363107"/>
            <a:ext cx="885825" cy="275590"/>
          </a:xfrm>
          <a:prstGeom prst="rect">
            <a:avLst/>
          </a:prstGeom>
          <a:noFill/>
        </p:spPr>
        <p:txBody>
          <a:bodyPr wrap="none" rtlCol="0">
            <a:spAutoFit/>
          </a:bodyPr>
          <a:lstStyle/>
          <a:p>
            <a:pPr algn="ctr"/>
            <a:r>
              <a:rPr lang="en-US" altLang="zh-CN" sz="1200" b="1">
                <a:latin typeface="微软雅黑" panose="020B0503020204020204" pitchFamily="34" charset="-122"/>
                <a:ea typeface="微软雅黑" panose="020B0503020204020204" pitchFamily="34" charset="-122"/>
              </a:rPr>
              <a:t>Yihui </a:t>
            </a:r>
            <a:r>
              <a:rPr lang="en-US" altLang="zh-CN" sz="1200" b="1">
                <a:latin typeface="微软雅黑" panose="020B0503020204020204" pitchFamily="34" charset="-122"/>
                <a:ea typeface="微软雅黑" panose="020B0503020204020204" pitchFamily="34" charset="-122"/>
              </a:rPr>
              <a:t>Yan</a:t>
            </a:r>
            <a:endParaRPr lang="en-US" altLang="zh-CN" sz="1200" b="1">
              <a:latin typeface="微软雅黑" panose="020B0503020204020204" pitchFamily="34" charset="-122"/>
              <a:ea typeface="微软雅黑" panose="020B0503020204020204" pitchFamily="34" charset="-122"/>
            </a:endParaRPr>
          </a:p>
        </p:txBody>
      </p:sp>
      <p:grpSp>
        <p:nvGrpSpPr>
          <p:cNvPr id="6" name="组合 5"/>
          <p:cNvGrpSpPr/>
          <p:nvPr/>
        </p:nvGrpSpPr>
        <p:grpSpPr>
          <a:xfrm>
            <a:off x="323038" y="752590"/>
            <a:ext cx="5774484" cy="947330"/>
            <a:chOff x="327035" y="531517"/>
            <a:chExt cx="5774484" cy="947330"/>
          </a:xfrm>
        </p:grpSpPr>
        <p:sp>
          <p:nvSpPr>
            <p:cNvPr id="7" name="文本框 6"/>
            <p:cNvSpPr txBox="1"/>
            <p:nvPr/>
          </p:nvSpPr>
          <p:spPr>
            <a:xfrm>
              <a:off x="328532" y="531517"/>
              <a:ext cx="1037463"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Information</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411082" y="761377"/>
              <a:ext cx="569043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27035" y="764472"/>
              <a:ext cx="4773930" cy="714375"/>
            </a:xfrm>
            <a:prstGeom prst="rect">
              <a:avLst/>
            </a:prstGeom>
            <a:noFill/>
          </p:spPr>
          <p:txBody>
            <a:bodyPr wrap="none" rtlCol="0">
              <a:spAutoFit/>
            </a:bodyPr>
            <a:lstStyle/>
            <a:p>
              <a:pPr algn="l">
                <a:lnSpc>
                  <a:spcPct val="150000"/>
                </a:lnSpc>
              </a:pPr>
              <a:r>
                <a:rPr lang="en-US" altLang="zh-CN" sz="900">
                  <a:latin typeface="微软雅黑" panose="020B0503020204020204" pitchFamily="34" charset="-122"/>
                  <a:ea typeface="微软雅黑" panose="020B0503020204020204" pitchFamily="34" charset="-122"/>
                </a:rPr>
                <a:t>Female	Age 23			Personal homepage: https://github.com/ElenaHUI</a:t>
              </a:r>
              <a:r>
                <a:rPr lang="zh-CN" altLang="en-US" sz="900">
                  <a:latin typeface="微软雅黑" panose="020B0503020204020204" pitchFamily="34" charset="-122"/>
                  <a:ea typeface="微软雅黑" panose="020B0503020204020204" pitchFamily="34" charset="-122"/>
                </a:rPr>
                <a:t> </a:t>
              </a:r>
              <a:endParaRPr lang="en-US" altLang="zh-CN" sz="900">
                <a:latin typeface="微软雅黑" panose="020B0503020204020204" pitchFamily="34" charset="-122"/>
                <a:ea typeface="微软雅黑" panose="020B0503020204020204" pitchFamily="34" charset="-122"/>
              </a:endParaRPr>
            </a:p>
            <a:p>
              <a:pPr algn="l">
                <a:lnSpc>
                  <a:spcPct val="150000"/>
                </a:lnSpc>
              </a:pPr>
              <a:r>
                <a:rPr lang="en-US" altLang="zh-CN" sz="900">
                  <a:latin typeface="微软雅黑" panose="020B0503020204020204" pitchFamily="34" charset="-122"/>
                  <a:ea typeface="微软雅黑" panose="020B0503020204020204" pitchFamily="34" charset="-122"/>
                </a:rPr>
                <a:t>Tel/WeChat</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18035181760	E-mail</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sym typeface="+mn-ea"/>
                </a:rPr>
                <a:t>1753199938@qq.com</a:t>
              </a:r>
              <a:endParaRPr lang="en-US" altLang="zh-CN" sz="900">
                <a:latin typeface="微软雅黑" panose="020B0503020204020204" pitchFamily="34" charset="-122"/>
                <a:ea typeface="微软雅黑" panose="020B0503020204020204" pitchFamily="34" charset="-122"/>
              </a:endParaRPr>
            </a:p>
            <a:p>
              <a:pPr algn="l">
                <a:lnSpc>
                  <a:spcPct val="150000"/>
                </a:lnSpc>
              </a:pPr>
              <a:endParaRPr lang="en-US" altLang="zh-CN" sz="90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07050" y="1445804"/>
            <a:ext cx="6136515" cy="2516519"/>
            <a:chOff x="331791" y="1976102"/>
            <a:chExt cx="6136515" cy="2516519"/>
          </a:xfrm>
        </p:grpSpPr>
        <p:sp>
          <p:nvSpPr>
            <p:cNvPr id="12" name="文本框 11"/>
            <p:cNvSpPr txBox="1"/>
            <p:nvPr/>
          </p:nvSpPr>
          <p:spPr>
            <a:xfrm>
              <a:off x="332538" y="1976102"/>
              <a:ext cx="881380" cy="26035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Education</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415088" y="2205962"/>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31791" y="2254881"/>
              <a:ext cx="6135767" cy="2237740"/>
            </a:xfrm>
            <a:prstGeom prst="rect">
              <a:avLst/>
            </a:prstGeom>
            <a:noFill/>
          </p:spPr>
          <p:txBody>
            <a:bodyPr wrap="square" rtlCol="0">
              <a:spAutoFit/>
            </a:bodyPr>
            <a:lstStyle/>
            <a:p>
              <a:pPr marL="171450" indent="-171450" algn="l">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sym typeface="+mn-ea"/>
                </a:rPr>
                <a:t>Xidian University(XDU)</a:t>
              </a:r>
              <a:r>
                <a:rPr lang="zh-CN" altLang="en-US" sz="900" b="1">
                  <a:latin typeface="微软雅黑" panose="020B0503020204020204" pitchFamily="34" charset="-122"/>
                  <a:ea typeface="微软雅黑" panose="020B0503020204020204" pitchFamily="34" charset="-122"/>
                  <a:sym typeface="+mn-ea"/>
                </a:rPr>
                <a:t> </a:t>
              </a:r>
              <a:r>
                <a:rPr lang="en-US" altLang="zh-CN" sz="900" b="1">
                  <a:latin typeface="微软雅黑" panose="020B0503020204020204" pitchFamily="34" charset="-122"/>
                  <a:ea typeface="微软雅黑" panose="020B0503020204020204" pitchFamily="34" charset="-122"/>
                  <a:sym typeface="+mn-ea"/>
                </a:rPr>
                <a:t>								 </a:t>
              </a:r>
              <a:r>
                <a:rPr lang="en-US" altLang="zh-CN" sz="900">
                  <a:latin typeface="微软雅黑" panose="020B0503020204020204" pitchFamily="34" charset="-122"/>
                  <a:ea typeface="微软雅黑" panose="020B0503020204020204" pitchFamily="34" charset="-122"/>
                  <a:sym typeface="+mn-ea"/>
                </a:rPr>
                <a:t>2020-2024</a:t>
              </a:r>
              <a:endParaRPr lang="en-US" altLang="zh-CN" sz="900">
                <a:latin typeface="微软雅黑" panose="020B0503020204020204" pitchFamily="34" charset="-122"/>
                <a:ea typeface="微软雅黑" panose="020B0503020204020204" pitchFamily="34" charset="-122"/>
              </a:endParaRPr>
            </a:p>
            <a:p>
              <a:pPr algn="l">
                <a:lnSpc>
                  <a:spcPct val="150000"/>
                </a:lnSpc>
              </a:pPr>
              <a:r>
                <a:rPr lang="en-US" altLang="zh-CN" sz="900" b="1">
                  <a:latin typeface="微软雅黑" panose="020B0503020204020204" pitchFamily="34" charset="-122"/>
                  <a:ea typeface="微软雅黑" panose="020B0503020204020204" pitchFamily="34" charset="-122"/>
                  <a:sym typeface="+mn-ea"/>
                </a:rPr>
                <a:t>School of Computer Science and Engineering - Software </a:t>
              </a:r>
              <a:r>
                <a:rPr lang="en-US" altLang="zh-CN" sz="900" b="1">
                  <a:latin typeface="微软雅黑" panose="020B0503020204020204" pitchFamily="34" charset="-122"/>
                  <a:ea typeface="微软雅黑" panose="020B0503020204020204" pitchFamily="34" charset="-122"/>
                </a:rPr>
                <a:t>Engineering </a:t>
              </a:r>
              <a:endParaRPr lang="en-US" altLang="zh-CN" sz="900" b="1">
                <a:latin typeface="微软雅黑" panose="020B0503020204020204" pitchFamily="34" charset="-122"/>
                <a:ea typeface="微软雅黑" panose="020B0503020204020204" pitchFamily="34" charset="-122"/>
              </a:endParaRPr>
            </a:p>
            <a:p>
              <a:pPr algn="l">
                <a:lnSpc>
                  <a:spcPct val="150000"/>
                </a:lnSpc>
              </a:pPr>
              <a:r>
                <a:rPr lang="en-US" altLang="zh-CN" sz="900">
                  <a:latin typeface="微软雅黑" panose="020B0503020204020204" pitchFamily="34" charset="-122"/>
                  <a:ea typeface="微软雅黑" panose="020B0503020204020204" pitchFamily="34" charset="-122"/>
                  <a:sym typeface="+mn-ea"/>
                </a:rPr>
                <a:t>Weighted average score: </a:t>
              </a:r>
              <a:r>
                <a:rPr lang="en-US" altLang="zh-CN" sz="900" b="1">
                  <a:latin typeface="微软雅黑" panose="020B0503020204020204" pitchFamily="34" charset="-122"/>
                  <a:ea typeface="微软雅黑" panose="020B0503020204020204" pitchFamily="34" charset="-122"/>
                  <a:sym typeface="+mn-ea"/>
                </a:rPr>
                <a:t>88.1</a:t>
              </a:r>
              <a:r>
                <a:rPr lang="en-US" altLang="zh-CN" sz="900">
                  <a:latin typeface="微软雅黑" panose="020B0503020204020204" pitchFamily="34" charset="-122"/>
                  <a:ea typeface="微软雅黑" panose="020B0503020204020204" pitchFamily="34" charset="-122"/>
                  <a:sym typeface="+mn-ea"/>
                </a:rPr>
                <a:t> GPA:</a:t>
              </a:r>
              <a:r>
                <a:rPr lang="en-US" altLang="zh-CN" sz="900" b="1">
                  <a:latin typeface="微软雅黑" panose="020B0503020204020204" pitchFamily="34" charset="-122"/>
                  <a:ea typeface="微软雅黑" panose="020B0503020204020204" pitchFamily="34" charset="-122"/>
                  <a:sym typeface="+mn-ea"/>
                </a:rPr>
                <a:t> 3.8/4</a:t>
              </a:r>
              <a:r>
                <a:rPr lang="en-US" altLang="zh-CN" sz="900">
                  <a:latin typeface="微软雅黑" panose="020B0503020204020204" pitchFamily="34" charset="-122"/>
                  <a:ea typeface="微软雅黑" panose="020B0503020204020204" pitchFamily="34" charset="-122"/>
                  <a:sym typeface="+mn-ea"/>
                </a:rPr>
                <a:t>, ranking: </a:t>
              </a:r>
              <a:r>
                <a:rPr lang="en-US" altLang="zh-CN" sz="900" b="1">
                  <a:latin typeface="微软雅黑" panose="020B0503020204020204" pitchFamily="34" charset="-122"/>
                  <a:ea typeface="微软雅黑" panose="020B0503020204020204" pitchFamily="34" charset="-122"/>
                  <a:sym typeface="+mn-ea"/>
                </a:rPr>
                <a:t>21/332 (6.4%)</a:t>
              </a:r>
              <a:endParaRPr lang="en-US" altLang="zh-CN" sz="900" b="1">
                <a:latin typeface="微软雅黑" panose="020B0503020204020204" pitchFamily="34" charset="-122"/>
                <a:ea typeface="微软雅黑" panose="020B0503020204020204" pitchFamily="34" charset="-122"/>
                <a:sym typeface="+mn-ea"/>
              </a:endParaRPr>
            </a:p>
            <a:p>
              <a:pPr algn="l">
                <a:lnSpc>
                  <a:spcPct val="150000"/>
                </a:lnSpc>
              </a:pPr>
              <a:r>
                <a:rPr lang="en-US" altLang="zh-CN" sz="800">
                  <a:latin typeface="微软雅黑" panose="020B0503020204020204" pitchFamily="34" charset="-122"/>
                  <a:ea typeface="微软雅黑" panose="020B0503020204020204" pitchFamily="34" charset="-122"/>
                </a:rPr>
                <a:t>Core courses: Data Structures (99), Computer Networks and Communications (91), Compiler Principles (97), Algorithms (99), Advanced Mathematics (90)</a:t>
              </a:r>
              <a:endParaRPr lang="en-US" altLang="zh-CN" sz="800">
                <a:latin typeface="微软雅黑" panose="020B0503020204020204" pitchFamily="34" charset="-122"/>
                <a:ea typeface="微软雅黑" panose="020B0503020204020204" pitchFamily="34" charset="-122"/>
              </a:endParaRPr>
            </a:p>
            <a:p>
              <a:pPr marL="171450" indent="-171450" algn="l">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East China Normal University (ECNU)						 </a:t>
              </a:r>
              <a:r>
                <a:rPr lang="en-US" altLang="zh-CN" sz="900">
                  <a:latin typeface="微软雅黑" panose="020B0503020204020204" pitchFamily="34" charset="-122"/>
                  <a:ea typeface="微软雅黑" panose="020B0503020204020204" pitchFamily="34" charset="-122"/>
                  <a:sym typeface="+mn-ea"/>
                </a:rPr>
                <a:t>2024–present</a:t>
              </a:r>
              <a:endParaRPr lang="en-US" altLang="zh-CN" sz="900" b="1">
                <a:latin typeface="微软雅黑" panose="020B0503020204020204" pitchFamily="34" charset="-122"/>
                <a:ea typeface="微软雅黑" panose="020B0503020204020204" pitchFamily="34" charset="-122"/>
              </a:endParaRPr>
            </a:p>
            <a:p>
              <a:pPr algn="l">
                <a:lnSpc>
                  <a:spcPct val="150000"/>
                </a:lnSpc>
              </a:pPr>
              <a:r>
                <a:rPr lang="en-US" altLang="zh-CN" sz="900" b="1">
                  <a:latin typeface="微软雅黑" panose="020B0503020204020204" pitchFamily="34" charset="-122"/>
                  <a:ea typeface="微软雅黑" panose="020B0503020204020204" pitchFamily="34" charset="-122"/>
                </a:rPr>
                <a:t>School of Software Engineering - Software Engineering  </a:t>
              </a:r>
              <a:endParaRPr lang="en-US" altLang="zh-CN" sz="900" b="1">
                <a:latin typeface="微软雅黑" panose="020B0503020204020204" pitchFamily="34" charset="-122"/>
                <a:ea typeface="微软雅黑" panose="020B0503020204020204" pitchFamily="34" charset="-122"/>
              </a:endParaRPr>
            </a:p>
            <a:p>
              <a:pPr algn="l">
                <a:lnSpc>
                  <a:spcPct val="150000"/>
                </a:lnSpc>
              </a:pPr>
              <a:r>
                <a:rPr lang="en-US" altLang="zh-CN" sz="800">
                  <a:latin typeface="微软雅黑" panose="020B0503020204020204" pitchFamily="34" charset="-122"/>
                  <a:ea typeface="微软雅黑" panose="020B0503020204020204" pitchFamily="34" charset="-122"/>
                </a:rPr>
                <a:t>Research Interests: Edge Computing (MEC), Internet of Things (IoT), Unmanned Aerial Vehicles (UAV), and the integration of deep learning, utilizing intelligent algorithms to optimize resource allocation, make decisions, and schedule tasks in dynamic environments.</a:t>
              </a:r>
              <a:endParaRPr lang="en-US" altLang="zh-CN" sz="800">
                <a:latin typeface="微软雅黑" panose="020B0503020204020204" pitchFamily="34" charset="-122"/>
                <a:ea typeface="微软雅黑" panose="020B0503020204020204" pitchFamily="34" charset="-122"/>
              </a:endParaRPr>
            </a:p>
            <a:p>
              <a:pPr algn="l">
                <a:lnSpc>
                  <a:spcPct val="150000"/>
                </a:lnSpc>
              </a:pPr>
              <a:endParaRPr lang="en-US" altLang="zh-CN" sz="80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05772" y="3747264"/>
            <a:ext cx="6135775" cy="734515"/>
            <a:chOff x="332531" y="2989562"/>
            <a:chExt cx="6135775" cy="734515"/>
          </a:xfrm>
        </p:grpSpPr>
        <p:sp>
          <p:nvSpPr>
            <p:cNvPr id="16" name="文本框 15"/>
            <p:cNvSpPr txBox="1"/>
            <p:nvPr/>
          </p:nvSpPr>
          <p:spPr>
            <a:xfrm>
              <a:off x="332538" y="2989562"/>
              <a:ext cx="705642"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Honors</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415088" y="3219422"/>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32531" y="3217347"/>
              <a:ext cx="6135767" cy="506730"/>
            </a:xfrm>
            <a:prstGeom prst="rect">
              <a:avLst/>
            </a:prstGeom>
            <a:noFill/>
          </p:spPr>
          <p:txBody>
            <a:bodyPr wrap="square" rtlCol="0">
              <a:spAutoFit/>
            </a:bodyPr>
            <a:lstStyle/>
            <a:p>
              <a:pPr>
                <a:lnSpc>
                  <a:spcPct val="150000"/>
                </a:lnSpc>
              </a:pPr>
              <a:r>
                <a:rPr lang="en-US" altLang="zh-CN" sz="900">
                  <a:latin typeface="微软雅黑" panose="020B0503020204020204" pitchFamily="34" charset="-122"/>
                  <a:ea typeface="微软雅黑" panose="020B0503020204020204" pitchFamily="34" charset="-122"/>
                </a:rPr>
                <a:t>Xidian University Scholarship for three consecutive years, First Prize in the National College Students Mathematical Modeling Competition in Shaanxi Province,  Outstanding Communist Youth League Member</a:t>
              </a:r>
              <a:endParaRPr lang="en-US" altLang="zh-CN" sz="900">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322272" y="9025921"/>
            <a:ext cx="6135766" cy="758423"/>
            <a:chOff x="332538" y="3610564"/>
            <a:chExt cx="6135768" cy="758423"/>
          </a:xfrm>
        </p:grpSpPr>
        <p:sp>
          <p:nvSpPr>
            <p:cNvPr id="20" name="文本框 19"/>
            <p:cNvSpPr txBox="1"/>
            <p:nvPr/>
          </p:nvSpPr>
          <p:spPr>
            <a:xfrm>
              <a:off x="332538" y="3610564"/>
              <a:ext cx="546945"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Skills</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32539" y="3862257"/>
              <a:ext cx="6135765" cy="506730"/>
            </a:xfrm>
            <a:prstGeom prst="rect">
              <a:avLst/>
            </a:prstGeom>
            <a:noFill/>
          </p:spPr>
          <p:txBody>
            <a:bodyPr wrap="square" rtlCol="0">
              <a:spAutoFit/>
            </a:bodyPr>
            <a:lstStyle/>
            <a:p>
              <a:pPr>
                <a:lnSpc>
                  <a:spcPct val="150000"/>
                </a:lnSpc>
              </a:pPr>
              <a:r>
                <a:rPr lang="en-US" altLang="zh-CN" sz="900">
                  <a:latin typeface="微软雅黑" panose="020B0503020204020204" pitchFamily="34" charset="-122"/>
                  <a:ea typeface="微软雅黑" panose="020B0503020204020204" pitchFamily="34" charset="-122"/>
                </a:rPr>
                <a:t>English proficiency</a:t>
              </a:r>
              <a:r>
                <a:rPr lang="zh-CN" altLang="en-US" sz="900">
                  <a:latin typeface="微软雅黑" panose="020B0503020204020204" pitchFamily="34" charset="-122"/>
                  <a:ea typeface="微软雅黑" panose="020B0503020204020204" pitchFamily="34" charset="-122"/>
                </a:rPr>
                <a:t>：</a:t>
              </a:r>
              <a:r>
                <a:rPr lang="en-US" altLang="zh-CN" sz="900" b="1">
                  <a:latin typeface="微软雅黑" panose="020B0503020204020204" pitchFamily="34" charset="-122"/>
                  <a:ea typeface="微软雅黑" panose="020B0503020204020204" pitchFamily="34" charset="-122"/>
                </a:rPr>
                <a:t>CET-6: 530</a:t>
              </a:r>
              <a:r>
                <a:rPr lang="zh-CN" altLang="en-US" sz="900" b="1">
                  <a:latin typeface="微软雅黑" panose="020B0503020204020204" pitchFamily="34" charset="-122"/>
                  <a:ea typeface="微软雅黑" panose="020B0503020204020204" pitchFamily="34" charset="-122"/>
                </a:rPr>
                <a:t>      </a:t>
              </a:r>
              <a:r>
                <a:rPr lang="en-US" altLang="zh-CN" sz="900" b="1">
                  <a:latin typeface="微软雅黑" panose="020B0503020204020204" pitchFamily="34" charset="-122"/>
                  <a:ea typeface="微软雅黑" panose="020B0503020204020204" pitchFamily="34" charset="-122"/>
                </a:rPr>
                <a:t>CET-4: 587</a:t>
              </a:r>
              <a:endParaRPr lang="en-US" altLang="zh-CN" sz="900" b="1">
                <a:latin typeface="微软雅黑" panose="020B0503020204020204" pitchFamily="34" charset="-122"/>
                <a:ea typeface="微软雅黑" panose="020B0503020204020204" pitchFamily="34" charset="-122"/>
              </a:endParaRPr>
            </a:p>
            <a:p>
              <a:pPr>
                <a:lnSpc>
                  <a:spcPct val="150000"/>
                </a:lnSpc>
              </a:pPr>
              <a:r>
                <a:rPr lang="en-US" altLang="zh-CN" sz="900">
                  <a:latin typeface="微软雅黑" panose="020B0503020204020204" pitchFamily="34" charset="-122"/>
                  <a:ea typeface="微软雅黑" panose="020B0503020204020204" pitchFamily="34" charset="-122"/>
                </a:rPr>
                <a:t>Exceptional writing skills, Good with people,Strong learning ability,positive and outgoing, etc.</a:t>
              </a:r>
              <a:endParaRPr lang="zh-CN" altLang="en-US" sz="90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rot="0">
            <a:off x="360680" y="6964045"/>
            <a:ext cx="6136005" cy="2052312"/>
            <a:chOff x="332533" y="3610564"/>
            <a:chExt cx="6135773" cy="2052294"/>
          </a:xfrm>
        </p:grpSpPr>
        <p:sp>
          <p:nvSpPr>
            <p:cNvPr id="40" name="文本框 39"/>
            <p:cNvSpPr txBox="1"/>
            <p:nvPr/>
          </p:nvSpPr>
          <p:spPr>
            <a:xfrm>
              <a:off x="332538" y="3610564"/>
              <a:ext cx="753732"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Projects</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32533" y="3840424"/>
              <a:ext cx="6135765" cy="182243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“Little Detective” Equipment Maintenance Management System</a:t>
              </a:r>
              <a:endParaRPr lang="en-US" altLang="zh-CN" sz="900" b="1">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800">
                  <a:solidFill>
                    <a:schemeClr val="tx1">
                      <a:lumMod val="65000"/>
                      <a:lumOff val="35000"/>
                    </a:schemeClr>
                  </a:solidFill>
                  <a:latin typeface="微软雅黑" panose="020B0503020204020204" pitchFamily="34" charset="-122"/>
                  <a:ea typeface="微软雅黑" panose="020B0503020204020204" pitchFamily="34" charset="-122"/>
                </a:rPr>
                <a:t> Led the development of a front-end/back-end separated system using SpringBoot and Vue3. Implemented features for equipment info storage, maintenance records, repair requests, and event tracking.</a:t>
              </a:r>
              <a:endParaRPr lang="en-US" altLang="zh-CN" sz="80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Glass Composition Analysis and Classification (Machine Learning)</a:t>
              </a:r>
              <a:endParaRPr lang="en-US" altLang="zh-CN" sz="900" b="1">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800">
                  <a:solidFill>
                    <a:schemeClr val="tx1">
                      <a:lumMod val="65000"/>
                      <a:lumOff val="35000"/>
                    </a:schemeClr>
                  </a:solidFill>
                  <a:latin typeface="微软雅黑" panose="020B0503020204020204" pitchFamily="34" charset="-122"/>
                  <a:ea typeface="微软雅黑" panose="020B0503020204020204" pitchFamily="34" charset="-122"/>
                </a:rPr>
                <a:t>Applied Fisher’s Discriminant Analysis to identify different glass types.Used fuzzy clustering to classify subcategories of glass.Analyzed composition changes before and after weathering.</a:t>
              </a:r>
              <a:endParaRPr lang="en-US" altLang="zh-CN" sz="80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Digital Modulation System Simulation (2ASK, 2FSK, 2PSK, 2DPSK)</a:t>
              </a:r>
              <a:endParaRPr lang="en-US" altLang="zh-CN" sz="900" b="1">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en-US" altLang="zh-CN" sz="800">
                  <a:solidFill>
                    <a:schemeClr val="tx1">
                      <a:lumMod val="65000"/>
                      <a:lumOff val="35000"/>
                    </a:schemeClr>
                  </a:solidFill>
                  <a:latin typeface="微软雅黑" panose="020B0503020204020204" pitchFamily="34" charset="-122"/>
                  <a:ea typeface="微软雅黑" panose="020B0503020204020204" pitchFamily="34" charset="-122"/>
                </a:rPr>
                <a:t>Simulated 2ASK, 2FSK, 2PSK, and 2DPSK modulation/demodulation systems using Simulink and coherent demodulation methods.</a:t>
              </a:r>
              <a:endParaRPr lang="en-US" altLang="zh-CN" sz="8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rot="0">
            <a:off x="335280" y="4490720"/>
            <a:ext cx="6213475" cy="2467607"/>
            <a:chOff x="332535" y="3610564"/>
            <a:chExt cx="6213439" cy="2467532"/>
          </a:xfrm>
        </p:grpSpPr>
        <p:sp>
          <p:nvSpPr>
            <p:cNvPr id="47" name="文本框 46"/>
            <p:cNvSpPr txBox="1"/>
            <p:nvPr/>
          </p:nvSpPr>
          <p:spPr>
            <a:xfrm>
              <a:off x="332538" y="3610564"/>
              <a:ext cx="819455" cy="261610"/>
            </a:xfrm>
            <a:prstGeom prst="rect">
              <a:avLst/>
            </a:prstGeom>
            <a:noFill/>
          </p:spPr>
          <p:txBody>
            <a:bodyPr wrap="none" rtlCol="0">
              <a:spAutoFit/>
            </a:bodyPr>
            <a:lstStyle/>
            <a:p>
              <a:r>
                <a:rPr lang="en-US" altLang="zh-CN" sz="1100" b="1" dirty="0">
                  <a:solidFill>
                    <a:schemeClr val="accent1">
                      <a:lumMod val="75000"/>
                    </a:schemeClr>
                  </a:solidFill>
                  <a:latin typeface="微软雅黑" panose="020B0503020204020204" pitchFamily="34" charset="-122"/>
                  <a:ea typeface="微软雅黑" panose="020B0503020204020204" pitchFamily="34" charset="-122"/>
                </a:rPr>
                <a:t>Research</a:t>
              </a:r>
              <a:endParaRPr lang="en-US" altLang="zh-CN" sz="11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32535" y="3840424"/>
              <a:ext cx="6213439" cy="2237672"/>
            </a:xfrm>
            <a:prstGeom prst="rect">
              <a:avLst/>
            </a:prstGeom>
            <a:noFill/>
          </p:spPr>
          <p:txBody>
            <a:bodyPr wrap="square" rtlCol="0">
              <a:spAutoFit/>
            </a:bodyPr>
            <a:lstStyle/>
            <a:p>
              <a:pPr>
                <a:lnSpc>
                  <a:spcPct val="150000"/>
                </a:lnSpc>
              </a:pPr>
              <a:r>
                <a:rPr lang="en-US" altLang="zh-CN" sz="900" b="1">
                  <a:latin typeface="微软雅黑" panose="020B0503020204020204" pitchFamily="34" charset="-122"/>
                  <a:ea typeface="微软雅黑" panose="020B0503020204020204" pitchFamily="34" charset="-122"/>
                </a:rPr>
                <a:t>AlexViT: Novel Diabetic Retinopathy Image Classification, 2023 IEEE ICETCI, </a:t>
              </a:r>
              <a:r>
                <a:rPr lang="en-US" altLang="zh-CN" sz="900" b="1">
                  <a:latin typeface="微软雅黑" panose="020B0503020204020204" pitchFamily="34" charset="-122"/>
                  <a:ea typeface="微软雅黑" panose="020B0503020204020204" pitchFamily="34" charset="-122"/>
                  <a:sym typeface="+mn-ea"/>
                </a:rPr>
                <a:t>Yihui Yan</a:t>
              </a:r>
              <a:endParaRPr lang="en-US" altLang="zh-CN" sz="900" b="1">
                <a:latin typeface="微软雅黑" panose="020B0503020204020204" pitchFamily="34" charset="-122"/>
                <a:ea typeface="微软雅黑" panose="020B0503020204020204" pitchFamily="34" charset="-122"/>
                <a:sym typeface="+mn-ea"/>
              </a:endParaRPr>
            </a:p>
            <a:p>
              <a:pPr>
                <a:lnSpc>
                  <a:spcPct val="150000"/>
                </a:lnSpc>
              </a:pPr>
              <a:r>
                <a:rPr lang="en-US" altLang="zh-CN" sz="900" dirty="0">
                  <a:latin typeface="微软雅黑" panose="020B0503020204020204" pitchFamily="34" charset="-122"/>
                  <a:ea typeface="微软雅黑" panose="020B0503020204020204" pitchFamily="34" charset="-122"/>
                  <a:sym typeface="+mn-ea"/>
                </a:rPr>
                <a:t>Dr.Zhang's Research Team, Computer Vision, </a:t>
              </a:r>
              <a:r>
                <a:rPr lang="en-US" altLang="zh-CN" sz="900">
                  <a:latin typeface="微软雅黑" panose="020B0503020204020204" pitchFamily="34" charset="-122"/>
                  <a:ea typeface="微软雅黑" panose="020B0503020204020204" pitchFamily="34" charset="-122"/>
                  <a:sym typeface="+mn-ea"/>
                </a:rPr>
                <a:t>Xidian University</a:t>
              </a:r>
              <a:endParaRPr lang="en-US" altLang="zh-CN" sz="900">
                <a:latin typeface="微软雅黑" panose="020B0503020204020204" pitchFamily="34" charset="-122"/>
                <a:ea typeface="微软雅黑" panose="020B0503020204020204" pitchFamily="34" charset="-122"/>
              </a:endParaRPr>
            </a:p>
            <a:p>
              <a:pPr>
                <a:lnSpc>
                  <a:spcPct val="150000"/>
                </a:lnSpc>
              </a:pPr>
              <a:r>
                <a:rPr lang="en-US" altLang="zh-CN" sz="800" dirty="0">
                  <a:solidFill>
                    <a:schemeClr val="tx1">
                      <a:lumMod val="65000"/>
                      <a:lumOff val="35000"/>
                    </a:schemeClr>
                  </a:solidFill>
                  <a:latin typeface="微软雅黑" panose="020B0503020204020204" pitchFamily="34" charset="-122"/>
                  <a:ea typeface="微软雅黑" panose="020B0503020204020204" pitchFamily="34" charset="-122"/>
                </a:rPr>
                <a:t>This paper combines the ViT (Vision Transformer) architecture, which has achieved remarkable results in image recognition, with the classic convolutional neural network AlexNet to propose a new model for the grading diagnosis of diabetic retinopathy.</a:t>
              </a:r>
              <a:endParaRPr lang="en-US" altLang="zh-CN" sz="8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900" b="1" dirty="0">
                  <a:latin typeface="微软雅黑" panose="020B0503020204020204" pitchFamily="34" charset="-122"/>
                  <a:ea typeface="微软雅黑" panose="020B0503020204020204" pitchFamily="34" charset="-122"/>
                </a:rPr>
                <a:t>[Work in Progress] ATMAPPO: A MARL-Based Multi-UAV MEC Framework with NOMA for Edge Computing Optimization, </a:t>
              </a:r>
              <a:r>
                <a:rPr lang="en-US" altLang="zh-CN" sz="900" b="1" dirty="0">
                  <a:latin typeface="微软雅黑" panose="020B0503020204020204" pitchFamily="34" charset="-122"/>
                  <a:ea typeface="微软雅黑" panose="020B0503020204020204" pitchFamily="34" charset="-122"/>
                  <a:sym typeface="+mn-ea"/>
                </a:rPr>
                <a:t>IEEE Internet of Things Journal, </a:t>
              </a:r>
              <a:r>
                <a:rPr lang="en-US" altLang="zh-CN" sz="900" b="1" dirty="0">
                  <a:latin typeface="微软雅黑" panose="020B0503020204020204" pitchFamily="34" charset="-122"/>
                  <a:ea typeface="微软雅黑" panose="020B0503020204020204" pitchFamily="34" charset="-122"/>
                  <a:sym typeface="+mn-ea"/>
                </a:rPr>
                <a:t>Yihui Yan, Huimin Cao, et al,</a:t>
              </a:r>
              <a:endParaRPr lang="en-US" altLang="zh-CN" sz="900" b="1" dirty="0">
                <a:latin typeface="微软雅黑" panose="020B0503020204020204" pitchFamily="34" charset="-122"/>
                <a:ea typeface="微软雅黑" panose="020B0503020204020204" pitchFamily="34" charset="-122"/>
              </a:endParaRPr>
            </a:p>
            <a:p>
              <a:pPr>
                <a:lnSpc>
                  <a:spcPct val="150000"/>
                </a:lnSpc>
              </a:pPr>
              <a:r>
                <a:rPr lang="en-US" altLang="zh-CN" sz="900" dirty="0">
                  <a:latin typeface="微软雅黑" panose="020B0503020204020204" pitchFamily="34" charset="-122"/>
                  <a:ea typeface="微软雅黑" panose="020B0503020204020204" pitchFamily="34" charset="-122"/>
                  <a:sym typeface="+mn-ea"/>
                </a:rPr>
                <a:t>Department of Embedded and Intelligent Systems, Edge Computing, </a:t>
              </a:r>
              <a:r>
                <a:rPr lang="en-US" altLang="zh-CN" sz="900" b="1" dirty="0">
                  <a:latin typeface="微软雅黑" panose="020B0503020204020204" pitchFamily="34" charset="-122"/>
                  <a:ea typeface="微软雅黑" panose="020B0503020204020204" pitchFamily="34" charset="-122"/>
                  <a:sym typeface="+mn-ea"/>
                </a:rPr>
                <a:t>East China Normal University,</a:t>
              </a:r>
              <a:endParaRPr lang="en-US" altLang="zh-CN" sz="900" dirty="0">
                <a:latin typeface="微软雅黑" panose="020B0503020204020204" pitchFamily="34" charset="-122"/>
                <a:ea typeface="微软雅黑" panose="020B0503020204020204" pitchFamily="34" charset="-122"/>
              </a:endParaRPr>
            </a:p>
            <a:p>
              <a:pPr>
                <a:lnSpc>
                  <a:spcPct val="150000"/>
                </a:lnSpc>
              </a:pPr>
              <a:r>
                <a:rPr lang="en-US" altLang="zh-CN" sz="800" dirty="0">
                  <a:solidFill>
                    <a:schemeClr val="tx1">
                      <a:lumMod val="65000"/>
                      <a:lumOff val="35000"/>
                    </a:schemeClr>
                  </a:solidFill>
                  <a:latin typeface="微软雅黑" panose="020B0503020204020204" pitchFamily="34" charset="-122"/>
                  <a:ea typeface="微软雅黑" panose="020B0503020204020204" pitchFamily="34" charset="-122"/>
                </a:rPr>
                <a:t>This paper presents a NOMA-based multi-UAV edge computing system. Using multi-agent reinforcement learning, it optimizes task offloading, resource allocation, and trajectory control to minimize latency and energy consumption, enhancing UAV-user collaboration in dynamic environments.</a:t>
              </a:r>
              <a:endParaRPr lang="en-US" altLang="zh-CN" sz="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pic>
        <p:nvPicPr>
          <p:cNvPr id="3" name="图片 2" descr="C:/Users/18035/Pictures/证件照/yyh证件照.jpgyyh证件照"/>
          <p:cNvPicPr>
            <a:picLocks noChangeAspect="1"/>
          </p:cNvPicPr>
          <p:nvPr/>
        </p:nvPicPr>
        <p:blipFill>
          <a:blip r:embed="rId1"/>
          <a:srcRect t="2721" b="13382"/>
          <a:stretch>
            <a:fillRect/>
          </a:stretch>
        </p:blipFill>
        <p:spPr>
          <a:xfrm>
            <a:off x="5466715" y="412750"/>
            <a:ext cx="997585" cy="1224280"/>
          </a:xfrm>
          <a:prstGeom prst="ellipse">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4502</Words>
  <Application>WPS 演示</Application>
  <PresentationFormat>A4 纸张(210x297 毫米)</PresentationFormat>
  <Paragraphs>116</Paragraphs>
  <Slides>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vt:i4>
      </vt:variant>
    </vt:vector>
  </HeadingPairs>
  <TitlesOfParts>
    <vt:vector size="13" baseType="lpstr">
      <vt:lpstr>Arial</vt:lpstr>
      <vt:lpstr>宋体</vt:lpstr>
      <vt:lpstr>Wingdings</vt:lpstr>
      <vt:lpstr>微软雅黑</vt:lpstr>
      <vt:lpstr>Corbel</vt:lpstr>
      <vt:lpstr>Arial Unicode MS</vt:lpstr>
      <vt:lpstr>等线 Light</vt:lpstr>
      <vt:lpstr>Calibri Light</vt:lpstr>
      <vt:lpstr>等线</vt:lpstr>
      <vt:lpstr>Calibri</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岳 子豪</dc:creator>
  <cp:lastModifiedBy>闫一慧</cp:lastModifiedBy>
  <cp:revision>10</cp:revision>
  <dcterms:created xsi:type="dcterms:W3CDTF">2022-04-08T08:47:00Z</dcterms:created>
  <dcterms:modified xsi:type="dcterms:W3CDTF">2025-06-21T08:03:11Z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47EA7D3955E3480CBBB6F453744FBCDE_13</vt:lpwstr>
  </property>
  <property fmtid="{D5CDD505-2E9C-101B-9397-08002B2CF9AE}" pid="3" name="KSOProductBuildVer">
    <vt:lpwstr>2052-12.1.0.19770</vt:lpwstr>
  </property>
</Properties>
</file>