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8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88" r:id="rId16"/>
    <p:sldId id="266" r:id="rId17"/>
    <p:sldId id="267" r:id="rId18"/>
    <p:sldId id="268" r:id="rId19"/>
    <p:sldId id="269" r:id="rId20"/>
    <p:sldId id="270" r:id="rId21"/>
    <p:sldId id="273" r:id="rId22"/>
    <p:sldId id="275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83" r:id="rId39"/>
    <p:sldId id="285" r:id="rId40"/>
    <p:sldId id="284" r:id="rId41"/>
    <p:sldId id="286" r:id="rId42"/>
    <p:sldId id="29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40BA4-5680-4380-BB9A-B19079A9C2EA}" type="datetimeFigureOut">
              <a:rPr lang="ru-RU" smtClean="0"/>
              <a:t>сб 18.09.21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07DA-62BB-4798-A81D-B6135895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EEDE-630F-4FEC-A871-60D32F1AE572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1DB-C3B1-4492-9DA4-F185C70606A3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E2B2-C30A-46C4-B23B-4D3EAD7BD56D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6F2F-A034-44EA-B808-DE6422E91BA9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C9B9-670B-4FFF-8D3A-F8CC9CD7BA8B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9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C58A-F3BF-4404-932D-66FCF4E8D877}" type="datetime1">
              <a:rPr lang="ru-RU" smtClean="0"/>
              <a:t>сб 18.09.21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69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68D-7D2B-49F9-B825-21DEC86AA318}" type="datetime1">
              <a:rPr lang="ru-RU" smtClean="0"/>
              <a:t>сб 18.09.21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5F-27BE-4661-BFBB-5D287FFAE74C}" type="datetime1">
              <a:rPr lang="ru-RU" smtClean="0"/>
              <a:t>сб 18.09.21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29A9-C890-412D-A78D-87BD5FEF6D4F}" type="datetime1">
              <a:rPr lang="ru-RU" smtClean="0"/>
              <a:t>сб 18.09.21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8C99-7B78-4AD5-B7AA-F0E16B5DD0C8}" type="datetime1">
              <a:rPr lang="ru-RU" smtClean="0"/>
              <a:t>сб 18.09.21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0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C499-58FC-48E3-AAB2-88B7891A3A63}" type="datetime1">
              <a:rPr lang="ru-RU" smtClean="0"/>
              <a:t>сб 18.09.21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DAD9-4BA4-42D1-97FA-387F7A617B66}" type="datetime1">
              <a:rPr lang="ru-RU" smtClean="0"/>
              <a:t>сб 18.09.21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C0CA-7954-432A-8472-8BDC9D15C1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alefinance.com/the-venture-capital-secret-75-of-startups-fai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Управление инвестициями в различных сферах деятельности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22674" cy="2563631"/>
          </a:xfrm>
        </p:spPr>
        <p:txBody>
          <a:bodyPr>
            <a:normAutofit lnSpcReduction="10000"/>
          </a:bodyPr>
          <a:lstStyle/>
          <a:p>
            <a:r>
              <a:rPr lang="ru-RU" sz="3200" b="1" dirty="0" smtClean="0">
                <a:solidFill>
                  <a:srgbClr val="7030A0"/>
                </a:solidFill>
              </a:rPr>
              <a:t>8 лекций</a:t>
            </a:r>
          </a:p>
          <a:p>
            <a:r>
              <a:rPr lang="ru-RU" sz="3200" b="1" dirty="0" smtClean="0">
                <a:solidFill>
                  <a:srgbClr val="7030A0"/>
                </a:solidFill>
              </a:rPr>
              <a:t>18 практических занятий</a:t>
            </a:r>
          </a:p>
          <a:p>
            <a:endParaRPr lang="ru-RU" sz="3200" b="1" dirty="0" smtClean="0">
              <a:solidFill>
                <a:srgbClr val="7030A0"/>
              </a:solidFill>
            </a:endParaRPr>
          </a:p>
          <a:p>
            <a:r>
              <a:rPr lang="ru-RU" sz="3200" b="1" dirty="0" smtClean="0">
                <a:solidFill>
                  <a:srgbClr val="0070C0"/>
                </a:solidFill>
              </a:rPr>
              <a:t>Тема 1. Теоретические и правовые основы инвестиционной деятельности в РФ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Детализированная классификация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842" y="2036014"/>
            <a:ext cx="8740821" cy="439386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8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Детализированная классификация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1" y="1789857"/>
            <a:ext cx="8516983" cy="47796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Детализированная классификация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6" y="2272937"/>
            <a:ext cx="10389376" cy="31612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6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Источники финансирования инвестиций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rgbClr val="00B050"/>
                </a:solidFill>
              </a:rPr>
              <a:t>Собственные средства </a:t>
            </a:r>
            <a:r>
              <a:rPr lang="ru-RU" sz="3000" dirty="0" smtClean="0"/>
              <a:t>(прибыль, амортизация, личные средства собственника).</a:t>
            </a:r>
          </a:p>
          <a:p>
            <a:r>
              <a:rPr lang="ru-RU" sz="3000" dirty="0" smtClean="0">
                <a:solidFill>
                  <a:srgbClr val="00B050"/>
                </a:solidFill>
              </a:rPr>
              <a:t>Приравненные к собственным средства </a:t>
            </a:r>
            <a:r>
              <a:rPr lang="ru-RU" sz="3000" dirty="0" smtClean="0"/>
              <a:t>(акционерный капитал, паевой капитал, дебиторская задолженность по оплате труда работникам).</a:t>
            </a:r>
          </a:p>
          <a:p>
            <a:r>
              <a:rPr lang="ru-RU" sz="3000" dirty="0" smtClean="0">
                <a:solidFill>
                  <a:srgbClr val="00B050"/>
                </a:solidFill>
              </a:rPr>
              <a:t>Заемные средства  </a:t>
            </a:r>
            <a:r>
              <a:rPr lang="ru-RU" sz="3000" dirty="0" smtClean="0"/>
              <a:t>(кредиты, займы, облигации).</a:t>
            </a:r>
          </a:p>
          <a:p>
            <a:r>
              <a:rPr lang="ru-RU" sz="3000" dirty="0" smtClean="0">
                <a:solidFill>
                  <a:srgbClr val="00B050"/>
                </a:solidFill>
              </a:rPr>
              <a:t>Прочие средства </a:t>
            </a:r>
            <a:r>
              <a:rPr lang="ru-RU" sz="3000" dirty="0" smtClean="0"/>
              <a:t>(гранты).</a:t>
            </a:r>
          </a:p>
          <a:p>
            <a:endParaRPr lang="ru-RU" sz="30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7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Объекты и субъекты инвестиционной деятельности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394" y="1881051"/>
            <a:ext cx="11103429" cy="47810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400" b="1" dirty="0" smtClean="0">
                <a:solidFill>
                  <a:srgbClr val="00B0F0"/>
                </a:solidFill>
              </a:rPr>
              <a:t>Субъекты инвестирования (инвесторы): </a:t>
            </a:r>
          </a:p>
          <a:p>
            <a:r>
              <a:rPr lang="ru-RU" dirty="0" smtClean="0"/>
              <a:t>- государство; </a:t>
            </a:r>
          </a:p>
          <a:p>
            <a:r>
              <a:rPr lang="ru-RU" dirty="0" smtClean="0"/>
              <a:t>- бизнес (частные предприятия); </a:t>
            </a:r>
          </a:p>
          <a:p>
            <a:r>
              <a:rPr lang="ru-RU" dirty="0" smtClean="0"/>
              <a:t>- общественные организации; </a:t>
            </a:r>
          </a:p>
          <a:p>
            <a:r>
              <a:rPr lang="ru-RU" dirty="0" smtClean="0"/>
              <a:t>- домашние хозяйства (люди).</a:t>
            </a:r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00B0F0"/>
                </a:solidFill>
              </a:rPr>
              <a:t>Объекты инвестирования (реципиенты): </a:t>
            </a:r>
          </a:p>
          <a:p>
            <a:r>
              <a:rPr lang="ru-RU" dirty="0" smtClean="0"/>
              <a:t>- государства (страны); </a:t>
            </a:r>
          </a:p>
          <a:p>
            <a:r>
              <a:rPr lang="ru-RU" dirty="0" smtClean="0"/>
              <a:t>- регионы; </a:t>
            </a:r>
          </a:p>
          <a:p>
            <a:r>
              <a:rPr lang="ru-RU" dirty="0" smtClean="0"/>
              <a:t>- отрасли; </a:t>
            </a:r>
          </a:p>
          <a:p>
            <a:r>
              <a:rPr lang="ru-RU" dirty="0" smtClean="0"/>
              <a:t>- предприятия (всех форм собственности).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0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Факторы, влияющие на инвестиционную деятельность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Инвестиционный климат </a:t>
            </a:r>
            <a:r>
              <a:rPr lang="ru-RU" dirty="0" smtClean="0"/>
              <a:t>–экономические, правовые, политические, социальные и пр. условия, определяющие целесообразность инвестирования.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Инвестиционная привлекательность </a:t>
            </a:r>
            <a:r>
              <a:rPr lang="ru-RU" dirty="0" smtClean="0"/>
              <a:t>–субъективная оценка инвестора привлекательности вложений.</a:t>
            </a:r>
            <a:endParaRPr lang="ru-RU" dirty="0"/>
          </a:p>
          <a:p>
            <a:r>
              <a:rPr lang="ru-RU" dirty="0" smtClean="0">
                <a:solidFill>
                  <a:srgbClr val="00B050"/>
                </a:solidFill>
              </a:rPr>
              <a:t>Инвестиционный потенциал </a:t>
            </a:r>
            <a:r>
              <a:rPr lang="ru-RU" dirty="0" smtClean="0"/>
              <a:t>–количественные критерии, индикаторы состояния (ВВП, запасы сырья и пр.)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Инвестиционный риск </a:t>
            </a:r>
            <a:r>
              <a:rPr lang="ru-RU" dirty="0" smtClean="0"/>
              <a:t>–вероятность потерь инвестора.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3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Реальные инвестиции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b="1" dirty="0" smtClean="0">
                <a:solidFill>
                  <a:srgbClr val="00B050"/>
                </a:solidFill>
              </a:rPr>
              <a:t>Реальные инвестиции </a:t>
            </a:r>
            <a:r>
              <a:rPr lang="ru-RU" sz="3000" dirty="0" smtClean="0"/>
              <a:t>- основной вид осуществления инвестиционной деятельности в современном обществе. </a:t>
            </a:r>
          </a:p>
          <a:p>
            <a:r>
              <a:rPr lang="ru-RU" sz="3000" b="1" dirty="0" smtClean="0">
                <a:solidFill>
                  <a:srgbClr val="00B050"/>
                </a:solidFill>
              </a:rPr>
              <a:t>Реальные инвестиции </a:t>
            </a:r>
            <a:r>
              <a:rPr lang="ru-RU" sz="3000" dirty="0" smtClean="0"/>
              <a:t>- совокупность организационных, технических и финансовых мероприятий, направленных на преобразование инвестиционных ресурсов путем их размещения в отрасли материального и нематериального производства с целью достижения определенного экономического и  социального эффекта.</a:t>
            </a:r>
          </a:p>
          <a:p>
            <a:r>
              <a:rPr lang="ru-RU" sz="3200" b="1" dirty="0" smtClean="0">
                <a:solidFill>
                  <a:srgbClr val="00B050"/>
                </a:solidFill>
              </a:rPr>
              <a:t>Базисное направление реальных инвестиций </a:t>
            </a:r>
            <a:r>
              <a:rPr lang="ru-RU" sz="3200" dirty="0" smtClean="0"/>
              <a:t>–капитальные вложения.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4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Формы осуществления реальных инвестиций в РФ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823" y="1690688"/>
            <a:ext cx="11299371" cy="47623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Новое строительство объекта по индивидуальному проекту.</a:t>
            </a:r>
          </a:p>
          <a:p>
            <a:r>
              <a:rPr lang="ru-RU" dirty="0" smtClean="0"/>
              <a:t>Приобретение бизнеса с целью более эффективного использования уже имеющегося потенциала.</a:t>
            </a:r>
          </a:p>
          <a:p>
            <a:r>
              <a:rPr lang="ru-RU" dirty="0" smtClean="0"/>
              <a:t>Инновационное инвестирование в нематериальные активы.</a:t>
            </a:r>
          </a:p>
          <a:p>
            <a:r>
              <a:rPr lang="ru-RU" dirty="0" smtClean="0"/>
              <a:t>Реконструкция  налаженного производственного процесса на основе современных технологий.</a:t>
            </a:r>
          </a:p>
          <a:p>
            <a:r>
              <a:rPr lang="ru-RU" dirty="0" smtClean="0"/>
              <a:t>Перепрофилирование процессов для выпуска новой продукции.</a:t>
            </a:r>
          </a:p>
          <a:p>
            <a:r>
              <a:rPr lang="ru-RU" dirty="0" smtClean="0"/>
              <a:t>Модернизация активной части производственных основных средств.</a:t>
            </a:r>
          </a:p>
          <a:p>
            <a:r>
              <a:rPr lang="ru-RU" dirty="0" smtClean="0"/>
              <a:t>Инвестирование  в оборотные активы.</a:t>
            </a:r>
          </a:p>
          <a:p>
            <a:r>
              <a:rPr lang="ru-RU" dirty="0" smtClean="0"/>
              <a:t>Обновление отдельных видов оборудования.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98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Специфика реального инвестирования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Выступает главной формой реализации стратегии экономического развития предприятия . </a:t>
            </a:r>
          </a:p>
          <a:p>
            <a:r>
              <a:rPr lang="ru-RU" dirty="0" smtClean="0"/>
              <a:t>Находится в тесной взаимосвязи с операционной деятельностью предприятия. </a:t>
            </a:r>
          </a:p>
          <a:p>
            <a:r>
              <a:rPr lang="ru-RU" dirty="0" smtClean="0"/>
              <a:t>Формирует более высокий уровень рентабельности в сравнении с финансовыми инвестициями (учитывая долгосрочную основу)</a:t>
            </a:r>
          </a:p>
          <a:p>
            <a:r>
              <a:rPr lang="ru-RU" dirty="0" smtClean="0"/>
              <a:t>Обеспечивает стабильный чистый денежный поток.</a:t>
            </a:r>
          </a:p>
          <a:p>
            <a:r>
              <a:rPr lang="ru-RU" dirty="0" smtClean="0"/>
              <a:t>Подвержены высокому уровню риска морального старения.</a:t>
            </a:r>
          </a:p>
          <a:p>
            <a:r>
              <a:rPr lang="ru-RU" dirty="0" smtClean="0"/>
              <a:t>Имеют высокую степень защиты от инфляции.</a:t>
            </a:r>
          </a:p>
          <a:p>
            <a:r>
              <a:rPr lang="ru-RU" dirty="0" smtClean="0"/>
              <a:t>Являются наименее ликвидными.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5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Этапы политики управления реальными инвестициями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1 этап. Анализ состояния реального инвестирования в предыдущий период</a:t>
            </a:r>
          </a:p>
          <a:p>
            <a:r>
              <a:rPr lang="ru-RU" dirty="0" smtClean="0"/>
              <a:t>2 этап. Определение общего объема реального инвестирования в будущем периоде.</a:t>
            </a:r>
          </a:p>
          <a:p>
            <a:r>
              <a:rPr lang="ru-RU" dirty="0" smtClean="0"/>
              <a:t>3 этап. Определение форм реального инвестирования.</a:t>
            </a:r>
          </a:p>
          <a:p>
            <a:r>
              <a:rPr lang="ru-RU" dirty="0" smtClean="0"/>
              <a:t>4 этап. Формирование основных моментов бизнес-плана.</a:t>
            </a:r>
          </a:p>
          <a:p>
            <a:r>
              <a:rPr lang="ru-RU" dirty="0" smtClean="0"/>
              <a:t>5 этап. Оценка эффективности проекта с учетом рисков.</a:t>
            </a:r>
          </a:p>
          <a:p>
            <a:r>
              <a:rPr lang="ru-RU" dirty="0" smtClean="0"/>
              <a:t>6 этап. Формирование программы реальных инвестиций.</a:t>
            </a:r>
          </a:p>
          <a:p>
            <a:r>
              <a:rPr lang="ru-RU" dirty="0" smtClean="0"/>
              <a:t>7 этап. Обеспечение реализации инвестиционной программы.</a:t>
            </a:r>
          </a:p>
          <a:p>
            <a:r>
              <a:rPr lang="ru-RU" dirty="0" smtClean="0"/>
              <a:t>8 этап. Мониторинг и контроль реализации инвестиционной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Контрольные точки 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21 </a:t>
            </a:r>
            <a:r>
              <a:rPr lang="ru-RU" b="1" dirty="0" err="1" smtClean="0">
                <a:solidFill>
                  <a:srgbClr val="002060"/>
                </a:solidFill>
              </a:rPr>
              <a:t>ГМУ-КНД21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25.09 </a:t>
            </a:r>
          </a:p>
          <a:p>
            <a:pPr marL="0" indent="0">
              <a:buNone/>
            </a:pPr>
            <a:r>
              <a:rPr lang="ru-RU" dirty="0" smtClean="0"/>
              <a:t>2) 02.10 </a:t>
            </a:r>
          </a:p>
          <a:p>
            <a:pPr marL="0" indent="0">
              <a:buNone/>
            </a:pPr>
            <a:r>
              <a:rPr lang="ru-RU" dirty="0" smtClean="0"/>
              <a:t>3) 16.10 </a:t>
            </a:r>
          </a:p>
          <a:p>
            <a:pPr marL="0" indent="0">
              <a:buNone/>
            </a:pPr>
            <a:r>
              <a:rPr lang="ru-RU" dirty="0" smtClean="0"/>
              <a:t>4) 30.10 </a:t>
            </a:r>
          </a:p>
          <a:p>
            <a:pPr marL="0" indent="0">
              <a:buNone/>
            </a:pPr>
            <a:r>
              <a:rPr lang="ru-RU" dirty="0" smtClean="0"/>
              <a:t>5</a:t>
            </a:r>
            <a:r>
              <a:rPr lang="ru-RU" smtClean="0"/>
              <a:t>) 13.11 </a:t>
            </a:r>
            <a:endParaRPr lang="ru-RU" dirty="0" smtClean="0"/>
          </a:p>
          <a:p>
            <a:r>
              <a:rPr lang="ru-RU" b="1" dirty="0" smtClean="0">
                <a:solidFill>
                  <a:srgbClr val="00B050"/>
                </a:solidFill>
              </a:rPr>
              <a:t>Итоговая аттестация - 20.11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Финансовые инвестиции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331" y="1410790"/>
            <a:ext cx="11351623" cy="544721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Финансовые инвестиции </a:t>
            </a:r>
            <a:r>
              <a:rPr lang="ru-RU" dirty="0" smtClean="0"/>
              <a:t>- это вложения в акции, облигации, производные  инструменты и иные ценные бумаги, эмитируемые юридическими лицами, органами государственной власти и местного самоуправления, в уставный капитал юридических лиц, в банковские депозиты. 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Финансовые инвестиции  не зависят  от </a:t>
            </a:r>
            <a:r>
              <a:rPr lang="ru-RU" dirty="0" smtClean="0"/>
              <a:t>основного вида  хозяйственной деятельности инвестора, от его операционной деятельности.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0070C0"/>
                </a:solidFill>
              </a:rPr>
              <a:t>Финансовые инвестиции: </a:t>
            </a:r>
          </a:p>
          <a:p>
            <a:r>
              <a:rPr lang="ru-RU" dirty="0" smtClean="0"/>
              <a:t>банковские вклады (депозиты) - денежные средства, размещаемые на счет в банке для хранения;</a:t>
            </a:r>
          </a:p>
          <a:p>
            <a:r>
              <a:rPr lang="ru-RU" dirty="0" smtClean="0"/>
              <a:t>облигации - долговые обязательства по выплате определенного дохода в форме процента/купона и полного погашения их стоимости по истечении определенного срока; </a:t>
            </a:r>
          </a:p>
          <a:p>
            <a:r>
              <a:rPr lang="ru-RU" dirty="0" smtClean="0"/>
              <a:t>акции - ценные бумаги, удостоверяющие вклад в капитал предприятия, дающие право получения части прибыли; </a:t>
            </a:r>
          </a:p>
          <a:p>
            <a:r>
              <a:rPr lang="ru-RU" dirty="0" smtClean="0"/>
              <a:t>кредит - форма движения ссудного капитала; </a:t>
            </a:r>
          </a:p>
          <a:p>
            <a:r>
              <a:rPr lang="ru-RU" dirty="0" smtClean="0"/>
              <a:t>дебиторская задолженность - сумма долга, причитающаяся предприятию.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3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Виды финансовых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514" y="1345474"/>
            <a:ext cx="10831286" cy="483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По целям: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/>
              <a:t>-Портфельные;            -Стратегические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По срокам </a:t>
            </a:r>
            <a:r>
              <a:rPr lang="ru-RU" dirty="0" smtClean="0">
                <a:solidFill>
                  <a:srgbClr val="0070C0"/>
                </a:solidFill>
              </a:rPr>
              <a:t>вложения: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Краткосрочные;            Среднесрочные;           Долгосрочные.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По виду </a:t>
            </a:r>
            <a:r>
              <a:rPr lang="ru-RU" dirty="0" smtClean="0">
                <a:solidFill>
                  <a:srgbClr val="0070C0"/>
                </a:solidFill>
              </a:rPr>
              <a:t>финансовых инструментов: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Долевые;                       Долговые.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По индивидуальному признаку: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Индивидуальные;             Коллективные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6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Этапы политики управления </a:t>
            </a:r>
            <a:r>
              <a:rPr lang="ru-RU" b="1" dirty="0" smtClean="0">
                <a:solidFill>
                  <a:srgbClr val="FF0000"/>
                </a:solidFill>
              </a:rPr>
              <a:t>финансовыми инвестициями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Выбор </a:t>
            </a:r>
            <a:r>
              <a:rPr lang="ru-RU" dirty="0" smtClean="0"/>
              <a:t>стратегии </a:t>
            </a:r>
            <a:r>
              <a:rPr lang="ru-RU" dirty="0"/>
              <a:t>и типа </a:t>
            </a:r>
            <a:r>
              <a:rPr lang="ru-RU" dirty="0" smtClean="0"/>
              <a:t>инвестиционного </a:t>
            </a:r>
            <a:r>
              <a:rPr lang="ru-RU" dirty="0"/>
              <a:t>портфеля</a:t>
            </a:r>
            <a:r>
              <a:rPr lang="ru-RU" dirty="0" smtClean="0"/>
              <a:t>.</a:t>
            </a:r>
          </a:p>
          <a:p>
            <a:r>
              <a:rPr lang="ru-RU" dirty="0"/>
              <a:t>2. Оценка инвестиционных </a:t>
            </a:r>
            <a:r>
              <a:rPr lang="ru-RU" dirty="0" smtClean="0"/>
              <a:t>характеристик  </a:t>
            </a:r>
            <a:r>
              <a:rPr lang="ru-RU" dirty="0"/>
              <a:t>финансовых инструментов </a:t>
            </a:r>
            <a:r>
              <a:rPr lang="ru-RU" dirty="0" smtClean="0"/>
              <a:t>по доходности</a:t>
            </a:r>
            <a:r>
              <a:rPr lang="ru-RU" dirty="0"/>
              <a:t>, </a:t>
            </a:r>
            <a:r>
              <a:rPr lang="ru-RU" dirty="0" smtClean="0"/>
              <a:t>риску </a:t>
            </a:r>
            <a:r>
              <a:rPr lang="ru-RU" dirty="0"/>
              <a:t>и </a:t>
            </a:r>
            <a:r>
              <a:rPr lang="ru-RU" dirty="0" smtClean="0"/>
              <a:t>ликвидности.</a:t>
            </a:r>
          </a:p>
          <a:p>
            <a:r>
              <a:rPr lang="ru-RU" dirty="0"/>
              <a:t>3. Отбор финансовых </a:t>
            </a:r>
            <a:r>
              <a:rPr lang="ru-RU" dirty="0" smtClean="0"/>
              <a:t>инструментов с учетом собственных приоритетов.</a:t>
            </a:r>
          </a:p>
          <a:p>
            <a:r>
              <a:rPr lang="ru-RU" dirty="0"/>
              <a:t>4. Оптимизация портфеля, </a:t>
            </a:r>
            <a:r>
              <a:rPr lang="ru-RU" dirty="0" smtClean="0"/>
              <a:t>путем минимизации  </a:t>
            </a:r>
            <a:r>
              <a:rPr lang="ru-RU" dirty="0"/>
              <a:t>его риска при заданном уровне ожидаемой </a:t>
            </a:r>
            <a:r>
              <a:rPr lang="ru-RU" dirty="0" smtClean="0"/>
              <a:t>доходности.</a:t>
            </a:r>
          </a:p>
          <a:p>
            <a:r>
              <a:rPr lang="ru-RU" dirty="0"/>
              <a:t>5. Оценка </a:t>
            </a:r>
            <a:r>
              <a:rPr lang="ru-RU" dirty="0" smtClean="0"/>
              <a:t>эффективности инвестиционного </a:t>
            </a:r>
            <a:r>
              <a:rPr lang="ru-RU" dirty="0"/>
              <a:t>портфеля. 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3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Спекулятивные инвестиции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 </a:t>
            </a:r>
            <a:r>
              <a:rPr lang="ru-RU" u="sng" dirty="0"/>
              <a:t>К</a:t>
            </a:r>
            <a:r>
              <a:rPr lang="ru-RU" u="sng" dirty="0" smtClean="0"/>
              <a:t>раткосрочное</a:t>
            </a:r>
            <a:r>
              <a:rPr lang="ru-RU" dirty="0" smtClean="0"/>
              <a:t> вложение финансовых ресурсов с целью </a:t>
            </a:r>
            <a:r>
              <a:rPr lang="ru-RU" dirty="0"/>
              <a:t>спрогнозировать движение стоимости инвестиционного актива и </a:t>
            </a:r>
            <a:r>
              <a:rPr lang="ru-RU" dirty="0" smtClean="0"/>
              <a:t>получить прибыль  </a:t>
            </a:r>
            <a:r>
              <a:rPr lang="ru-RU" dirty="0"/>
              <a:t>на правильно сделанном </a:t>
            </a:r>
            <a:r>
              <a:rPr lang="ru-RU" dirty="0" smtClean="0"/>
              <a:t>прогнозе.</a:t>
            </a:r>
          </a:p>
          <a:p>
            <a:r>
              <a:rPr lang="ru-RU" dirty="0" smtClean="0"/>
              <a:t>Положительная </a:t>
            </a:r>
            <a:r>
              <a:rPr lang="ru-RU" dirty="0"/>
              <a:t>разница в стоимости покупки и продажи объекта вложений формирует прибыль инвестора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Главная особенность </a:t>
            </a:r>
            <a:r>
              <a:rPr lang="ru-RU" dirty="0"/>
              <a:t>спекулятивного </a:t>
            </a:r>
            <a:r>
              <a:rPr lang="ru-RU" dirty="0" smtClean="0"/>
              <a:t>инвестирования -повышенный </a:t>
            </a:r>
            <a:r>
              <a:rPr lang="ru-RU" dirty="0"/>
              <a:t>уровень </a:t>
            </a:r>
            <a:r>
              <a:rPr lang="ru-RU" dirty="0" smtClean="0"/>
              <a:t>рисков.</a:t>
            </a:r>
          </a:p>
          <a:p>
            <a:r>
              <a:rPr lang="ru-RU" dirty="0" smtClean="0"/>
              <a:t>Очень популярны среди частных инвесторов.</a:t>
            </a:r>
          </a:p>
          <a:p>
            <a:pPr fontAlgn="base"/>
            <a:r>
              <a:rPr lang="ru-RU" b="1" dirty="0" smtClean="0">
                <a:solidFill>
                  <a:srgbClr val="0070C0"/>
                </a:solidFill>
              </a:rPr>
              <a:t>Объекты инвестирования</a:t>
            </a:r>
            <a:r>
              <a:rPr lang="ru-RU" dirty="0" smtClean="0"/>
              <a:t>: ценные бумаги;</a:t>
            </a:r>
            <a:r>
              <a:rPr lang="ru-RU" dirty="0"/>
              <a:t> </a:t>
            </a:r>
            <a:r>
              <a:rPr lang="ru-RU" dirty="0" smtClean="0"/>
              <a:t>драгоценные металлы </a:t>
            </a:r>
            <a:r>
              <a:rPr lang="ru-RU" dirty="0"/>
              <a:t>и </a:t>
            </a:r>
            <a:r>
              <a:rPr lang="ru-RU" dirty="0" smtClean="0"/>
              <a:t>камни;</a:t>
            </a:r>
            <a:r>
              <a:rPr lang="ru-RU" dirty="0"/>
              <a:t> </a:t>
            </a:r>
            <a:r>
              <a:rPr lang="ru-RU" dirty="0" smtClean="0"/>
              <a:t>валюты;</a:t>
            </a:r>
            <a:r>
              <a:rPr lang="ru-RU" dirty="0"/>
              <a:t> </a:t>
            </a:r>
            <a:r>
              <a:rPr lang="ru-RU" dirty="0" smtClean="0"/>
              <a:t>дериваты </a:t>
            </a:r>
            <a:r>
              <a:rPr lang="ru-RU" dirty="0"/>
              <a:t>(</a:t>
            </a:r>
            <a:r>
              <a:rPr lang="ru-RU" dirty="0" smtClean="0"/>
              <a:t>опционы, фьючерсы </a:t>
            </a:r>
            <a:r>
              <a:rPr lang="ru-RU" dirty="0"/>
              <a:t>и так далее).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6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Венчурные инвестиции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Кредитование </a:t>
            </a:r>
            <a:r>
              <a:rPr lang="ru-RU" dirty="0"/>
              <a:t> инновационных </a:t>
            </a:r>
            <a:r>
              <a:rPr lang="ru-RU" dirty="0" err="1" smtClean="0"/>
              <a:t>стартапов</a:t>
            </a:r>
            <a:r>
              <a:rPr lang="ru-RU" dirty="0" smtClean="0"/>
              <a:t>, представленных, чаще всего, в технологических отраслях.</a:t>
            </a:r>
          </a:p>
          <a:p>
            <a:pPr fontAlgn="base"/>
            <a:r>
              <a:rPr lang="ru-RU" dirty="0"/>
              <a:t> </a:t>
            </a:r>
            <a:r>
              <a:rPr lang="ru-RU" dirty="0" smtClean="0"/>
              <a:t>Венчурные </a:t>
            </a:r>
            <a:r>
              <a:rPr lang="ru-RU" dirty="0"/>
              <a:t>инвесторы обычно получают долю в компании.</a:t>
            </a:r>
            <a:endParaRPr lang="ru-RU" dirty="0" smtClean="0"/>
          </a:p>
          <a:p>
            <a:pPr fontAlgn="base"/>
            <a:r>
              <a:rPr lang="ru-RU" dirty="0" smtClean="0"/>
              <a:t>Наиболее </a:t>
            </a:r>
            <a:r>
              <a:rPr lang="ru-RU" dirty="0"/>
              <a:t>рискованный вид вложений:  </a:t>
            </a:r>
            <a:r>
              <a:rPr lang="ru-RU" dirty="0">
                <a:hlinkClick r:id="rId2"/>
              </a:rPr>
              <a:t>75% </a:t>
            </a:r>
            <a:r>
              <a:rPr lang="ru-RU" dirty="0" err="1">
                <a:hlinkClick r:id="rId2"/>
              </a:rPr>
              <a:t>стартапов</a:t>
            </a:r>
            <a:r>
              <a:rPr lang="ru-RU" dirty="0">
                <a:hlinkClick r:id="rId2"/>
              </a:rPr>
              <a:t> не оправдывают </a:t>
            </a:r>
            <a:r>
              <a:rPr lang="ru-RU" dirty="0" smtClean="0">
                <a:hlinkClick r:id="rId2"/>
              </a:rPr>
              <a:t>вложения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err="1" smtClean="0"/>
              <a:t>Стартапы</a:t>
            </a:r>
            <a:r>
              <a:rPr lang="ru-RU" dirty="0" smtClean="0"/>
              <a:t> способны </a:t>
            </a:r>
            <a:r>
              <a:rPr lang="ru-RU" dirty="0"/>
              <a:t>к </a:t>
            </a:r>
            <a:r>
              <a:rPr lang="ru-RU" dirty="0" smtClean="0"/>
              <a:t>активному масштабированию, </a:t>
            </a:r>
            <a:r>
              <a:rPr lang="ru-RU" dirty="0"/>
              <a:t>захватывая новые </a:t>
            </a:r>
            <a:r>
              <a:rPr lang="ru-RU" dirty="0" smtClean="0"/>
              <a:t>рынки.</a:t>
            </a:r>
          </a:p>
          <a:p>
            <a:pPr fontAlgn="base"/>
            <a:r>
              <a:rPr lang="ru-RU" dirty="0" smtClean="0"/>
              <a:t>Экстраординарная прибыль, </a:t>
            </a:r>
            <a:r>
              <a:rPr lang="ru-RU" dirty="0"/>
              <a:t>которую венчурные инвесторы получают в случае, если </a:t>
            </a:r>
            <a:r>
              <a:rPr lang="ru-RU" dirty="0" smtClean="0"/>
              <a:t>«угадали».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6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Наиболее активные венчурные инвесторы в РФ ( по итогам 2019 года)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 smtClean="0"/>
              <a:t>ПАО«Сбербанк</a:t>
            </a:r>
            <a:r>
              <a:rPr lang="ru-RU" dirty="0"/>
              <a:t>» — 26 сделок.</a:t>
            </a:r>
          </a:p>
          <a:p>
            <a:pPr fontAlgn="base"/>
            <a:r>
              <a:rPr lang="ru-RU" dirty="0" err="1"/>
              <a:t>АФК</a:t>
            </a:r>
            <a:r>
              <a:rPr lang="ru-RU" dirty="0"/>
              <a:t> «Система» — 17 сделок.</a:t>
            </a:r>
          </a:p>
          <a:p>
            <a:pPr fontAlgn="base"/>
            <a:r>
              <a:rPr lang="ru-RU" dirty="0" err="1"/>
              <a:t>Mail.ru</a:t>
            </a:r>
            <a:r>
              <a:rPr lang="ru-RU" dirty="0"/>
              <a:t> </a:t>
            </a:r>
            <a:r>
              <a:rPr lang="ru-RU" dirty="0" err="1"/>
              <a:t>Group</a:t>
            </a:r>
            <a:r>
              <a:rPr lang="ru-RU" dirty="0"/>
              <a:t> — 13 сделок.</a:t>
            </a:r>
          </a:p>
          <a:p>
            <a:pPr fontAlgn="base"/>
            <a:r>
              <a:rPr lang="ru-RU" dirty="0"/>
              <a:t>«Лаборатория Касперского» — 10 сделок.</a:t>
            </a:r>
          </a:p>
          <a:p>
            <a:pPr fontAlgn="base"/>
            <a:r>
              <a:rPr lang="ru-RU" dirty="0" err="1"/>
              <a:t>S7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 — 8 сделок.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0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Стадии движения венчурного капитала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43" y="1815737"/>
            <a:ext cx="10347500" cy="42874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3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Портфельные инвестиции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Вложения </a:t>
            </a:r>
            <a:r>
              <a:rPr lang="ru-RU" dirty="0"/>
              <a:t>в ценные бумаги для получения </a:t>
            </a:r>
            <a:r>
              <a:rPr lang="ru-RU" dirty="0" smtClean="0"/>
              <a:t>прибыли, при этом </a:t>
            </a:r>
            <a:r>
              <a:rPr lang="ru-RU" dirty="0"/>
              <a:t> </a:t>
            </a:r>
            <a:r>
              <a:rPr lang="ru-RU" dirty="0" smtClean="0"/>
              <a:t>инвестор </a:t>
            </a:r>
            <a:r>
              <a:rPr lang="ru-RU" dirty="0"/>
              <a:t>не управляет фирмой, он лишь получает пассивный доход</a:t>
            </a:r>
            <a:r>
              <a:rPr lang="ru-RU" dirty="0" smtClean="0"/>
              <a:t>.</a:t>
            </a:r>
          </a:p>
          <a:p>
            <a:r>
              <a:rPr lang="ru-RU" dirty="0"/>
              <a:t>Инвестиционный портфель — это совокупность ценных бумаг, собранных вместе для уменьшения рисков и получения стабильной </a:t>
            </a:r>
            <a:r>
              <a:rPr lang="ru-RU" dirty="0" smtClean="0"/>
              <a:t>прибыли.</a:t>
            </a:r>
          </a:p>
          <a:p>
            <a:r>
              <a:rPr lang="ru-RU" dirty="0"/>
              <a:t>Главный принцип формирования портфеля — </a:t>
            </a:r>
            <a:r>
              <a:rPr lang="ru-RU" dirty="0" smtClean="0"/>
              <a:t>диверсификация (по отраслям, типам ценных бумаг, странам, валюте).</a:t>
            </a:r>
            <a:r>
              <a:rPr lang="ru-RU" dirty="0"/>
              <a:t> Она заключается в покупке бумаг, которые мало связаны между </a:t>
            </a:r>
            <a:r>
              <a:rPr lang="ru-RU" dirty="0" smtClean="0"/>
              <a:t>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4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Разновидности  </a:t>
            </a:r>
            <a:r>
              <a:rPr lang="ru-RU" b="1" dirty="0">
                <a:solidFill>
                  <a:srgbClr val="C00000"/>
                </a:solidFill>
              </a:rPr>
              <a:t>инвестиционного портфеля</a:t>
            </a:r>
            <a:br>
              <a:rPr lang="ru-RU" b="1" dirty="0">
                <a:solidFill>
                  <a:srgbClr val="C00000"/>
                </a:solidFill>
              </a:rPr>
            </a:b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Консервативный</a:t>
            </a:r>
            <a:r>
              <a:rPr lang="ru-RU" dirty="0"/>
              <a:t>. Главная цель инвестора — сохранить деньги. Состоит из низкодоходных облигаций и акций крупных фирм (голубые фишки). Такие вложения считаются </a:t>
            </a:r>
            <a:r>
              <a:rPr lang="ru-RU" dirty="0" err="1"/>
              <a:t>безрисковыми</a:t>
            </a:r>
            <a:r>
              <a:rPr lang="ru-RU" dirty="0"/>
              <a:t>.</a:t>
            </a:r>
          </a:p>
          <a:p>
            <a:r>
              <a:rPr lang="ru-RU" b="1" dirty="0"/>
              <a:t>Агрессивный.</a:t>
            </a:r>
            <a:r>
              <a:rPr lang="ru-RU" dirty="0"/>
              <a:t> Цель инвестора — максимизация прибыли. В состав включаются бумаги перспективных молодых компаний. Они обеспечивают высокий доход, но влекут за собой серьезные риски.</a:t>
            </a:r>
          </a:p>
          <a:p>
            <a:r>
              <a:rPr lang="ru-RU" b="1" dirty="0"/>
              <a:t>Умеренный.</a:t>
            </a:r>
            <a:r>
              <a:rPr lang="ru-RU" dirty="0"/>
              <a:t> </a:t>
            </a:r>
            <a:r>
              <a:rPr lang="ru-RU" dirty="0" smtClean="0"/>
              <a:t>Является сбалансированным </a:t>
            </a:r>
            <a:r>
              <a:rPr lang="ru-RU" dirty="0"/>
              <a:t>или смешанным. Представляет собой компромисс между консервативными и агрессивными инвестициями. Совмещает разные типы ценных бумаг. Обеспечивает приемлемые риски при среднем доходе.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9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Примерная структура каждого портфеля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70" y="1690688"/>
            <a:ext cx="9499687" cy="455505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4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Понятие инвестиций и инвестиционной деятельности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Федеральный закон от 25.02.1999 N 39-ФЗ (ред. от 08.12.2020) «Об инвестиционной деятельности в Российской Федерации, осуществляемой в форме капитальных вложений»</a:t>
            </a:r>
          </a:p>
          <a:p>
            <a:r>
              <a:rPr lang="ru-RU" b="1" dirty="0" smtClean="0">
                <a:solidFill>
                  <a:srgbClr val="00B0F0"/>
                </a:solidFill>
              </a:rPr>
              <a:t>Инвестиции</a:t>
            </a:r>
            <a:r>
              <a:rPr lang="ru-RU" dirty="0" smtClean="0"/>
              <a:t> </a:t>
            </a:r>
            <a:r>
              <a:rPr lang="ru-RU" dirty="0"/>
              <a:t>- денежные средства, ценные бумаги, иное имущество, в том числе имущественные права, иные права, имеющие денежную оценку, вкладываемые в объекты предпринимательской и (или) иной деятельности в целях получения прибыли и (или) достижения иного полезного </a:t>
            </a:r>
            <a:r>
              <a:rPr lang="ru-RU" dirty="0" smtClean="0"/>
              <a:t>эффекта.</a:t>
            </a:r>
          </a:p>
          <a:p>
            <a:r>
              <a:rPr lang="ru-RU" b="1" dirty="0" smtClean="0">
                <a:solidFill>
                  <a:srgbClr val="00B0F0"/>
                </a:solidFill>
              </a:rPr>
              <a:t>Инвестиционная </a:t>
            </a:r>
            <a:r>
              <a:rPr lang="ru-RU" b="1" dirty="0">
                <a:solidFill>
                  <a:srgbClr val="00B0F0"/>
                </a:solidFill>
              </a:rPr>
              <a:t>деятельность </a:t>
            </a:r>
            <a:r>
              <a:rPr lang="ru-RU" dirty="0"/>
              <a:t>- вложение инвестиций и осуществление практических действий в целях получения прибыли и (или) достижения иного полезного эффекта;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Интеллектуальные инвестиции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829" y="1489166"/>
            <a:ext cx="11299371" cy="517289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Инвестирование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создание новых нематериальных активов, в обучение персонала и повышение его квалификации для создания инновационных </a:t>
            </a:r>
            <a:r>
              <a:rPr lang="ru-RU" dirty="0" smtClean="0"/>
              <a:t>продуктов.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ОБЪЕКТЫ</a:t>
            </a:r>
            <a:r>
              <a:rPr lang="ru-RU" b="1" dirty="0">
                <a:solidFill>
                  <a:srgbClr val="7030A0"/>
                </a:solidFill>
              </a:rPr>
              <a:t> для интеллектуального инвестирования </a:t>
            </a:r>
            <a:r>
              <a:rPr lang="ru-RU" dirty="0" smtClean="0"/>
              <a:t>-предметы </a:t>
            </a:r>
            <a:r>
              <a:rPr lang="ru-RU" dirty="0"/>
              <a:t>интеллектуальной собственности:</a:t>
            </a:r>
          </a:p>
          <a:p>
            <a:r>
              <a:rPr lang="ru-RU" dirty="0"/>
              <a:t>исключительная собственность (лицензии, патенты, права, сертификаты, гранты, авторское </a:t>
            </a:r>
            <a:r>
              <a:rPr lang="ru-RU" dirty="0" smtClean="0"/>
              <a:t>право)</a:t>
            </a:r>
            <a:endParaRPr lang="ru-RU" dirty="0"/>
          </a:p>
          <a:p>
            <a:r>
              <a:rPr lang="ru-RU" dirty="0"/>
              <a:t>информационная собственность (зафиксированные в документальном виде уроки, </a:t>
            </a:r>
            <a:r>
              <a:rPr lang="ru-RU" dirty="0" err="1"/>
              <a:t>видеолекции</a:t>
            </a:r>
            <a:r>
              <a:rPr lang="ru-RU" dirty="0"/>
              <a:t>, обучающие </a:t>
            </a:r>
            <a:r>
              <a:rPr lang="ru-RU" dirty="0" err="1"/>
              <a:t>материалы,опыт</a:t>
            </a:r>
            <a:r>
              <a:rPr lang="ru-RU" dirty="0"/>
              <a:t> и знания)</a:t>
            </a:r>
          </a:p>
          <a:p>
            <a:r>
              <a:rPr lang="ru-RU" dirty="0"/>
              <a:t>лицензионная собственность (право использования объекта или услуги, зафиксированное в лицензии)</a:t>
            </a:r>
          </a:p>
          <a:p>
            <a:r>
              <a:rPr lang="ru-RU" dirty="0"/>
              <a:t> приобретение оборудования, отвечающего последнему слову техники</a:t>
            </a:r>
          </a:p>
          <a:p>
            <a:r>
              <a:rPr lang="ru-RU" dirty="0"/>
              <a:t>расходы на повышение квалификации персонала и улучшение профессиональных навыков.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4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Альтернативные механизмы инвестирования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Инвестиции в активы, которые не попадают в традиционные категории (публично обращающиеся акции, облигации и иные высоколиквидные инструменты) и характеризуются низкой ликвидностью, высокими рисками и высокой требуемой доходностью.</a:t>
            </a:r>
          </a:p>
          <a:p>
            <a:r>
              <a:rPr lang="ru-RU" dirty="0" smtClean="0"/>
              <a:t>Являются одним </a:t>
            </a:r>
            <a:r>
              <a:rPr lang="ru-RU" dirty="0"/>
              <a:t>из основных источников привлечения капитала для компаний на ранних стадиях </a:t>
            </a:r>
            <a:r>
              <a:rPr lang="ru-RU" dirty="0" smtClean="0"/>
              <a:t>развития, когда традиционное финансирование не доступно.</a:t>
            </a:r>
          </a:p>
          <a:p>
            <a:r>
              <a:rPr lang="ru-RU" dirty="0" smtClean="0"/>
              <a:t>К таким механизмам отнесены прямые </a:t>
            </a:r>
            <a:r>
              <a:rPr lang="ru-RU" dirty="0"/>
              <a:t>инвестиции, мезонинное финансирование и </a:t>
            </a:r>
            <a:r>
              <a:rPr lang="ru-RU" dirty="0" err="1" smtClean="0"/>
              <a:t>краудфандинг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5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Альтернативные механизмы </a:t>
            </a:r>
            <a:r>
              <a:rPr lang="ru-RU" b="1" dirty="0" smtClean="0">
                <a:solidFill>
                  <a:srgbClr val="C00000"/>
                </a:solidFill>
              </a:rPr>
              <a:t>инвестирования –прямое инвестирование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rgbClr val="00B0F0"/>
                </a:solidFill>
              </a:rPr>
              <a:t>Private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Equity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- предоставление </a:t>
            </a:r>
            <a:r>
              <a:rPr lang="ru-RU" dirty="0"/>
              <a:t>организациями и физическими лицами денежных средств непубличным компаниям в обмен на долю участия в капитале </a:t>
            </a:r>
            <a:r>
              <a:rPr lang="ru-RU" dirty="0" smtClean="0"/>
              <a:t>данной компании.</a:t>
            </a:r>
          </a:p>
          <a:p>
            <a:r>
              <a:rPr lang="ru-RU" b="1" dirty="0" smtClean="0">
                <a:solidFill>
                  <a:srgbClr val="00B0F0"/>
                </a:solidFill>
              </a:rPr>
              <a:t>В РФ- </a:t>
            </a:r>
            <a:r>
              <a:rPr lang="ru-RU" dirty="0" smtClean="0"/>
              <a:t>коллективное </a:t>
            </a:r>
            <a:r>
              <a:rPr lang="ru-RU" dirty="0"/>
              <a:t>инвестирование в акции/доли в уставном капитале преимущественно непубличных компаний, обладающих значительным потенциалом роста. </a:t>
            </a:r>
            <a:endParaRPr lang="ru-RU" dirty="0" smtClean="0"/>
          </a:p>
          <a:p>
            <a:r>
              <a:rPr lang="ru-RU" dirty="0"/>
              <a:t>Прямые инвестиции обычно осуществляют </a:t>
            </a:r>
            <a:r>
              <a:rPr lang="ru-RU" b="1" dirty="0"/>
              <a:t>фонды прямых </a:t>
            </a:r>
            <a:r>
              <a:rPr lang="ru-RU" b="1" dirty="0" smtClean="0"/>
              <a:t>инвестиций.</a:t>
            </a:r>
          </a:p>
          <a:p>
            <a:pPr marL="0" indent="0">
              <a:buNone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ИНВЕСТОРЫ ФОНДОВ ПРЯМЫХ ИНВЕСТИЦИЙ В ЕС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672184"/>
            <a:ext cx="9940834" cy="45839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67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Специфика прямого инвестирования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Объектами прямых инвестиций являются в  основном инновационные, технологические и иные компании (на разных стадиях развития), которые обладают значительным потенциалом </a:t>
            </a:r>
            <a:r>
              <a:rPr lang="ru-RU" dirty="0" smtClean="0"/>
              <a:t>роста.</a:t>
            </a:r>
          </a:p>
          <a:p>
            <a:r>
              <a:rPr lang="ru-RU" dirty="0" smtClean="0"/>
              <a:t>Ожидаемая </a:t>
            </a:r>
            <a:r>
              <a:rPr lang="ru-RU" dirty="0"/>
              <a:t>доходность от прямых инвестиций в развитых странах составляет около 25% годовых. </a:t>
            </a:r>
            <a:endParaRPr lang="ru-RU" dirty="0" smtClean="0"/>
          </a:p>
          <a:p>
            <a:r>
              <a:rPr lang="ru-RU" dirty="0" smtClean="0"/>
              <a:t>Оценка </a:t>
            </a:r>
            <a:r>
              <a:rPr lang="ru-RU" dirty="0"/>
              <a:t>эффективности фондов прямых инвестиций может быть </a:t>
            </a:r>
            <a:r>
              <a:rPr lang="ru-RU" dirty="0" smtClean="0"/>
              <a:t>неточной </a:t>
            </a:r>
            <a:r>
              <a:rPr lang="ru-RU" dirty="0"/>
              <a:t>из-за отсутствия единого подхода при выборе методов </a:t>
            </a:r>
            <a:r>
              <a:rPr lang="ru-RU" dirty="0" smtClean="0"/>
              <a:t>оценки.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4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Риски прямого инвестирования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  Риск мошенничества и  недобросовестной деятельности управляющих фондов прямых инвестиций, </a:t>
            </a:r>
            <a:r>
              <a:rPr lang="ru-RU" dirty="0" smtClean="0"/>
              <a:t>менеджмента </a:t>
            </a:r>
            <a:r>
              <a:rPr lang="ru-RU" dirty="0"/>
              <a:t>портфельных компаний. </a:t>
            </a:r>
            <a:endParaRPr lang="ru-RU" dirty="0" smtClean="0"/>
          </a:p>
          <a:p>
            <a:r>
              <a:rPr lang="ru-RU" dirty="0"/>
              <a:t>2.  Риск </a:t>
            </a:r>
            <a:r>
              <a:rPr lang="ru-RU" dirty="0" err="1"/>
              <a:t>правоприменения</a:t>
            </a:r>
            <a:r>
              <a:rPr lang="ru-RU" dirty="0" smtClean="0"/>
              <a:t>.</a:t>
            </a:r>
          </a:p>
          <a:p>
            <a:r>
              <a:rPr lang="ru-RU" dirty="0"/>
              <a:t>3.  Риск некорректной оценки инвестиций. </a:t>
            </a:r>
            <a:endParaRPr lang="ru-RU" dirty="0" smtClean="0"/>
          </a:p>
          <a:p>
            <a:r>
              <a:rPr lang="ru-RU" dirty="0"/>
              <a:t>4.  Риск невозможности выхода из  </a:t>
            </a:r>
            <a:r>
              <a:rPr lang="ru-RU" dirty="0" smtClean="0"/>
              <a:t>инвестиции.</a:t>
            </a:r>
          </a:p>
          <a:p>
            <a:r>
              <a:rPr lang="ru-RU" dirty="0"/>
              <a:t>5.  Риск недостаточной компетенции управляющего фонда прямых </a:t>
            </a:r>
            <a:r>
              <a:rPr lang="ru-RU" dirty="0" smtClean="0"/>
              <a:t>инвестиций.</a:t>
            </a:r>
          </a:p>
          <a:p>
            <a:r>
              <a:rPr lang="ru-RU" dirty="0" smtClean="0"/>
              <a:t>6.</a:t>
            </a:r>
            <a:r>
              <a:rPr lang="ru-RU" dirty="0"/>
              <a:t> Риск потери капитала в связи с неисполнением обязательств по предоставлению финансирования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16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Альтернативные механизмы </a:t>
            </a:r>
            <a:r>
              <a:rPr lang="ru-RU" b="1" dirty="0" smtClean="0">
                <a:solidFill>
                  <a:srgbClr val="C00000"/>
                </a:solidFill>
              </a:rPr>
              <a:t>инвестирования. Мезонинное </a:t>
            </a:r>
            <a:r>
              <a:rPr lang="ru-RU" b="1" dirty="0">
                <a:solidFill>
                  <a:srgbClr val="C00000"/>
                </a:solidFill>
              </a:rPr>
              <a:t>финансирование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5755" cy="503237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Это гибрид банковского кредита и прямых инвестиций в </a:t>
            </a:r>
            <a:r>
              <a:rPr lang="ru-RU" dirty="0" smtClean="0"/>
              <a:t>компанию</a:t>
            </a:r>
          </a:p>
          <a:p>
            <a:r>
              <a:rPr lang="ru-RU" dirty="0" smtClean="0"/>
              <a:t>Мезонинное </a:t>
            </a:r>
            <a:r>
              <a:rPr lang="ru-RU" dirty="0"/>
              <a:t>финансирование </a:t>
            </a:r>
            <a:r>
              <a:rPr lang="ru-RU" dirty="0" smtClean="0"/>
              <a:t> - </a:t>
            </a:r>
            <a:r>
              <a:rPr lang="ru-RU" dirty="0"/>
              <a:t>инструмент, характеризующийся меньшим риском, чем долевое финансирование, и  большим, чем </a:t>
            </a:r>
            <a:r>
              <a:rPr lang="ru-RU" dirty="0" smtClean="0"/>
              <a:t>долговое финансирование.</a:t>
            </a:r>
          </a:p>
          <a:p>
            <a:r>
              <a:rPr lang="ru-RU" dirty="0" smtClean="0"/>
              <a:t>Инструменты: субординированный </a:t>
            </a:r>
            <a:r>
              <a:rPr lang="ru-RU" dirty="0"/>
              <a:t>заем, кредитный договор, вексель, договор </a:t>
            </a:r>
            <a:r>
              <a:rPr lang="ru-RU" dirty="0" err="1"/>
              <a:t>репо</a:t>
            </a:r>
            <a:r>
              <a:rPr lang="ru-RU" dirty="0"/>
              <a:t>, опционы, субординированные облигации и привилегированные </a:t>
            </a:r>
            <a:r>
              <a:rPr lang="ru-RU" dirty="0" smtClean="0"/>
              <a:t>акции.</a:t>
            </a:r>
          </a:p>
          <a:p>
            <a:r>
              <a:rPr lang="ru-RU" dirty="0"/>
              <a:t>Понятие «мезонинное финансирование» </a:t>
            </a:r>
            <a:r>
              <a:rPr lang="ru-RU" dirty="0" smtClean="0"/>
              <a:t> и в</a:t>
            </a:r>
            <a:r>
              <a:rPr lang="ru-RU" dirty="0"/>
              <a:t>  российском праве, </a:t>
            </a:r>
            <a:r>
              <a:rPr lang="ru-RU" dirty="0" smtClean="0"/>
              <a:t>и</a:t>
            </a:r>
            <a:r>
              <a:rPr lang="ru-RU" dirty="0"/>
              <a:t>  в  законодательстве других стран, отсутствует</a:t>
            </a:r>
            <a:r>
              <a:rPr lang="ru-RU" dirty="0" smtClean="0"/>
              <a:t>.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Пример мезонинного финансирования</a:t>
            </a:r>
            <a:r>
              <a:rPr lang="ru-RU" dirty="0" smtClean="0"/>
              <a:t>. </a:t>
            </a:r>
            <a:r>
              <a:rPr lang="ru-RU" dirty="0"/>
              <a:t>Компания берет мезонинный кредит у инвестора и кредит в банке. Сначала компания погашает банковский кредит, затем — мезонинный кредит. Только после этого компания получает права на остаток прибыли. То есть, чтобы получить свою прибыль от проекта, компания сначала выплачивает инвестору за мезонинный кредит.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Механизмы </a:t>
            </a:r>
            <a:r>
              <a:rPr lang="ru-RU" b="1" dirty="0">
                <a:solidFill>
                  <a:srgbClr val="C00000"/>
                </a:solidFill>
              </a:rPr>
              <a:t>обеспечения исполнения обязательств по сделкам мезонинного финансирования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залог </a:t>
            </a:r>
            <a:r>
              <a:rPr lang="ru-RU" dirty="0"/>
              <a:t>имущества, </a:t>
            </a:r>
            <a:endParaRPr lang="ru-RU" dirty="0" smtClean="0"/>
          </a:p>
          <a:p>
            <a:r>
              <a:rPr lang="ru-RU" dirty="0" smtClean="0"/>
              <a:t>независимая </a:t>
            </a:r>
            <a:r>
              <a:rPr lang="ru-RU" dirty="0"/>
              <a:t>гарантия, </a:t>
            </a:r>
            <a:endParaRPr lang="ru-RU" dirty="0" smtClean="0"/>
          </a:p>
          <a:p>
            <a:r>
              <a:rPr lang="ru-RU" dirty="0" smtClean="0"/>
              <a:t>личное </a:t>
            </a:r>
            <a:r>
              <a:rPr lang="ru-RU" dirty="0"/>
              <a:t>поручительство, </a:t>
            </a:r>
            <a:endParaRPr lang="ru-RU" dirty="0" smtClean="0"/>
          </a:p>
          <a:p>
            <a:r>
              <a:rPr lang="ru-RU" dirty="0" smtClean="0"/>
              <a:t>корпоративный </a:t>
            </a:r>
            <a:r>
              <a:rPr lang="ru-RU" dirty="0"/>
              <a:t>договор, </a:t>
            </a:r>
            <a:endParaRPr lang="ru-RU" dirty="0" smtClean="0"/>
          </a:p>
          <a:p>
            <a:r>
              <a:rPr lang="ru-RU" dirty="0" smtClean="0"/>
              <a:t>штрафной </a:t>
            </a:r>
            <a:r>
              <a:rPr lang="ru-RU" dirty="0"/>
              <a:t>опцион </a:t>
            </a:r>
            <a:r>
              <a:rPr lang="ru-RU" dirty="0" err="1"/>
              <a:t>колл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заклад </a:t>
            </a:r>
            <a:r>
              <a:rPr lang="ru-RU" dirty="0"/>
              <a:t>векселей, </a:t>
            </a:r>
            <a:endParaRPr lang="ru-RU" dirty="0" smtClean="0"/>
          </a:p>
          <a:p>
            <a:r>
              <a:rPr lang="ru-RU" dirty="0" smtClean="0"/>
              <a:t>приобретение </a:t>
            </a:r>
            <a:r>
              <a:rPr lang="ru-RU" dirty="0"/>
              <a:t>«гарантирующей» </a:t>
            </a:r>
            <a:r>
              <a:rPr lang="ru-RU" dirty="0" smtClean="0"/>
              <a:t>доли.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60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Альтернативные механизмы инвестирования </a:t>
            </a:r>
            <a:r>
              <a:rPr lang="ru-RU" b="1" dirty="0" smtClean="0">
                <a:solidFill>
                  <a:srgbClr val="C00000"/>
                </a:solidFill>
              </a:rPr>
              <a:t>–инвестиционные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Основные виды инвестирования на </a:t>
            </a:r>
            <a:r>
              <a:rPr lang="ru-RU" dirty="0" smtClean="0"/>
              <a:t>платформах</a:t>
            </a:r>
            <a:r>
              <a:rPr lang="ru-RU" dirty="0"/>
              <a:t>  </a:t>
            </a:r>
            <a:r>
              <a:rPr lang="ru-RU" dirty="0" smtClean="0"/>
              <a:t>(разновидности </a:t>
            </a:r>
            <a:r>
              <a:rPr lang="ru-RU" dirty="0" err="1" smtClean="0"/>
              <a:t>краудфандинга</a:t>
            </a:r>
            <a:r>
              <a:rPr lang="ru-RU" dirty="0" smtClean="0"/>
              <a:t>):</a:t>
            </a:r>
          </a:p>
          <a:p>
            <a:r>
              <a:rPr lang="ru-RU" b="1" dirty="0" err="1" smtClean="0">
                <a:solidFill>
                  <a:srgbClr val="00B050"/>
                </a:solidFill>
              </a:rPr>
              <a:t>Краудлендинг</a:t>
            </a:r>
            <a:r>
              <a:rPr lang="ru-RU" b="1" dirty="0"/>
              <a:t> </a:t>
            </a:r>
            <a:r>
              <a:rPr lang="ru-RU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это краткосрочное </a:t>
            </a:r>
            <a:r>
              <a:rPr lang="ru-RU" dirty="0"/>
              <a:t>кредитование бизнеса </a:t>
            </a:r>
            <a:r>
              <a:rPr lang="ru-RU" dirty="0" smtClean="0"/>
              <a:t>обычными пользователями </a:t>
            </a:r>
            <a:r>
              <a:rPr lang="ru-RU" dirty="0"/>
              <a:t>через специальные платформы</a:t>
            </a:r>
            <a:r>
              <a:rPr lang="ru-RU" b="1" dirty="0"/>
              <a:t>.</a:t>
            </a:r>
            <a:r>
              <a:rPr lang="ru-RU" dirty="0"/>
              <a:t> Эти платформы выступают технологическим посредником между кредитором и заемщиком. Любой человек или компания могут начать финансировать бизнес, давая деньги под процент на определенное время. Погашение долга происходит в установленные сроки и по графику</a:t>
            </a:r>
            <a:r>
              <a:rPr lang="ru-RU" dirty="0" smtClean="0"/>
              <a:t>, </a:t>
            </a:r>
          </a:p>
          <a:p>
            <a:r>
              <a:rPr lang="ru-RU" b="1" dirty="0" err="1" smtClean="0">
                <a:solidFill>
                  <a:srgbClr val="00B050"/>
                </a:solidFill>
              </a:rPr>
              <a:t>Краудинвестинг</a:t>
            </a:r>
            <a:r>
              <a:rPr lang="ru-RU" dirty="0" smtClean="0"/>
              <a:t> -– </a:t>
            </a:r>
            <a:r>
              <a:rPr lang="ru-RU" dirty="0"/>
              <a:t>способ привлечения денежных средств на запуск и развитие </a:t>
            </a:r>
            <a:r>
              <a:rPr lang="ru-RU" dirty="0" err="1"/>
              <a:t>стартапов</a:t>
            </a:r>
            <a:r>
              <a:rPr lang="ru-RU" dirty="0"/>
              <a:t> как в сети, так и в офлайн бизнесе. Для инвестора это источник пассивного дохода, когда от него требуется лишь выбрать интересующее его направление и вложить свободные </a:t>
            </a:r>
            <a:r>
              <a:rPr lang="ru-RU" dirty="0" smtClean="0"/>
              <a:t>деньги. </a:t>
            </a:r>
          </a:p>
          <a:p>
            <a:r>
              <a:rPr lang="ru-RU" b="1" dirty="0" err="1" smtClean="0">
                <a:solidFill>
                  <a:srgbClr val="00B050"/>
                </a:solidFill>
              </a:rPr>
              <a:t>Краудревординг</a:t>
            </a:r>
            <a:r>
              <a:rPr lang="ru-RU" dirty="0" smtClean="0"/>
              <a:t> - инвесторы </a:t>
            </a:r>
            <a:r>
              <a:rPr lang="ru-RU" dirty="0"/>
              <a:t>предоставляют финансирование в обмен на продукты или услуги, которые получит бизнес или проект. Это своего рода </a:t>
            </a:r>
            <a:r>
              <a:rPr lang="ru-RU" dirty="0" err="1"/>
              <a:t>предзаказ</a:t>
            </a:r>
            <a:r>
              <a:rPr lang="ru-RU" dirty="0"/>
              <a:t> товаров, услуг посредством </a:t>
            </a:r>
            <a:r>
              <a:rPr lang="ru-RU" dirty="0" err="1" smtClean="0"/>
              <a:t>краудфандинга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12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Типы </a:t>
            </a:r>
            <a:r>
              <a:rPr lang="ru-RU" dirty="0" err="1">
                <a:solidFill>
                  <a:srgbClr val="FF0000"/>
                </a:solidFill>
              </a:rPr>
              <a:t>краудфандинга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p2p</a:t>
            </a:r>
            <a:r>
              <a:rPr lang="ru-RU" dirty="0" smtClean="0"/>
              <a:t>-кредитование</a:t>
            </a:r>
            <a:r>
              <a:rPr lang="ru-RU" dirty="0"/>
              <a:t>, когда и инвестор и заемщик — физлица</a:t>
            </a:r>
            <a:r>
              <a:rPr lang="ru-RU" dirty="0" smtClean="0"/>
              <a:t>;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0070C0"/>
                </a:solidFill>
              </a:rPr>
              <a:t>p2b</a:t>
            </a:r>
            <a:r>
              <a:rPr lang="ru-RU" dirty="0"/>
              <a:t>-кредитование, когда инвестор — это физлицо, заемщик — </a:t>
            </a:r>
            <a:r>
              <a:rPr lang="ru-RU" dirty="0" err="1"/>
              <a:t>юрлицо</a:t>
            </a:r>
            <a:r>
              <a:rPr lang="ru-RU" dirty="0" smtClean="0"/>
              <a:t>;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0070C0"/>
                </a:solidFill>
              </a:rPr>
              <a:t>b2b</a:t>
            </a:r>
            <a:r>
              <a:rPr lang="ru-RU" dirty="0"/>
              <a:t>-кредитование, когда и инвестор, и заемщик — </a:t>
            </a:r>
            <a:r>
              <a:rPr lang="ru-RU" dirty="0" err="1"/>
              <a:t>юрлица</a:t>
            </a:r>
            <a:r>
              <a:rPr lang="ru-RU" dirty="0" smtClean="0"/>
              <a:t>;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0070C0"/>
                </a:solidFill>
              </a:rPr>
              <a:t>rewards</a:t>
            </a:r>
            <a:r>
              <a:rPr lang="ru-RU" dirty="0" err="1"/>
              <a:t>-краудфандинг</a:t>
            </a:r>
            <a:r>
              <a:rPr lang="ru-RU" dirty="0"/>
              <a:t>, когда деньги привлекаются на проекты за нефинансовое вознаграждение.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Сущность инвестиций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Экономический и финансовый подходы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                     </a:t>
            </a:r>
            <a:r>
              <a:rPr lang="ru-RU" b="1" dirty="0" smtClean="0">
                <a:solidFill>
                  <a:srgbClr val="00B050"/>
                </a:solidFill>
              </a:rPr>
              <a:t>Экономическое определение:</a:t>
            </a:r>
          </a:p>
          <a:p>
            <a:r>
              <a:rPr lang="ru-RU" dirty="0" smtClean="0"/>
              <a:t>Инвестиции –совокупность  издержек и затрат в форме долгосрочных вложений капитала в различные отрасли экономики. </a:t>
            </a:r>
          </a:p>
          <a:p>
            <a:r>
              <a:rPr lang="ru-RU" dirty="0" smtClean="0"/>
              <a:t>Инвестиции  -  составная часть механизма, используемого для обеспечения  роста и развития экономики государства.</a:t>
            </a:r>
          </a:p>
          <a:p>
            <a:r>
              <a:rPr lang="ru-RU" dirty="0" smtClean="0"/>
              <a:t>Инвестиции - обмен удовлетворения сегодняшних потребностей на удовлетворение их в будущем в возросшем количестве.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Крупные российские </a:t>
            </a:r>
            <a:r>
              <a:rPr lang="ru-RU" b="1" dirty="0" err="1" smtClean="0">
                <a:solidFill>
                  <a:srgbClr val="C00000"/>
                </a:solidFill>
              </a:rPr>
              <a:t>крауд</a:t>
            </a:r>
            <a:r>
              <a:rPr lang="ru-RU" b="1" smtClean="0">
                <a:solidFill>
                  <a:srgbClr val="C00000"/>
                </a:solidFill>
              </a:rPr>
              <a:t>-платформы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«Планета»</a:t>
            </a:r>
          </a:p>
          <a:p>
            <a:r>
              <a:rPr lang="ru-RU" dirty="0" smtClean="0"/>
              <a:t>«</a:t>
            </a:r>
            <a:r>
              <a:rPr lang="ru-RU" dirty="0" err="1"/>
              <a:t>Бумстартер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Kroogi</a:t>
            </a:r>
            <a:endParaRPr lang="ru-RU" dirty="0" smtClean="0"/>
          </a:p>
          <a:p>
            <a:r>
              <a:rPr lang="ru-RU" dirty="0" smtClean="0"/>
              <a:t>«Альфа-поток»</a:t>
            </a:r>
          </a:p>
          <a:p>
            <a:r>
              <a:rPr lang="ru-RU" dirty="0" err="1" smtClean="0"/>
              <a:t>StartTrack</a:t>
            </a:r>
            <a:endParaRPr lang="ru-RU" dirty="0" smtClean="0"/>
          </a:p>
          <a:p>
            <a:r>
              <a:rPr lang="ru-RU" dirty="0" smtClean="0"/>
              <a:t>«Город </a:t>
            </a:r>
            <a:r>
              <a:rPr lang="ru-RU" dirty="0"/>
              <a:t>денег</a:t>
            </a:r>
            <a:r>
              <a:rPr lang="ru-RU" dirty="0" smtClean="0"/>
              <a:t>»</a:t>
            </a:r>
          </a:p>
          <a:p>
            <a:r>
              <a:rPr lang="ru-RU" dirty="0" smtClean="0"/>
              <a:t>«</a:t>
            </a:r>
            <a:r>
              <a:rPr lang="ru-RU" dirty="0" err="1"/>
              <a:t>Пененза</a:t>
            </a:r>
            <a:r>
              <a:rPr lang="ru-RU" dirty="0" smtClean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4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sz="4600" b="1" dirty="0" smtClean="0">
                <a:solidFill>
                  <a:srgbClr val="C00000"/>
                </a:solidFill>
              </a:rPr>
              <a:t>СПАСИБО </a:t>
            </a:r>
            <a:r>
              <a:rPr lang="ru-RU" sz="4600" b="1" dirty="0">
                <a:solidFill>
                  <a:srgbClr val="C00000"/>
                </a:solidFill>
              </a:rPr>
              <a:t>ЗА ВНИМАНИЕ!</a:t>
            </a:r>
            <a:endParaRPr lang="ru-RU" sz="4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4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Задания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954" y="1463040"/>
            <a:ext cx="11181806" cy="506838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Изучить </a:t>
            </a:r>
            <a:r>
              <a:rPr lang="ru-RU" dirty="0" smtClean="0"/>
              <a:t>Федеральный </a:t>
            </a:r>
            <a:r>
              <a:rPr lang="ru-RU" dirty="0"/>
              <a:t>закон "Об инвестиционной деятельности в Российской Федерации, осуществляемой в форме капитальных вложений" от 25.02.1999 N </a:t>
            </a:r>
            <a:r>
              <a:rPr lang="ru-RU" dirty="0" smtClean="0"/>
              <a:t>39-ФЗ. Выявить наиболее важные нюансы. Выявить возможные спорные (полемичные) моменты. </a:t>
            </a:r>
            <a:endParaRPr lang="ru-RU" dirty="0"/>
          </a:p>
          <a:p>
            <a:r>
              <a:rPr lang="ru-RU" dirty="0" smtClean="0"/>
              <a:t>Изучить нормативно-правовые акты в рамках организации инвестиционной деятельности. Выстроить логику формирования и объяснить ее.</a:t>
            </a:r>
          </a:p>
          <a:p>
            <a:r>
              <a:rPr lang="ru-RU" dirty="0" smtClean="0"/>
              <a:t>Слайд 8 – выстроить функции в порядке значимости. Объяснить логику (присутствующие 11.09. данное задание уже сделали).</a:t>
            </a:r>
          </a:p>
          <a:p>
            <a:r>
              <a:rPr lang="ru-RU" smtClean="0"/>
              <a:t>Слайды </a:t>
            </a:r>
            <a:r>
              <a:rPr lang="ru-RU" smtClean="0"/>
              <a:t>10-12- </a:t>
            </a:r>
            <a:r>
              <a:rPr lang="ru-RU" dirty="0" smtClean="0"/>
              <a:t>сравнить классы инвестиций (достоинства и недостатки для различных категорий инвесторов</a:t>
            </a:r>
            <a:r>
              <a:rPr lang="ru-RU" dirty="0"/>
              <a:t>). (присутствующие 11.09. данное задание уже сделали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Сравнить </a:t>
            </a:r>
            <a:r>
              <a:rPr lang="ru-RU" dirty="0" err="1" smtClean="0"/>
              <a:t>крауд</a:t>
            </a:r>
            <a:r>
              <a:rPr lang="ru-RU" dirty="0" smtClean="0"/>
              <a:t>-площадки и особенности инвестирования.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Сущность инвестиций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Экономический и финансовый подходы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                     </a:t>
            </a:r>
            <a:r>
              <a:rPr lang="ru-RU" b="1" dirty="0" smtClean="0">
                <a:solidFill>
                  <a:srgbClr val="00B050"/>
                </a:solidFill>
              </a:rPr>
              <a:t>Финансовое определение:</a:t>
            </a:r>
          </a:p>
          <a:p>
            <a:r>
              <a:rPr lang="ru-RU" dirty="0" smtClean="0"/>
              <a:t>Инвестиции - вложение денежных ресурсов в объекты предпринимательской деятельности с целью получения дохода в будущем. </a:t>
            </a:r>
          </a:p>
          <a:p>
            <a:r>
              <a:rPr lang="ru-RU" dirty="0" smtClean="0"/>
              <a:t>Инвестиции – один из наиболее логичных вариантов расширения текущей деятельности с целью получения большей прибыли.</a:t>
            </a:r>
          </a:p>
          <a:p>
            <a:r>
              <a:rPr lang="ru-RU" dirty="0" smtClean="0"/>
              <a:t>Инвестиции – возможность диверсификации текущей деятельности с целью снижения рисков и получения доходов.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Признаки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Способность приносить доход,</a:t>
            </a:r>
          </a:p>
          <a:p>
            <a:r>
              <a:rPr lang="ru-RU" dirty="0" smtClean="0"/>
              <a:t>Процесс  инвестирования связан с преобразованием накопленного капитала в альтернативные виды активов,</a:t>
            </a:r>
          </a:p>
          <a:p>
            <a:r>
              <a:rPr lang="ru-RU" dirty="0" smtClean="0"/>
              <a:t>Целенаправленный характер вложений,</a:t>
            </a:r>
          </a:p>
          <a:p>
            <a:r>
              <a:rPr lang="ru-RU" dirty="0" smtClean="0"/>
              <a:t>Четкое наличие срока вложений,</a:t>
            </a:r>
          </a:p>
          <a:p>
            <a:r>
              <a:rPr lang="ru-RU" dirty="0" smtClean="0"/>
              <a:t>Риски вложений.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Группы инвестиций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Пассивные инвестиции </a:t>
            </a:r>
            <a:r>
              <a:rPr lang="ru-RU" dirty="0" smtClean="0"/>
              <a:t>– способны обеспечить, как минимум, не ухудшение текущих показателей прибыльности вложений в операции данного бизнеса  за счет модернизации оборудования, подготовки нового персонала и пр. 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Активные инвестиции </a:t>
            </a:r>
            <a:r>
              <a:rPr lang="ru-RU" dirty="0" smtClean="0"/>
              <a:t>– способны обеспечить рост конкурентоспособности бизнеса, его прибыли и рентабельности по сравнению с ранее достигнутыми за счет внедрения новой технологии, организации выпуска пользующихся спросом товаров, захвата новых рынков, или поглощения конкурирующих фирм.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Функции инвестиций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Регулирующая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Распределительная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Стимулирующая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Индикативная 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Экономическая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Социальная</a:t>
            </a:r>
          </a:p>
          <a:p>
            <a:pPr>
              <a:buFontTx/>
              <a:buChar char="-"/>
            </a:pPr>
            <a:r>
              <a:rPr lang="ru-RU" sz="3400" dirty="0" smtClean="0">
                <a:solidFill>
                  <a:srgbClr val="00B0F0"/>
                </a:solidFill>
              </a:rPr>
              <a:t>Технологическая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solidFill>
                  <a:srgbClr val="C00000"/>
                </a:solidFill>
              </a:rPr>
              <a:t>Базовые классы </a:t>
            </a:r>
            <a:r>
              <a:rPr lang="ru-RU" b="1" dirty="0">
                <a:solidFill>
                  <a:srgbClr val="C00000"/>
                </a:solidFill>
              </a:rPr>
              <a:t>инвестиций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86" y="649083"/>
            <a:ext cx="11255828" cy="5843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rgbClr val="7030A0"/>
                </a:solidFill>
              </a:rPr>
              <a:t>Реальные </a:t>
            </a:r>
            <a:r>
              <a:rPr lang="ru-RU" sz="2900" dirty="0" smtClean="0">
                <a:solidFill>
                  <a:srgbClr val="7030A0"/>
                </a:solidFill>
              </a:rPr>
              <a:t>инвестиции </a:t>
            </a:r>
            <a:r>
              <a:rPr lang="ru-RU" sz="2900" dirty="0" smtClean="0"/>
              <a:t>–вложения в реальное производство.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rgbClr val="7030A0"/>
                </a:solidFill>
              </a:rPr>
              <a:t>Финансовые инвестиции </a:t>
            </a:r>
            <a:r>
              <a:rPr lang="ru-RU" sz="2900" dirty="0" smtClean="0"/>
              <a:t>- покупка </a:t>
            </a:r>
            <a:r>
              <a:rPr lang="ru-RU" sz="2900" dirty="0"/>
              <a:t>ценных бумаг или производных финансовых инструментов.</a:t>
            </a:r>
            <a:r>
              <a:rPr lang="ru-RU" sz="2900" dirty="0" smtClean="0"/>
              <a:t/>
            </a:r>
            <a:br>
              <a:rPr lang="ru-RU" sz="2900" dirty="0" smtClean="0"/>
            </a:br>
            <a:r>
              <a:rPr lang="ru-RU" sz="2900" dirty="0">
                <a:solidFill>
                  <a:srgbClr val="7030A0"/>
                </a:solidFill>
              </a:rPr>
              <a:t>Спекулятивные </a:t>
            </a:r>
            <a:r>
              <a:rPr lang="ru-RU" sz="2900" dirty="0" smtClean="0">
                <a:solidFill>
                  <a:srgbClr val="7030A0"/>
                </a:solidFill>
              </a:rPr>
              <a:t>инвестиции </a:t>
            </a:r>
            <a:r>
              <a:rPr lang="ru-RU" sz="2900" dirty="0" smtClean="0"/>
              <a:t>- «</a:t>
            </a:r>
            <a:r>
              <a:rPr lang="ru-RU" sz="2900" dirty="0"/>
              <a:t>купить дешевле, продать дороже». </a:t>
            </a:r>
            <a:endParaRPr lang="ru-RU" sz="29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rgbClr val="7030A0"/>
                </a:solidFill>
              </a:rPr>
              <a:t>Венчурные инвестиции</a:t>
            </a:r>
            <a:r>
              <a:rPr lang="ru-RU" sz="2900" dirty="0">
                <a:solidFill>
                  <a:srgbClr val="7030A0"/>
                </a:solidFill>
              </a:rPr>
              <a:t> </a:t>
            </a:r>
            <a:r>
              <a:rPr lang="ru-RU" sz="2900" dirty="0" smtClean="0"/>
              <a:t>–</a:t>
            </a:r>
            <a:r>
              <a:rPr lang="ru-RU" sz="2900" dirty="0" err="1" smtClean="0"/>
              <a:t>высокорисковые</a:t>
            </a:r>
            <a:r>
              <a:rPr lang="ru-RU" sz="2900" dirty="0" smtClean="0"/>
              <a:t> инвестиции в новые проекты.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rgbClr val="7030A0"/>
                </a:solidFill>
              </a:rPr>
              <a:t>Портфельные инвестиции </a:t>
            </a:r>
            <a:r>
              <a:rPr lang="ru-RU" sz="2900" dirty="0" smtClean="0"/>
              <a:t>- вложения </a:t>
            </a:r>
            <a:r>
              <a:rPr lang="ru-RU" sz="2900" dirty="0"/>
              <a:t>не в один вид актива (например, акцию конкретной компании), а сразу в несколько, которые формируются в виде портфеля из нескольких ценных </a:t>
            </a:r>
            <a:r>
              <a:rPr lang="ru-RU" sz="2900" dirty="0" smtClean="0"/>
              <a:t>бумаг.</a:t>
            </a:r>
            <a:endParaRPr lang="ru-RU" sz="29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900" dirty="0" smtClean="0">
                <a:solidFill>
                  <a:srgbClr val="7030A0"/>
                </a:solidFill>
              </a:rPr>
              <a:t>Интеллектуальные инвестиции </a:t>
            </a:r>
            <a:r>
              <a:rPr lang="ru-RU" sz="2900" dirty="0" smtClean="0"/>
              <a:t>- вложения </a:t>
            </a:r>
            <a:r>
              <a:rPr lang="ru-RU" sz="2900" dirty="0"/>
              <a:t>средств в интеллектуальный </a:t>
            </a:r>
            <a:r>
              <a:rPr lang="ru-RU" sz="2900" dirty="0" smtClean="0"/>
              <a:t>продукт (научные </a:t>
            </a:r>
            <a:r>
              <a:rPr lang="ru-RU" sz="2900" dirty="0"/>
              <a:t>разработки, объекты интеллектуальной собственности, творческий потенциал группы </a:t>
            </a:r>
            <a:r>
              <a:rPr lang="ru-RU" sz="2900" dirty="0" smtClean="0"/>
              <a:t>людей).</a:t>
            </a:r>
            <a:br>
              <a:rPr lang="ru-RU" sz="2900" dirty="0" smtClean="0"/>
            </a:br>
            <a:endParaRPr lang="ru-RU" sz="2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0CA-7954-432A-8472-8BDC9D15C11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1402</Words>
  <Application>Microsoft Office PowerPoint</Application>
  <PresentationFormat>Широкоэкранный</PresentationFormat>
  <Paragraphs>269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Управление инвестициями в различных сферах деятельности</vt:lpstr>
      <vt:lpstr>Контрольные точки  21 ГМУ-КНД21</vt:lpstr>
      <vt:lpstr>Понятие инвестиций и инвестиционной деятельности</vt:lpstr>
      <vt:lpstr>Сущность инвестиций Экономический и финансовый подходы</vt:lpstr>
      <vt:lpstr>Сущность инвестиций Экономический и финансовый подходы</vt:lpstr>
      <vt:lpstr>Признаки инвестиций</vt:lpstr>
      <vt:lpstr>Группы инвестиций</vt:lpstr>
      <vt:lpstr>Функции инвестиций</vt:lpstr>
      <vt:lpstr> Базовые классы инвестиций  </vt:lpstr>
      <vt:lpstr>Детализированная классификация инвестиций</vt:lpstr>
      <vt:lpstr>Детализированная классификация инвестиций</vt:lpstr>
      <vt:lpstr>Детализированная классификация инвестиций</vt:lpstr>
      <vt:lpstr>Источники финансирования инвестиций</vt:lpstr>
      <vt:lpstr>Объекты и субъекты инвестиционной деятельности </vt:lpstr>
      <vt:lpstr>Факторы, влияющие на инвестиционную деятельность</vt:lpstr>
      <vt:lpstr>Реальные инвестиции</vt:lpstr>
      <vt:lpstr>Формы осуществления реальных инвестиций в РФ</vt:lpstr>
      <vt:lpstr>Специфика реального инвестирования</vt:lpstr>
      <vt:lpstr>Этапы политики управления реальными инвестициями</vt:lpstr>
      <vt:lpstr>Финансовые инвестиции</vt:lpstr>
      <vt:lpstr>Виды финансовых инвестиций</vt:lpstr>
      <vt:lpstr>Этапы политики управления финансовыми инвестициями</vt:lpstr>
      <vt:lpstr>Спекулятивные инвестиции</vt:lpstr>
      <vt:lpstr>Венчурные инвестиции</vt:lpstr>
      <vt:lpstr>Наиболее активные венчурные инвесторы в РФ ( по итогам 2019 года)</vt:lpstr>
      <vt:lpstr>Стадии движения венчурного капитала</vt:lpstr>
      <vt:lpstr>Портфельные инвестиции</vt:lpstr>
      <vt:lpstr>Разновидности  инвестиционного портфеля </vt:lpstr>
      <vt:lpstr>Примерная структура каждого портфеля</vt:lpstr>
      <vt:lpstr>Интеллектуальные инвестиции</vt:lpstr>
      <vt:lpstr>Альтернативные механизмы инвестирования</vt:lpstr>
      <vt:lpstr>Альтернативные механизмы инвестирования –прямое инвестирование</vt:lpstr>
      <vt:lpstr>ИНВЕСТОРЫ ФОНДОВ ПРЯМЫХ ИНВЕСТИЦИЙ В ЕС</vt:lpstr>
      <vt:lpstr>Специфика прямого инвестирования</vt:lpstr>
      <vt:lpstr>Риски прямого инвестирования</vt:lpstr>
      <vt:lpstr>Альтернативные механизмы инвестирования. Мезонинное финансирование</vt:lpstr>
      <vt:lpstr>Механизмы обеспечения исполнения обязательств по сделкам мезонинного финансирования </vt:lpstr>
      <vt:lpstr>Альтернативные механизмы инвестирования –инвестиционные платформы</vt:lpstr>
      <vt:lpstr>Типы краудфандинга</vt:lpstr>
      <vt:lpstr>Крупные российские крауд-платформы</vt:lpstr>
      <vt:lpstr>Презентация PowerPoint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инвестициями в различных сферах деятельности</dc:title>
  <dc:creator>Юлия</dc:creator>
  <cp:lastModifiedBy>Юлия</cp:lastModifiedBy>
  <cp:revision>79</cp:revision>
  <dcterms:created xsi:type="dcterms:W3CDTF">2021-08-23T07:44:35Z</dcterms:created>
  <dcterms:modified xsi:type="dcterms:W3CDTF">2021-09-18T09:22:29Z</dcterms:modified>
</cp:coreProperties>
</file>