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16"/>
  </p:notesMasterIdLst>
  <p:handoutMasterIdLst>
    <p:handoutMasterId r:id="rId17"/>
  </p:handoutMasterIdLst>
  <p:sldIdLst>
    <p:sldId id="810" r:id="rId4"/>
    <p:sldId id="815" r:id="rId5"/>
    <p:sldId id="865" r:id="rId6"/>
    <p:sldId id="862" r:id="rId7"/>
    <p:sldId id="868" r:id="rId8"/>
    <p:sldId id="869" r:id="rId9"/>
    <p:sldId id="870" r:id="rId10"/>
    <p:sldId id="871" r:id="rId11"/>
    <p:sldId id="872" r:id="rId12"/>
    <p:sldId id="863" r:id="rId13"/>
    <p:sldId id="864" r:id="rId14"/>
    <p:sldId id="851" r:id="rId1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10"/>
            <p14:sldId id="815"/>
            <p14:sldId id="865"/>
            <p14:sldId id="862"/>
            <p14:sldId id="868"/>
            <p14:sldId id="869"/>
            <p14:sldId id="870"/>
            <p14:sldId id="871"/>
            <p14:sldId id="872"/>
            <p14:sldId id="863"/>
            <p14:sldId id="864"/>
            <p14:sldId id="851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417" autoAdjust="0"/>
  </p:normalViewPr>
  <p:slideViewPr>
    <p:cSldViewPr>
      <p:cViewPr varScale="1">
        <p:scale>
          <a:sx n="115" d="100"/>
          <a:sy n="115" d="100"/>
        </p:scale>
        <p:origin x="108" y="8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abr.com/ru/post/529338/" TargetMode="External"/><Relationship Id="rId5" Type="http://schemas.openxmlformats.org/officeDocument/2006/relationships/hyperlink" Target="https://www.kaggle.com/datasets/vyacheslavpanteleev1/hhru-it-vacancies-from-20211025-to-20211202/code?datasetId=1861058" TargetMode="External"/><Relationship Id="rId4" Type="http://schemas.openxmlformats.org/officeDocument/2006/relationships/hyperlink" Target="https://pixabay.com/en/service/faq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service/faq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hyperlink" Target="https://pixabay.com/en/service/faq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hyperlink" Target="https://pixabay.com/en/service/fa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hyperlink" Target="https://pixabay.com/en/service/faq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hyperlink" Target="https://pixabay.com/en/service/fa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5601" y="11247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Дипломный проект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5601" y="2204864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ТЕМА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“</a:t>
            </a:r>
            <a:r>
              <a:rPr lang="ru-RU" b="0" i="0" dirty="0">
                <a:solidFill>
                  <a:schemeClr val="bg1"/>
                </a:solidFill>
                <a:effectLst/>
                <a:latin typeface="+mj-lt"/>
              </a:rPr>
              <a:t>Исследование рынка труда в области DA,DS,DE, разработки на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P</a:t>
            </a:r>
            <a:r>
              <a:rPr lang="ru-RU" b="0" i="0" dirty="0" err="1">
                <a:solidFill>
                  <a:schemeClr val="bg1"/>
                </a:solidFill>
                <a:effectLst/>
                <a:latin typeface="+mj-lt"/>
              </a:rPr>
              <a:t>ython</a:t>
            </a:r>
            <a:r>
              <a:rPr lang="ru-RU" b="0" i="0" dirty="0">
                <a:solidFill>
                  <a:schemeClr val="bg1"/>
                </a:solidFill>
                <a:effectLst/>
                <a:latin typeface="+mj-lt"/>
              </a:rPr>
              <a:t> на основе вакансий hh.ru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”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1703512" y="4293096"/>
            <a:ext cx="2743200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</a:rPr>
              <a:t># </a:t>
            </a:r>
            <a:r>
              <a:rPr lang="ru-RU" sz="1800" b="0" i="0" dirty="0">
                <a:effectLst/>
                <a:latin typeface="Arial" panose="020B0604020202020204" pitchFamily="34" charset="0"/>
              </a:rPr>
              <a:t>Андрей Опанасенко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# </a:t>
            </a:r>
            <a:r>
              <a:rPr lang="ru-RU" sz="1800" b="0" i="0" dirty="0">
                <a:effectLst/>
                <a:latin typeface="Arial" panose="020B0604020202020204" pitchFamily="34" charset="0"/>
              </a:rPr>
              <a:t>Елизавета Смирнова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# </a:t>
            </a:r>
            <a:r>
              <a:rPr lang="ru-RU" sz="1800" b="0" i="0" dirty="0">
                <a:effectLst/>
                <a:latin typeface="Arial" panose="020B0604020202020204" pitchFamily="34" charset="0"/>
              </a:rPr>
              <a:t>Леонид Воротнев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# </a:t>
            </a:r>
            <a:r>
              <a:rPr lang="ru-RU" sz="1800" b="0" i="0" dirty="0">
                <a:effectLst/>
                <a:latin typeface="Arial" panose="020B0604020202020204" pitchFamily="34" charset="0"/>
              </a:rPr>
              <a:t>Елена Кирьякова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>
            <a:extLst>
              <a:ext uri="{FF2B5EF4-FFF2-40B4-BE49-F238E27FC236}">
                <a16:creationId xmlns:a16="http://schemas.microsoft.com/office/drawing/2014/main" id="{0092AD41-116F-4A50-805E-50F5DDE2D544}"/>
              </a:ext>
            </a:extLst>
          </p:cNvPr>
          <p:cNvGrpSpPr/>
          <p:nvPr/>
        </p:nvGrpSpPr>
        <p:grpSpPr>
          <a:xfrm>
            <a:off x="10056440" y="5892359"/>
            <a:ext cx="1534418" cy="908720"/>
            <a:chOff x="6284267" y="4972050"/>
            <a:chExt cx="2354263" cy="1204913"/>
          </a:xfrm>
        </p:grpSpPr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AA5E18C3-3F4E-4139-B9D0-ED7DFA464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67E8B725-4085-493A-B97B-004A99CB9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496E45D6-B4CE-43B6-8E2C-C38263517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49BD0F90-2A99-4A8B-AD21-B521DA77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DF16FCA6-8A3B-42F2-9971-D82D7789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7050284" cy="107725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Выводы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337E8B-97E4-483E-BC32-78A8B6B71FE7}"/>
              </a:ext>
            </a:extLst>
          </p:cNvPr>
          <p:cNvSpPr txBox="1">
            <a:spLocks/>
          </p:cNvSpPr>
          <p:nvPr/>
        </p:nvSpPr>
        <p:spPr>
          <a:xfrm>
            <a:off x="985613" y="1700808"/>
            <a:ext cx="7050284" cy="3384376"/>
          </a:xfrm>
          <a:prstGeom prst="rect">
            <a:avLst/>
          </a:prstGeom>
        </p:spPr>
        <p:txBody>
          <a:bodyPr vert="horz" lIns="36576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FF1680-34E2-4E6B-8938-E27F4204646C}"/>
              </a:ext>
            </a:extLst>
          </p:cNvPr>
          <p:cNvSpPr txBox="1">
            <a:spLocks/>
          </p:cNvSpPr>
          <p:nvPr/>
        </p:nvSpPr>
        <p:spPr>
          <a:xfrm>
            <a:off x="946999" y="2204864"/>
            <a:ext cx="10398239" cy="3693844"/>
          </a:xfrm>
          <a:prstGeom prst="rect">
            <a:avLst/>
          </a:prstGeom>
        </p:spPr>
        <p:txBody>
          <a:bodyPr vert="horz" lIns="36576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Был разработан Сервис предсказания зарплаты и категории IT Специалиста по данным вакансии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Самые востребованные НАВЫКИ НА РЫНКЕ ТРУДА В ОБЛАСТИ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на рынке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специальностей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рф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востребованы универсальные специалисты с большим  опытом работы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 начинающих специалистов заработная плата гораздо меньше, чем у более опытных специалистов</a:t>
            </a:r>
          </a:p>
          <a:p>
            <a:pPr marL="171450" indent="-171450">
              <a:buFontTx/>
              <a:buChar char="-"/>
            </a:pP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05">
            <a:extLst>
              <a:ext uri="{FF2B5EF4-FFF2-40B4-BE49-F238E27FC236}">
                <a16:creationId xmlns:a16="http://schemas.microsoft.com/office/drawing/2014/main" id="{A315BF27-C99E-4932-85C3-06228AD2DE51}"/>
              </a:ext>
            </a:extLst>
          </p:cNvPr>
          <p:cNvGrpSpPr>
            <a:grpSpLocks noChangeAspect="1"/>
          </p:cNvGrpSpPr>
          <p:nvPr/>
        </p:nvGrpSpPr>
        <p:grpSpPr>
          <a:xfrm>
            <a:off x="7824192" y="474205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60013676-30EA-425A-818C-0FF31C6BB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0B48ECD1-1F3F-40AC-B762-94AC19BD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9B8D7AFD-6D7D-4329-9A72-9F9C14590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10460CE-0A0E-4FF0-9476-E22CC2CB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7050284" cy="107725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Источники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3BB2A2B-EEF5-401D-8476-7152A2F606ED}"/>
              </a:ext>
            </a:extLst>
          </p:cNvPr>
          <p:cNvGrpSpPr/>
          <p:nvPr/>
        </p:nvGrpSpPr>
        <p:grpSpPr>
          <a:xfrm>
            <a:off x="10056440" y="5898708"/>
            <a:ext cx="1534418" cy="908720"/>
            <a:chOff x="6284267" y="4972050"/>
            <a:chExt cx="2354263" cy="1204913"/>
          </a:xfrm>
        </p:grpSpPr>
        <p:sp>
          <p:nvSpPr>
            <p:cNvPr id="8" name="Freeform 66">
              <a:extLst>
                <a:ext uri="{FF2B5EF4-FFF2-40B4-BE49-F238E27FC236}">
                  <a16:creationId xmlns:a16="http://schemas.microsoft.com/office/drawing/2014/main" id="{284F0EF4-0F35-4B0D-A8A7-78182988B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7">
              <a:extLst>
                <a:ext uri="{FF2B5EF4-FFF2-40B4-BE49-F238E27FC236}">
                  <a16:creationId xmlns:a16="http://schemas.microsoft.com/office/drawing/2014/main" id="{976B12FF-717E-4D0E-B627-C904DD8D2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">
              <a:extLst>
                <a:ext uri="{FF2B5EF4-FFF2-40B4-BE49-F238E27FC236}">
                  <a16:creationId xmlns:a16="http://schemas.microsoft.com/office/drawing/2014/main" id="{B57395BB-8372-42DC-8B7F-31633B151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A141D9EC-1B6A-463A-8207-98FB6A2C3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4">
              <a:extLst>
                <a:ext uri="{FF2B5EF4-FFF2-40B4-BE49-F238E27FC236}">
                  <a16:creationId xmlns:a16="http://schemas.microsoft.com/office/drawing/2014/main" id="{13892E14-D10F-4103-8679-AEFE0D8C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15B430E5-ABE2-4442-B586-F0662CCD5499}"/>
              </a:ext>
            </a:extLst>
          </p:cNvPr>
          <p:cNvSpPr txBox="1">
            <a:spLocks/>
          </p:cNvSpPr>
          <p:nvPr/>
        </p:nvSpPr>
        <p:spPr>
          <a:xfrm>
            <a:off x="896880" y="2562391"/>
            <a:ext cx="10398239" cy="3693844"/>
          </a:xfrm>
          <a:prstGeom prst="rect">
            <a:avLst/>
          </a:prstGeom>
        </p:spPr>
        <p:txBody>
          <a:bodyPr vert="horz" lIns="36576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модели ИТ-специалиста на основе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нечеткой кластеризации для системы поддержки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принятия решений в сфере кадрового обеспечения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Р. А.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Файзрахманов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Д. В. Яруллин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Пермский национальный исследовательский политехнический университет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Hh.ru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https://www.kaggle.com/datasets/vyacheslavpanteleev1/hhru-it-vacancies-from-20211025-to-20211202/code?datasetId=1861058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Анализ вакансий с использованием кластеризации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https://habr.com/ru/post/529338/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09">
            <a:extLst>
              <a:ext uri="{FF2B5EF4-FFF2-40B4-BE49-F238E27FC236}">
                <a16:creationId xmlns:a16="http://schemas.microsoft.com/office/drawing/2014/main" id="{7DFD1C14-C5E4-4709-98DC-D33F06CAC076}"/>
              </a:ext>
            </a:extLst>
          </p:cNvPr>
          <p:cNvGrpSpPr>
            <a:grpSpLocks noChangeAspect="1"/>
          </p:cNvGrpSpPr>
          <p:nvPr/>
        </p:nvGrpSpPr>
        <p:grpSpPr>
          <a:xfrm>
            <a:off x="8986584" y="313103"/>
            <a:ext cx="1645920" cy="1636789"/>
            <a:chOff x="3758927" y="4072038"/>
            <a:chExt cx="1430337" cy="1422401"/>
          </a:xfrm>
        </p:grpSpPr>
        <p:sp>
          <p:nvSpPr>
            <p:cNvPr id="17" name="Freeform 77">
              <a:extLst>
                <a:ext uri="{FF2B5EF4-FFF2-40B4-BE49-F238E27FC236}">
                  <a16:creationId xmlns:a16="http://schemas.microsoft.com/office/drawing/2014/main" id="{86EF909C-FE82-44F3-BBD7-943FFB1D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A1DF18A-2D10-477E-AC6E-FD38B1B0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955A040E-F1D9-4F75-A850-6EF3BD2E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CF319D0F-781F-44DB-A967-0C0F614A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1">
              <a:extLst>
                <a:ext uri="{FF2B5EF4-FFF2-40B4-BE49-F238E27FC236}">
                  <a16:creationId xmlns:a16="http://schemas.microsoft.com/office/drawing/2014/main" id="{348DC9E0-6D7D-4A3B-AFC9-42E336A2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6A13B897-05A8-4E52-B5E6-C7127906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66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внимание!!!</a:t>
            </a:r>
            <a:endParaRPr lang="en-US" dirty="0"/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7050284" cy="107725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Актуальность темы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22A0B8B-6CCF-4D90-9CE2-27B46F71AEC9}"/>
              </a:ext>
            </a:extLst>
          </p:cNvPr>
          <p:cNvSpPr txBox="1">
            <a:spLocks/>
          </p:cNvSpPr>
          <p:nvPr/>
        </p:nvSpPr>
        <p:spPr>
          <a:xfrm>
            <a:off x="1127448" y="1515376"/>
            <a:ext cx="10801200" cy="4799558"/>
          </a:xfrm>
          <a:prstGeom prst="rect">
            <a:avLst/>
          </a:prstGeom>
        </p:spPr>
        <p:txBody>
          <a:bodyPr vert="horz" lIns="36576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/>
              <a:t>на данный момент на рынке вакансий весьма востребованы </a:t>
            </a:r>
            <a:r>
              <a:rPr lang="en-US" sz="1800" dirty="0"/>
              <a:t>it </a:t>
            </a:r>
            <a:r>
              <a:rPr lang="ru-RU" sz="1800" dirty="0"/>
              <a:t>специалисты.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Цель нашей работы - провести исследование  в области поиска работников по профессиям</a:t>
            </a:r>
            <a:r>
              <a:rPr lang="en-US" sz="1800" dirty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Data scientist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Data Analyst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Data engineer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Python developer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Формирование представления о необходимых навыков для исследуемых специальностей.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Создать сервис для определения своего профессионального уровня, по заданным навыкам.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Проверить гипотезу о </a:t>
            </a:r>
            <a:r>
              <a:rPr lang="en-US" sz="1800" dirty="0"/>
              <a:t>“</a:t>
            </a:r>
            <a:r>
              <a:rPr lang="ru-RU" sz="1800" dirty="0"/>
              <a:t>хаосе</a:t>
            </a:r>
            <a:r>
              <a:rPr lang="en-US" sz="1800" dirty="0"/>
              <a:t>”</a:t>
            </a:r>
            <a:r>
              <a:rPr lang="ru-RU" sz="1800" dirty="0"/>
              <a:t> в требованиях к навыкам </a:t>
            </a:r>
            <a:r>
              <a:rPr lang="en-US" sz="1800" dirty="0"/>
              <a:t>IT </a:t>
            </a:r>
            <a:r>
              <a:rPr lang="ru-RU" sz="1800" dirty="0"/>
              <a:t>специалистов</a:t>
            </a:r>
            <a:endParaRPr lang="en-US" sz="1800" dirty="0"/>
          </a:p>
          <a:p>
            <a:endParaRPr lang="en-US" sz="1800" dirty="0"/>
          </a:p>
          <a:p>
            <a:endParaRPr lang="en-US" sz="1600" dirty="0"/>
          </a:p>
        </p:txBody>
      </p:sp>
      <p:grpSp>
        <p:nvGrpSpPr>
          <p:cNvPr id="44" name="Group 19">
            <a:extLst>
              <a:ext uri="{FF2B5EF4-FFF2-40B4-BE49-F238E27FC236}">
                <a16:creationId xmlns:a16="http://schemas.microsoft.com/office/drawing/2014/main" id="{E3DFF76D-231B-4DB5-B40D-A4D9D12808E2}"/>
              </a:ext>
            </a:extLst>
          </p:cNvPr>
          <p:cNvGrpSpPr/>
          <p:nvPr/>
        </p:nvGrpSpPr>
        <p:grpSpPr>
          <a:xfrm>
            <a:off x="10080030" y="5925681"/>
            <a:ext cx="1534418" cy="908720"/>
            <a:chOff x="6284267" y="4972050"/>
            <a:chExt cx="2354263" cy="1204913"/>
          </a:xfrm>
        </p:grpSpPr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272295A6-28AE-4FD2-B9AF-F5E364EE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E31E982D-DB6B-428D-BADC-E431844DD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>
              <a:extLst>
                <a:ext uri="{FF2B5EF4-FFF2-40B4-BE49-F238E27FC236}">
                  <a16:creationId xmlns:a16="http://schemas.microsoft.com/office/drawing/2014/main" id="{50020E49-5116-4DAC-B10E-1C219784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4CFE21BE-CA09-4D46-B100-AE050BB6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4">
              <a:extLst>
                <a:ext uri="{FF2B5EF4-FFF2-40B4-BE49-F238E27FC236}">
                  <a16:creationId xmlns:a16="http://schemas.microsoft.com/office/drawing/2014/main" id="{168A0C35-57B1-4F1E-8414-D6CBC513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105">
            <a:extLst>
              <a:ext uri="{FF2B5EF4-FFF2-40B4-BE49-F238E27FC236}">
                <a16:creationId xmlns:a16="http://schemas.microsoft.com/office/drawing/2014/main" id="{0D1020A9-B2F1-4E81-881B-67E143409916}"/>
              </a:ext>
            </a:extLst>
          </p:cNvPr>
          <p:cNvGrpSpPr>
            <a:grpSpLocks noChangeAspect="1"/>
          </p:cNvGrpSpPr>
          <p:nvPr/>
        </p:nvGrpSpPr>
        <p:grpSpPr>
          <a:xfrm>
            <a:off x="9809544" y="284564"/>
            <a:ext cx="1645920" cy="1297096"/>
            <a:chOff x="5341590" y="2111375"/>
            <a:chExt cx="1782763" cy="1404938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A1E67EC-AC1C-45BC-A151-3A234E73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FFC1FDE-EB6A-4580-B8D9-796C2A40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4298AFE-8F8B-474E-9499-2E40266F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2DB73CC-32FE-4606-8A2C-7A5C4493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9">
            <a:extLst>
              <a:ext uri="{FF2B5EF4-FFF2-40B4-BE49-F238E27FC236}">
                <a16:creationId xmlns:a16="http://schemas.microsoft.com/office/drawing/2014/main" id="{C794BCC4-6D14-400F-9E20-E2A8D1337E39}"/>
              </a:ext>
            </a:extLst>
          </p:cNvPr>
          <p:cNvGrpSpPr/>
          <p:nvPr/>
        </p:nvGrpSpPr>
        <p:grpSpPr>
          <a:xfrm>
            <a:off x="10028151" y="5904107"/>
            <a:ext cx="1534418" cy="908720"/>
            <a:chOff x="6284267" y="4972050"/>
            <a:chExt cx="2354263" cy="1204913"/>
          </a:xfrm>
        </p:grpSpPr>
        <p:sp>
          <p:nvSpPr>
            <p:cNvPr id="24" name="Freeform 66">
              <a:extLst>
                <a:ext uri="{FF2B5EF4-FFF2-40B4-BE49-F238E27FC236}">
                  <a16:creationId xmlns:a16="http://schemas.microsoft.com/office/drawing/2014/main" id="{061671E0-D571-4B5A-8CA1-28A94B85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7">
              <a:extLst>
                <a:ext uri="{FF2B5EF4-FFF2-40B4-BE49-F238E27FC236}">
                  <a16:creationId xmlns:a16="http://schemas.microsoft.com/office/drawing/2014/main" id="{864DD86F-FB60-43CB-A358-FA63944D6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8">
              <a:extLst>
                <a:ext uri="{FF2B5EF4-FFF2-40B4-BE49-F238E27FC236}">
                  <a16:creationId xmlns:a16="http://schemas.microsoft.com/office/drawing/2014/main" id="{75F72CC8-039C-4FCC-AB0D-6F11AC9F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4A008793-D4B2-4914-BD8A-E8283A5DE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A2F8C430-C866-48CE-8AE1-A304E8A3B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7050284" cy="1077253"/>
          </a:xfrm>
        </p:spPr>
        <p:txBody>
          <a:bodyPr/>
          <a:lstStyle/>
          <a:p>
            <a:r>
              <a:rPr lang="ru-RU" dirty="0"/>
              <a:t>Заполнение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rgbClr val="92D050"/>
                </a:solidFill>
              </a:rPr>
              <a:t>датасета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139D34-0B1B-475B-AEE6-116E48280F9C}"/>
              </a:ext>
            </a:extLst>
          </p:cNvPr>
          <p:cNvSpPr txBox="1">
            <a:spLocks/>
          </p:cNvSpPr>
          <p:nvPr/>
        </p:nvSpPr>
        <p:spPr>
          <a:xfrm>
            <a:off x="7032104" y="1840990"/>
            <a:ext cx="4828812" cy="4575452"/>
          </a:xfrm>
          <a:prstGeom prst="rect">
            <a:avLst/>
          </a:prstGeom>
        </p:spPr>
        <p:txBody>
          <a:bodyPr vert="horz" lIns="36576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000" dirty="0" err="1"/>
              <a:t>Распарсили</a:t>
            </a:r>
            <a:r>
              <a:rPr lang="ru-RU" sz="1000" dirty="0"/>
              <a:t> актуальные данные по </a:t>
            </a:r>
            <a:r>
              <a:rPr lang="en-US" sz="1000" dirty="0"/>
              <a:t>it </a:t>
            </a:r>
            <a:r>
              <a:rPr lang="ru-RU" sz="1000" dirty="0"/>
              <a:t>вакансиям с сайта </a:t>
            </a:r>
            <a:r>
              <a:rPr lang="en-US" sz="1000" dirty="0"/>
              <a:t>hh.ru</a:t>
            </a:r>
            <a:endParaRPr lang="ru-RU" sz="1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000" dirty="0"/>
              <a:t>Отобрали интересующие нас направления по специальности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000" dirty="0"/>
              <a:t>Заполнили пропуски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000" dirty="0"/>
              <a:t>Разбили на категории по направлению специальности и по квалификации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000" dirty="0"/>
              <a:t>Ввели целевую категорию ожидаемой зарплаты для задачи регрессии и категорию специальности для задачи классификации</a:t>
            </a:r>
          </a:p>
          <a:p>
            <a:pPr>
              <a:lnSpc>
                <a:spcPct val="200000"/>
              </a:lnSpc>
            </a:pPr>
            <a:endParaRPr lang="ru-RU" sz="100" dirty="0"/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lang="ru-RU" sz="100" dirty="0"/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lang="ru-RU" sz="100" dirty="0"/>
          </a:p>
          <a:p>
            <a:endParaRPr lang="en-US" sz="1600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2503" y="6309846"/>
            <a:ext cx="721296" cy="365125"/>
          </a:xfrm>
        </p:spPr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07">
            <a:extLst>
              <a:ext uri="{FF2B5EF4-FFF2-40B4-BE49-F238E27FC236}">
                <a16:creationId xmlns:a16="http://schemas.microsoft.com/office/drawing/2014/main" id="{84351F8F-CB74-4B0C-9311-E83BB041059C}"/>
              </a:ext>
            </a:extLst>
          </p:cNvPr>
          <p:cNvGrpSpPr>
            <a:grpSpLocks noChangeAspect="1"/>
          </p:cNvGrpSpPr>
          <p:nvPr/>
        </p:nvGrpSpPr>
        <p:grpSpPr>
          <a:xfrm>
            <a:off x="9730470" y="1124744"/>
            <a:ext cx="1645920" cy="1512693"/>
            <a:chOff x="9864948" y="1881980"/>
            <a:chExt cx="1882775" cy="1730376"/>
          </a:xfrm>
        </p:grpSpPr>
        <p:sp>
          <p:nvSpPr>
            <p:cNvPr id="17" name="Freeform 72">
              <a:extLst>
                <a:ext uri="{FF2B5EF4-FFF2-40B4-BE49-F238E27FC236}">
                  <a16:creationId xmlns:a16="http://schemas.microsoft.com/office/drawing/2014/main" id="{45227524-499A-4807-95F6-0FD7F6A88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3D70AF79-E682-4896-B88B-89138936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28DDF39F-D67C-4E20-833F-75D0A8B8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5">
              <a:extLst>
                <a:ext uri="{FF2B5EF4-FFF2-40B4-BE49-F238E27FC236}">
                  <a16:creationId xmlns:a16="http://schemas.microsoft.com/office/drawing/2014/main" id="{B42E1FE4-4534-466E-975D-C807D0DEF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6">
              <a:extLst>
                <a:ext uri="{FF2B5EF4-FFF2-40B4-BE49-F238E27FC236}">
                  <a16:creationId xmlns:a16="http://schemas.microsoft.com/office/drawing/2014/main" id="{3FFA261B-1C63-4724-B3FC-8D1A2463C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A8DCE-8E2A-40A9-A319-C5F4E77C6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4" y="1900519"/>
            <a:ext cx="6497821" cy="40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9">
            <a:extLst>
              <a:ext uri="{FF2B5EF4-FFF2-40B4-BE49-F238E27FC236}">
                <a16:creationId xmlns:a16="http://schemas.microsoft.com/office/drawing/2014/main" id="{0F9F01AF-5393-4343-B83A-DD61E90DE738}"/>
              </a:ext>
            </a:extLst>
          </p:cNvPr>
          <p:cNvGrpSpPr/>
          <p:nvPr/>
        </p:nvGrpSpPr>
        <p:grpSpPr>
          <a:xfrm>
            <a:off x="10128448" y="5901990"/>
            <a:ext cx="1534418" cy="908720"/>
            <a:chOff x="6284267" y="4972050"/>
            <a:chExt cx="2354263" cy="1204913"/>
          </a:xfrm>
        </p:grpSpPr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87ED8637-D379-4566-8E94-CF63CABF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0E14F5B4-C6D0-48B1-B498-D6682B4C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85695B16-2303-43ED-829F-37AFBB5F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7534D412-5671-4D5F-96D4-5F0FA3B86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9DC0D7B9-D09F-43D0-9C3B-B3576A62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8820274" cy="107725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Демонстрация работы сервиса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438BEA-BD19-4687-8D20-CDF62D97A1DF}"/>
              </a:ext>
            </a:extLst>
          </p:cNvPr>
          <p:cNvSpPr txBox="1">
            <a:spLocks/>
          </p:cNvSpPr>
          <p:nvPr/>
        </p:nvSpPr>
        <p:spPr>
          <a:xfrm>
            <a:off x="1514077" y="1412776"/>
            <a:ext cx="9462200" cy="864096"/>
          </a:xfrm>
          <a:prstGeom prst="rect">
            <a:avLst/>
          </a:prstGeom>
        </p:spPr>
        <p:txBody>
          <a:bodyPr vert="horz" lIns="36576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3200" dirty="0"/>
              <a:t>Сервис предсказания зарплаты и категории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IT </a:t>
            </a:r>
            <a:r>
              <a:rPr lang="ru-RU" sz="3200" dirty="0"/>
              <a:t>Специалиста по данным вакансии</a:t>
            </a: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D5B30E-44E0-431E-96C0-E9E2A86F7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16" y="2333496"/>
            <a:ext cx="7390886" cy="410126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1A6747-4DA9-4379-972C-F8401AA44B25}"/>
              </a:ext>
            </a:extLst>
          </p:cNvPr>
          <p:cNvSpPr/>
          <p:nvPr/>
        </p:nvSpPr>
        <p:spPr>
          <a:xfrm rot="19855996">
            <a:off x="3699852" y="3484401"/>
            <a:ext cx="47922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ДЖУНАМ ПЛАТЯТ МАЛО</a:t>
            </a:r>
            <a:endParaRPr lang="ru-RU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9">
            <a:extLst>
              <a:ext uri="{FF2B5EF4-FFF2-40B4-BE49-F238E27FC236}">
                <a16:creationId xmlns:a16="http://schemas.microsoft.com/office/drawing/2014/main" id="{3AFFADD0-9C5C-42D1-873A-3D4E56768F4F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58E25F4A-9CD6-4242-AC33-B94CBEC33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F21F1B98-F890-401B-8906-BA6EBEA22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C311025C-58EE-4AE3-A82E-ECFDD2252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03D37AE9-C459-40D7-BD45-BEA26CDD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39284E36-C16F-4E21-B4A3-CBC674330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7050284" cy="107725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Распределение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E7222D-B787-4464-B93C-E11C6F4F75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" b="3602"/>
          <a:stretch>
            <a:fillRect/>
          </a:stretch>
        </p:blipFill>
        <p:spPr>
          <a:xfrm>
            <a:off x="1080142" y="1628800"/>
            <a:ext cx="10031715" cy="4226695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9">
            <a:extLst>
              <a:ext uri="{FF2B5EF4-FFF2-40B4-BE49-F238E27FC236}">
                <a16:creationId xmlns:a16="http://schemas.microsoft.com/office/drawing/2014/main" id="{5EFD0CDE-A193-4668-880C-E76AFB2A654A}"/>
              </a:ext>
            </a:extLst>
          </p:cNvPr>
          <p:cNvGrpSpPr/>
          <p:nvPr/>
        </p:nvGrpSpPr>
        <p:grpSpPr>
          <a:xfrm>
            <a:off x="10055987" y="5901990"/>
            <a:ext cx="1534418" cy="908720"/>
            <a:chOff x="6284267" y="4972050"/>
            <a:chExt cx="2354263" cy="1204913"/>
          </a:xfrm>
        </p:grpSpPr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A6ADD169-F5B6-407F-8D97-8EF65767B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2A5E1CC5-767E-483D-98A5-B60A4B0B1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8">
              <a:extLst>
                <a:ext uri="{FF2B5EF4-FFF2-40B4-BE49-F238E27FC236}">
                  <a16:creationId xmlns:a16="http://schemas.microsoft.com/office/drawing/2014/main" id="{7A0BE0B5-E349-4EC5-A97E-882CF043A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3BD45CEB-5256-4E20-946E-FA7C9E21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60C9B890-6B3B-44EC-A3BF-C6D7EB420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222" y="189992"/>
            <a:ext cx="9396338" cy="107725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Распределение по профессиям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F76321-046A-41F5-8768-1DFC38C17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36" y="1479029"/>
            <a:ext cx="7024010" cy="5015582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0">
            <a:extLst>
              <a:ext uri="{FF2B5EF4-FFF2-40B4-BE49-F238E27FC236}">
                <a16:creationId xmlns:a16="http://schemas.microsoft.com/office/drawing/2014/main" id="{9C996422-1E75-4ADC-B5D1-304A3749F6E2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48B97F64-73D8-462C-9F63-9C0CAA8D5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7">
              <a:extLst>
                <a:ext uri="{FF2B5EF4-FFF2-40B4-BE49-F238E27FC236}">
                  <a16:creationId xmlns:a16="http://schemas.microsoft.com/office/drawing/2014/main" id="{2328A490-EA5B-46C7-98D4-8A51C554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id="{04FF0EA7-5B1A-46B1-819D-EC09140E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id="{C6DB67DA-6C19-4A2E-A8F0-1AD61F1F1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1F9ECF1C-5005-494B-A644-8E5EDC56C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422850"/>
            <a:ext cx="9396338" cy="107725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Обработка выбросов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896D8-DBE1-434F-BED1-41CB38346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17725"/>
            <a:ext cx="8128000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>
            <a:extLst>
              <a:ext uri="{FF2B5EF4-FFF2-40B4-BE49-F238E27FC236}">
                <a16:creationId xmlns:a16="http://schemas.microsoft.com/office/drawing/2014/main" id="{10CBC8FA-6C5F-4ACE-AD5D-25A30422CF0A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08359C7-DC9B-42DD-A47A-FE66CC2C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771F6879-F105-4F28-9231-29A95CFDF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335CC687-5CBD-42F4-AEE9-92F81423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79CEB6C-3BBE-4DDC-BC39-9B33F7AB6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C227ADDB-C64A-4405-B3EF-8DD77115B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79FF9B-7AA8-41D0-9F56-9921DE10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ADA5E011-561F-4C59-BC9A-969B418B8AE2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28F170-AE7C-4EBF-A4E3-ABF29DF87260}"/>
              </a:ext>
            </a:extLst>
          </p:cNvPr>
          <p:cNvSpPr txBox="1">
            <a:spLocks/>
          </p:cNvSpPr>
          <p:nvPr/>
        </p:nvSpPr>
        <p:spPr>
          <a:xfrm>
            <a:off x="1740222" y="189992"/>
            <a:ext cx="7812162" cy="10772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Нейросеть Классификация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A0B7A5-F2BB-4516-83D6-55294EA8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05" y="1312703"/>
            <a:ext cx="2852049" cy="50405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6102A0-08A0-43B8-B441-C5299FD0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82" y="1196752"/>
            <a:ext cx="2852049" cy="503438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322FCA-2F08-4AF4-B028-E76E51A8C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20" y="1844824"/>
            <a:ext cx="3043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>
            <a:extLst>
              <a:ext uri="{FF2B5EF4-FFF2-40B4-BE49-F238E27FC236}">
                <a16:creationId xmlns:a16="http://schemas.microsoft.com/office/drawing/2014/main" id="{10CBC8FA-6C5F-4ACE-AD5D-25A30422CF0A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08359C7-DC9B-42DD-A47A-FE66CC2C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771F6879-F105-4F28-9231-29A95CFDF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335CC687-5CBD-42F4-AEE9-92F81423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79CEB6C-3BBE-4DDC-BC39-9B33F7AB6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C227ADDB-C64A-4405-B3EF-8DD77115B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79FF9B-7AA8-41D0-9F56-9921DE10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ADA5E011-561F-4C59-BC9A-969B418B8AE2}"/>
              </a:ext>
            </a:extLst>
          </p:cNvPr>
          <p:cNvSpPr>
            <a:spLocks/>
          </p:cNvSpPr>
          <p:nvPr/>
        </p:nvSpPr>
        <p:spPr bwMode="auto">
          <a:xfrm>
            <a:off x="623392" y="-26937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28F170-AE7C-4EBF-A4E3-ABF29DF87260}"/>
              </a:ext>
            </a:extLst>
          </p:cNvPr>
          <p:cNvSpPr txBox="1">
            <a:spLocks/>
          </p:cNvSpPr>
          <p:nvPr/>
        </p:nvSpPr>
        <p:spPr>
          <a:xfrm>
            <a:off x="1740222" y="189992"/>
            <a:ext cx="7812162" cy="10772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Нейросеть Регрессия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FFDD29-F5B0-4A20-8B9B-D1D95F29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9" y="1689721"/>
            <a:ext cx="4254690" cy="43996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D11C54-A968-4493-9A4C-DD9234025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04" y="1954048"/>
            <a:ext cx="480169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4234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68488</TotalTime>
  <Words>554</Words>
  <Application>Microsoft Office PowerPoint</Application>
  <PresentationFormat>Широкоэкранный</PresentationFormat>
  <Paragraphs>92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Wingdings</vt:lpstr>
      <vt:lpstr>ORIGAMI - SHOWEET</vt:lpstr>
      <vt:lpstr>Showeet theme</vt:lpstr>
      <vt:lpstr>showeet</vt:lpstr>
      <vt:lpstr>Дипломный проект  </vt:lpstr>
      <vt:lpstr>Актуальность темы</vt:lpstr>
      <vt:lpstr>Заполнение датасета</vt:lpstr>
      <vt:lpstr>Демонстрация работы сервиса</vt:lpstr>
      <vt:lpstr>Распределение skills</vt:lpstr>
      <vt:lpstr>Распределение по профессиям </vt:lpstr>
      <vt:lpstr>Обработка выбросов</vt:lpstr>
      <vt:lpstr>Презентация PowerPoint</vt:lpstr>
      <vt:lpstr>Презентация PowerPoint</vt:lpstr>
      <vt:lpstr>Выводы</vt:lpstr>
      <vt:lpstr>Источники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Admin</cp:lastModifiedBy>
  <cp:revision>8</cp:revision>
  <dcterms:created xsi:type="dcterms:W3CDTF">2011-05-09T14:18:21Z</dcterms:created>
  <dcterms:modified xsi:type="dcterms:W3CDTF">2022-03-24T17:32:45Z</dcterms:modified>
  <cp:category>Templates</cp:category>
</cp:coreProperties>
</file>