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6" r:id="rId4"/>
    <p:sldId id="259" r:id="rId5"/>
    <p:sldId id="295" r:id="rId6"/>
    <p:sldId id="297" r:id="rId7"/>
    <p:sldId id="305" r:id="rId8"/>
    <p:sldId id="298" r:id="rId9"/>
    <p:sldId id="300" r:id="rId10"/>
    <p:sldId id="302" r:id="rId11"/>
    <p:sldId id="301" r:id="rId12"/>
    <p:sldId id="303" r:id="rId13"/>
    <p:sldId id="262" r:id="rId14"/>
    <p:sldId id="304" r:id="rId15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7"/>
    </p:embeddedFont>
    <p:embeddedFont>
      <p:font typeface="Dosis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1" d="100"/>
          <a:sy n="101" d="100"/>
        </p:scale>
        <p:origin x="642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67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80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2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91975" y="1168400"/>
            <a:ext cx="5238600" cy="10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Применение </a:t>
            </a:r>
            <a:r>
              <a:rPr lang="en-US" dirty="0"/>
              <a:t>ML</a:t>
            </a:r>
            <a:endParaRPr dirty="0"/>
          </a:p>
        </p:txBody>
      </p:sp>
      <p:sp>
        <p:nvSpPr>
          <p:cNvPr id="2" name="Google Shape;109;p13">
            <a:extLst>
              <a:ext uri="{FF2B5EF4-FFF2-40B4-BE49-F238E27FC236}">
                <a16:creationId xmlns:a16="http://schemas.microsoft.com/office/drawing/2014/main" id="{CC6403BB-F60C-4C4C-98DB-ED17693170EB}"/>
              </a:ext>
            </a:extLst>
          </p:cNvPr>
          <p:cNvSpPr txBox="1">
            <a:spLocks/>
          </p:cNvSpPr>
          <p:nvPr/>
        </p:nvSpPr>
        <p:spPr>
          <a:xfrm>
            <a:off x="1199925" y="85725"/>
            <a:ext cx="5238600" cy="1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-US" sz="1800" dirty="0"/>
          </a:p>
        </p:txBody>
      </p:sp>
      <p:sp>
        <p:nvSpPr>
          <p:cNvPr id="4" name="Google Shape;109;p13">
            <a:extLst>
              <a:ext uri="{FF2B5EF4-FFF2-40B4-BE49-F238E27FC236}">
                <a16:creationId xmlns:a16="http://schemas.microsoft.com/office/drawing/2014/main" id="{CB693958-BB6B-4B18-BFB5-0E94CA63E410}"/>
              </a:ext>
            </a:extLst>
          </p:cNvPr>
          <p:cNvSpPr txBox="1">
            <a:spLocks/>
          </p:cNvSpPr>
          <p:nvPr/>
        </p:nvSpPr>
        <p:spPr>
          <a:xfrm>
            <a:off x="1101200" y="2476950"/>
            <a:ext cx="5238600" cy="112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997667-1621-45A9-878D-35F1F9DE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0" y="1164145"/>
            <a:ext cx="3532094" cy="353209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696475-8817-4B64-A960-743210DF9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Google Shape;114;p14">
            <a:extLst>
              <a:ext uri="{FF2B5EF4-FFF2-40B4-BE49-F238E27FC236}">
                <a16:creationId xmlns:a16="http://schemas.microsoft.com/office/drawing/2014/main" id="{7B853C36-6046-4922-9E89-8E76CCB18A32}"/>
              </a:ext>
            </a:extLst>
          </p:cNvPr>
          <p:cNvSpPr txBox="1">
            <a:spLocks/>
          </p:cNvSpPr>
          <p:nvPr/>
        </p:nvSpPr>
        <p:spPr>
          <a:xfrm>
            <a:off x="1857323" y="80537"/>
            <a:ext cx="6724500" cy="514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датасета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модели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CatBoost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br>
              <a:rPr lang="en-US" dirty="0">
                <a:latin typeface="Courier New" panose="02070309020205020404" pitchFamily="49" charset="0"/>
              </a:rPr>
            </a:b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F74001-8BB7-48D0-9773-191E606B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22" y="1886925"/>
            <a:ext cx="1638617" cy="2086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E90E96-F26D-453F-B744-E4379FA6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834" y="3981894"/>
            <a:ext cx="232029" cy="2320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4A2F85-66DF-43FE-AD2B-233D029CC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829" y="1164145"/>
            <a:ext cx="2471349" cy="3532094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D839CAF-E4C2-4E5D-9734-A5AAE6DDA050}"/>
              </a:ext>
            </a:extLst>
          </p:cNvPr>
          <p:cNvCxnSpPr>
            <a:cxnSpLocks/>
          </p:cNvCxnSpPr>
          <p:nvPr/>
        </p:nvCxnSpPr>
        <p:spPr>
          <a:xfrm>
            <a:off x="1280927" y="4249929"/>
            <a:ext cx="280987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E58DD17-5101-4E58-AADA-A29851F4D5B8}"/>
              </a:ext>
            </a:extLst>
          </p:cNvPr>
          <p:cNvCxnSpPr>
            <a:cxnSpLocks/>
          </p:cNvCxnSpPr>
          <p:nvPr/>
        </p:nvCxnSpPr>
        <p:spPr>
          <a:xfrm>
            <a:off x="1857323" y="3683191"/>
            <a:ext cx="167221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9EE169-0CE7-47EA-B346-4B1381762552}"/>
              </a:ext>
            </a:extLst>
          </p:cNvPr>
          <p:cNvCxnSpPr>
            <a:cxnSpLocks/>
          </p:cNvCxnSpPr>
          <p:nvPr/>
        </p:nvCxnSpPr>
        <p:spPr>
          <a:xfrm>
            <a:off x="1857323" y="3383154"/>
            <a:ext cx="1627363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0400B47-5142-4843-B9B4-E68048568CCD}"/>
              </a:ext>
            </a:extLst>
          </p:cNvPr>
          <p:cNvCxnSpPr>
            <a:cxnSpLocks/>
          </p:cNvCxnSpPr>
          <p:nvPr/>
        </p:nvCxnSpPr>
        <p:spPr>
          <a:xfrm>
            <a:off x="1992836" y="3135504"/>
            <a:ext cx="14573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9DBB9C12-F3AC-43DA-B0BD-6E5291E55D8B}"/>
              </a:ext>
            </a:extLst>
          </p:cNvPr>
          <p:cNvCxnSpPr>
            <a:cxnSpLocks/>
          </p:cNvCxnSpPr>
          <p:nvPr/>
        </p:nvCxnSpPr>
        <p:spPr>
          <a:xfrm>
            <a:off x="1638824" y="3973704"/>
            <a:ext cx="209073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EB31407-B794-4C3A-A41D-270D8A49D6AD}"/>
              </a:ext>
            </a:extLst>
          </p:cNvPr>
          <p:cNvCxnSpPr>
            <a:cxnSpLocks/>
          </p:cNvCxnSpPr>
          <p:nvPr/>
        </p:nvCxnSpPr>
        <p:spPr>
          <a:xfrm>
            <a:off x="1992835" y="2897379"/>
            <a:ext cx="14573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A8ACA9A-A03A-497C-ACFB-4E7526457815}"/>
              </a:ext>
            </a:extLst>
          </p:cNvPr>
          <p:cNvCxnSpPr>
            <a:cxnSpLocks/>
          </p:cNvCxnSpPr>
          <p:nvPr/>
        </p:nvCxnSpPr>
        <p:spPr>
          <a:xfrm>
            <a:off x="1992836" y="2644967"/>
            <a:ext cx="14573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4189866-87B0-4A9B-AD64-971D2A3F0C3B}"/>
              </a:ext>
            </a:extLst>
          </p:cNvPr>
          <p:cNvCxnSpPr>
            <a:cxnSpLocks/>
          </p:cNvCxnSpPr>
          <p:nvPr/>
        </p:nvCxnSpPr>
        <p:spPr>
          <a:xfrm>
            <a:off x="1992835" y="2406842"/>
            <a:ext cx="14573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8F0D1F7-7DCB-4F70-B8A2-FDFD550B7FA0}"/>
              </a:ext>
            </a:extLst>
          </p:cNvPr>
          <p:cNvCxnSpPr>
            <a:cxnSpLocks/>
          </p:cNvCxnSpPr>
          <p:nvPr/>
        </p:nvCxnSpPr>
        <p:spPr>
          <a:xfrm>
            <a:off x="1992834" y="2111567"/>
            <a:ext cx="145732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C3BA3C3-1C98-4ACE-A589-291A9B0B0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819" y="3683191"/>
            <a:ext cx="232029" cy="23202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2CF2FA6-770A-4B0A-A2C6-7FF5B674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48" y="3674546"/>
            <a:ext cx="232029" cy="23202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0F4B691-7FE4-4C78-BDE4-D8053E704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6546" r="46546"/>
          <a:stretch/>
        </p:blipFill>
        <p:spPr>
          <a:xfrm>
            <a:off x="4070862" y="3674545"/>
            <a:ext cx="232029" cy="23202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D51CECB-E7BD-4FD5-9EDE-0911A770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84" y="3399690"/>
            <a:ext cx="232029" cy="23202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0DC9D61-CE49-4AE4-B46B-A4F38AE4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13" y="3391045"/>
            <a:ext cx="232029" cy="23202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ADF38E0-232E-42EA-B1CE-9C8F02B9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488" y="3141241"/>
            <a:ext cx="228623" cy="23202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07C42A2-AB6F-461A-B731-7E171CB6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46" y="2670568"/>
            <a:ext cx="232029" cy="23202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F3194B4-59B4-48FF-A315-3BBCFEE7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75" y="2661923"/>
            <a:ext cx="232029" cy="232029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0EF56B-A946-4D61-9343-4DF964E34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6546" r="46546"/>
          <a:stretch/>
        </p:blipFill>
        <p:spPr>
          <a:xfrm>
            <a:off x="4014589" y="2661922"/>
            <a:ext cx="232029" cy="23202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1F8008A-09A2-48CC-B668-D327B21D0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88" y="2665310"/>
            <a:ext cx="232029" cy="23202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A907545-BBBE-4AE3-A891-587F76951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88" y="2400969"/>
            <a:ext cx="232029" cy="232029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F851A7F9-FE1E-4EB8-801D-8EAC8D1ED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17" y="2400969"/>
            <a:ext cx="232029" cy="23202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2D03B0B-922D-4797-AC4A-F3B5457E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690" y="2399963"/>
            <a:ext cx="232029" cy="23202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C307737-4EF7-4FD8-88B1-6BD4E061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19" y="2391318"/>
            <a:ext cx="232029" cy="23202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C5D7180B-B074-4241-8D4A-778180E5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36" y="2148330"/>
            <a:ext cx="232029" cy="2320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E95E883F-9318-4306-BB2C-ED037AEF7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565" y="2139685"/>
            <a:ext cx="232029" cy="23202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DB23076-FFD2-4427-BFD4-DDC7719C7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6546" r="46546"/>
          <a:stretch/>
        </p:blipFill>
        <p:spPr>
          <a:xfrm>
            <a:off x="3877579" y="2139684"/>
            <a:ext cx="232029" cy="23202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379DCA0-C177-4689-834D-F14433CA3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6546" r="46546"/>
          <a:stretch/>
        </p:blipFill>
        <p:spPr>
          <a:xfrm>
            <a:off x="3831940" y="3131524"/>
            <a:ext cx="232029" cy="23202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BA7B42F-4E91-45E4-8D44-E619C149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17" y="2903817"/>
            <a:ext cx="232029" cy="232029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4EC9947-8324-4164-B19B-8292B66F4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346" y="2895172"/>
            <a:ext cx="232029" cy="23202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9BD1A492-24E9-4DF5-90F6-C4622B501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053" y="2875177"/>
            <a:ext cx="1128713" cy="463032"/>
          </a:xfrm>
          <a:prstGeom prst="rect">
            <a:avLst/>
          </a:prstGeom>
        </p:spPr>
      </p:pic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8B254568-C4CB-455F-BA7B-874994F85CAC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2617097" y="855733"/>
            <a:ext cx="50304" cy="3840506"/>
          </a:xfrm>
          <a:prstGeom prst="line">
            <a:avLst/>
          </a:prstGeom>
          <a:ln w="349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6A6EDB-4042-4AF2-A7F2-770F237402BA}"/>
              </a:ext>
            </a:extLst>
          </p:cNvPr>
          <p:cNvSpPr txBox="1"/>
          <p:nvPr/>
        </p:nvSpPr>
        <p:spPr>
          <a:xfrm>
            <a:off x="2527076" y="2113130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14877C-E94B-4FD9-BBFC-0D1A2D40CA83}"/>
              </a:ext>
            </a:extLst>
          </p:cNvPr>
          <p:cNvSpPr txBox="1"/>
          <p:nvPr/>
        </p:nvSpPr>
        <p:spPr>
          <a:xfrm>
            <a:off x="2520192" y="2388746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7A1A3E-ED52-40BF-A85A-497A52E23566}"/>
              </a:ext>
            </a:extLst>
          </p:cNvPr>
          <p:cNvSpPr txBox="1"/>
          <p:nvPr/>
        </p:nvSpPr>
        <p:spPr>
          <a:xfrm>
            <a:off x="2520192" y="2622336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68C374-A07C-4714-B79B-6C2F3C05C935}"/>
              </a:ext>
            </a:extLst>
          </p:cNvPr>
          <p:cNvSpPr txBox="1"/>
          <p:nvPr/>
        </p:nvSpPr>
        <p:spPr>
          <a:xfrm>
            <a:off x="2516588" y="2875177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44837A-2932-4D1F-88DD-3ABEF168C2A0}"/>
              </a:ext>
            </a:extLst>
          </p:cNvPr>
          <p:cNvSpPr txBox="1"/>
          <p:nvPr/>
        </p:nvSpPr>
        <p:spPr>
          <a:xfrm>
            <a:off x="2520192" y="3117114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7D1368-92ED-4CDB-907E-22F10C820865}"/>
              </a:ext>
            </a:extLst>
          </p:cNvPr>
          <p:cNvSpPr txBox="1"/>
          <p:nvPr/>
        </p:nvSpPr>
        <p:spPr>
          <a:xfrm>
            <a:off x="2520192" y="3371103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36748A-E5A1-49AD-8CC4-D6C81A41B5A3}"/>
              </a:ext>
            </a:extLst>
          </p:cNvPr>
          <p:cNvSpPr txBox="1"/>
          <p:nvPr/>
        </p:nvSpPr>
        <p:spPr>
          <a:xfrm>
            <a:off x="2520192" y="3666828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07CFF4-EDE4-4E04-AF6D-26380C1CD9B2}"/>
              </a:ext>
            </a:extLst>
          </p:cNvPr>
          <p:cNvSpPr txBox="1"/>
          <p:nvPr/>
        </p:nvSpPr>
        <p:spPr>
          <a:xfrm>
            <a:off x="2520192" y="3957927"/>
            <a:ext cx="301624" cy="307777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FAB75EF-C2F6-4E61-A6A7-57E6356E8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42" y="1114760"/>
            <a:ext cx="232029" cy="23202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440528A-3F6B-4384-A033-4B8949683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071" y="1114760"/>
            <a:ext cx="232029" cy="232029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860A6056-5183-41E9-99EE-665E61C15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44" y="1113754"/>
            <a:ext cx="232029" cy="232029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88CC7B38-25CB-44F8-9C09-EFB8CE2C2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73" y="1105109"/>
            <a:ext cx="232029" cy="23202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A709DBBB-81DF-4274-A44E-FA168872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81" y="1105287"/>
            <a:ext cx="232029" cy="23202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C205653-C011-4AEA-AB3A-F268C9159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10" y="1105287"/>
            <a:ext cx="232029" cy="232029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CFB4A18E-693F-4A2A-BD6F-C0244047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383" y="1104281"/>
            <a:ext cx="232029" cy="23202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880A49B-B7BC-44F9-B082-17B2D88C7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12" y="1095636"/>
            <a:ext cx="232029" cy="23202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7F89368-3F20-4E90-BC52-404E8FFA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054" y="1090813"/>
            <a:ext cx="232029" cy="232029"/>
          </a:xfrm>
          <a:prstGeom prst="rect">
            <a:avLst/>
          </a:prstGeom>
        </p:spPr>
      </p:pic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ACBF549A-C075-4693-8687-A758C5806F4A}"/>
              </a:ext>
            </a:extLst>
          </p:cNvPr>
          <p:cNvSpPr/>
          <p:nvPr/>
        </p:nvSpPr>
        <p:spPr>
          <a:xfrm>
            <a:off x="3229859" y="534715"/>
            <a:ext cx="4579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endParaRPr lang="ru-RU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D2F81B5E-4450-47EC-B9ED-7A6584964F40}"/>
              </a:ext>
            </a:extLst>
          </p:cNvPr>
          <p:cNvSpPr/>
          <p:nvPr/>
        </p:nvSpPr>
        <p:spPr>
          <a:xfrm>
            <a:off x="1780053" y="548316"/>
            <a:ext cx="4579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</a:t>
            </a:r>
            <a:endParaRPr lang="ru-RU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08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511B3C-658C-4332-9BE7-73FCC5E77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A5D01-AC47-43E5-A497-B3DD6026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03" y="1132245"/>
            <a:ext cx="4844997" cy="3654105"/>
          </a:xfrm>
          <a:prstGeom prst="rect">
            <a:avLst/>
          </a:prstGeom>
        </p:spPr>
      </p:pic>
      <p:sp>
        <p:nvSpPr>
          <p:cNvPr id="7" name="Google Shape;114;p14">
            <a:extLst>
              <a:ext uri="{FF2B5EF4-FFF2-40B4-BE49-F238E27FC236}">
                <a16:creationId xmlns:a16="http://schemas.microsoft.com/office/drawing/2014/main" id="{1E341F38-E5A7-4B1F-9D95-D40F16AD5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850" y="279400"/>
            <a:ext cx="6724500" cy="80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ru-RU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датасета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модели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CatBoost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br>
              <a:rPr lang="en-US" dirty="0">
                <a:latin typeface="Courier New" panose="02070309020205020404" pitchFamily="49" charset="0"/>
              </a:rPr>
            </a:b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0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67041E6-C4CC-4CB9-9CC8-D8E6BBCA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1884050"/>
            <a:ext cx="3587750" cy="2164075"/>
          </a:xfrm>
        </p:spPr>
        <p:txBody>
          <a:bodyPr/>
          <a:lstStyle/>
          <a:p>
            <a:pPr marL="3810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model_cb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cb.CatBoostClassifier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810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4000, </a:t>
            </a:r>
          </a:p>
          <a:p>
            <a:pPr marL="3810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0.01)</a:t>
            </a:r>
          </a:p>
          <a:p>
            <a:pPr marL="38100" indent="0"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model_cb.fit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use_best_model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at_features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categorical_features_indices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810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3810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early_stopping_rounds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 marL="3810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verbose = 2000)</a:t>
            </a:r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E7C9D-CA71-4F2D-ADE5-A780A8006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114;p14">
            <a:extLst>
              <a:ext uri="{FF2B5EF4-FFF2-40B4-BE49-F238E27FC236}">
                <a16:creationId xmlns:a16="http://schemas.microsoft.com/office/drawing/2014/main" id="{5F1CBC91-EBFE-435C-AFB8-AA364FA2E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ru-RU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датасета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модели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CatBoost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br>
              <a:rPr lang="en-US" dirty="0">
                <a:latin typeface="Courier New" panose="02070309020205020404" pitchFamily="49" charset="0"/>
              </a:rPr>
            </a:b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C17C784-54A6-42F4-92E7-CC98E1AC0C3F}"/>
              </a:ext>
            </a:extLst>
          </p:cNvPr>
          <p:cNvSpPr txBox="1">
            <a:spLocks/>
          </p:cNvSpPr>
          <p:nvPr/>
        </p:nvSpPr>
        <p:spPr>
          <a:xfrm>
            <a:off x="4467150" y="2019299"/>
            <a:ext cx="3587750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XGBClassifier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3810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params = {'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0.15,</a:t>
            </a:r>
          </a:p>
          <a:p>
            <a:pPr marL="3810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4,</a:t>
            </a:r>
          </a:p>
          <a:p>
            <a:pPr marL="3810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'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100}</a:t>
            </a:r>
          </a:p>
        </p:txBody>
      </p:sp>
      <p:sp>
        <p:nvSpPr>
          <p:cNvPr id="10" name="Google Shape;124;p15">
            <a:extLst>
              <a:ext uri="{FF2B5EF4-FFF2-40B4-BE49-F238E27FC236}">
                <a16:creationId xmlns:a16="http://schemas.microsoft.com/office/drawing/2014/main" id="{15AAC51A-CA78-43A3-9256-AB919F60B9B8}"/>
              </a:ext>
            </a:extLst>
          </p:cNvPr>
          <p:cNvSpPr txBox="1">
            <a:spLocks/>
          </p:cNvSpPr>
          <p:nvPr/>
        </p:nvSpPr>
        <p:spPr>
          <a:xfrm>
            <a:off x="1051000" y="1320734"/>
            <a:ext cx="2108200" cy="62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CatBoost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</p:txBody>
      </p:sp>
      <p:sp>
        <p:nvSpPr>
          <p:cNvPr id="12" name="Google Shape;124;p15">
            <a:extLst>
              <a:ext uri="{FF2B5EF4-FFF2-40B4-BE49-F238E27FC236}">
                <a16:creationId xmlns:a16="http://schemas.microsoft.com/office/drawing/2014/main" id="{FB96DBE3-1391-4FD9-9F50-6126F20C9469}"/>
              </a:ext>
            </a:extLst>
          </p:cNvPr>
          <p:cNvSpPr txBox="1">
            <a:spLocks/>
          </p:cNvSpPr>
          <p:nvPr/>
        </p:nvSpPr>
        <p:spPr>
          <a:xfrm>
            <a:off x="4787900" y="1320734"/>
            <a:ext cx="1803400" cy="62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</p:txBody>
      </p:sp>
      <p:sp>
        <p:nvSpPr>
          <p:cNvPr id="14" name="Google Shape;124;p15">
            <a:extLst>
              <a:ext uri="{FF2B5EF4-FFF2-40B4-BE49-F238E27FC236}">
                <a16:creationId xmlns:a16="http://schemas.microsoft.com/office/drawing/2014/main" id="{48DE4ACF-7198-4CEA-B564-6219DB95B040}"/>
              </a:ext>
            </a:extLst>
          </p:cNvPr>
          <p:cNvSpPr txBox="1">
            <a:spLocks/>
          </p:cNvSpPr>
          <p:nvPr/>
        </p:nvSpPr>
        <p:spPr>
          <a:xfrm>
            <a:off x="711200" y="4133850"/>
            <a:ext cx="2054150" cy="57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Score:</a:t>
            </a:r>
            <a:r>
              <a:rPr lang="ru-RU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0,8078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</p:txBody>
      </p:sp>
      <p:sp>
        <p:nvSpPr>
          <p:cNvPr id="16" name="Google Shape;124;p15">
            <a:extLst>
              <a:ext uri="{FF2B5EF4-FFF2-40B4-BE49-F238E27FC236}">
                <a16:creationId xmlns:a16="http://schemas.microsoft.com/office/drawing/2014/main" id="{D114DC3F-B866-45A6-AC09-137BB1E5A829}"/>
              </a:ext>
            </a:extLst>
          </p:cNvPr>
          <p:cNvSpPr txBox="1">
            <a:spLocks/>
          </p:cNvSpPr>
          <p:nvPr/>
        </p:nvSpPr>
        <p:spPr>
          <a:xfrm>
            <a:off x="4933950" y="4133850"/>
            <a:ext cx="2054150" cy="57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Score: 0,80056</a:t>
            </a:r>
            <a:r>
              <a:rPr lang="ru-RU" sz="1600" dirty="0"/>
              <a:t> 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0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53" name="Google Shape;15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6" name="Google Shape;15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114;p14">
            <a:extLst>
              <a:ext uri="{FF2B5EF4-FFF2-40B4-BE49-F238E27FC236}">
                <a16:creationId xmlns:a16="http://schemas.microsoft.com/office/drawing/2014/main" id="{452A3CA5-EECB-4AAF-A7A8-A4A8157DDA16}"/>
              </a:ext>
            </a:extLst>
          </p:cNvPr>
          <p:cNvSpPr txBox="1">
            <a:spLocks/>
          </p:cNvSpPr>
          <p:nvPr/>
        </p:nvSpPr>
        <p:spPr>
          <a:xfrm>
            <a:off x="1261455" y="138613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 </a:t>
            </a:r>
            <a:r>
              <a:rPr 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Kaggle.com</a:t>
            </a:r>
            <a:br>
              <a:rPr lang="en-US" dirty="0">
                <a:latin typeface="Courier New" panose="02070309020205020404" pitchFamily="49" charset="0"/>
              </a:rPr>
            </a:b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4" y="967044"/>
            <a:ext cx="5936384" cy="285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18C6-32DC-44EB-9B49-A7BCEC4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575" y="1657350"/>
            <a:ext cx="5220000" cy="1587450"/>
          </a:xfrm>
        </p:spPr>
        <p:txBody>
          <a:bodyPr/>
          <a:lstStyle/>
          <a:p>
            <a:pPr algn="ctr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 ЗА </a:t>
            </a:r>
            <a:br>
              <a:rPr lang="ru-RU" dirty="0"/>
            </a:br>
            <a:r>
              <a:rPr lang="ru-RU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337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      Обработка </a:t>
            </a:r>
            <a:r>
              <a:rPr lang="ru-RU" dirty="0" err="1"/>
              <a:t>датасета</a:t>
            </a:r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5759450" y="1862375"/>
            <a:ext cx="2789650" cy="18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AGE – </a:t>
            </a:r>
            <a:r>
              <a:rPr lang="ru-RU" sz="1400" dirty="0"/>
              <a:t>линейная интерполяция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/>
              <a:t>Числовые - 0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dirty="0"/>
              <a:t>Категориальные – </a:t>
            </a:r>
            <a:r>
              <a:rPr lang="en-US" sz="1400" dirty="0"/>
              <a:t>“</a:t>
            </a:r>
            <a:r>
              <a:rPr lang="ru-RU" sz="1400" dirty="0"/>
              <a:t>0</a:t>
            </a:r>
            <a:r>
              <a:rPr lang="en-US" sz="1400" dirty="0"/>
              <a:t>”</a:t>
            </a:r>
            <a:endParaRPr sz="14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016556" y="38805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32CB2-CE44-4296-9631-1C5A8040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1176550"/>
            <a:ext cx="5037550" cy="3293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5EA82B-A691-4C38-9A11-2026341BB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1BD7CC-1FB1-4AD9-B32A-2D28C726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58011"/>
            <a:ext cx="6965950" cy="50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143000" y="3925376"/>
            <a:ext cx="5403850" cy="525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Kaggle Score: 0.80126</a:t>
            </a:r>
            <a:endParaRPr sz="1200" dirty="0"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028475" y="95250"/>
            <a:ext cx="5220000" cy="63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  <a:latin typeface="Bahnschrift SemiBold SemiConden" panose="020B0502040204020203" pitchFamily="34" charset="0"/>
                <a:ea typeface="Roboto" panose="02000000000000000000" pitchFamily="2" charset="0"/>
              </a:rPr>
              <a:t>Архитектура нейросети</a:t>
            </a: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532B9A-E772-4EA5-8076-470AF69EE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03" y="2057450"/>
            <a:ext cx="3156497" cy="2204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ED22E-8FEC-4E9B-9CFE-04894AAD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003" y="65789"/>
            <a:ext cx="2851697" cy="1991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CC5A0-B7ED-4BC7-AFA5-747BDC263FCF}"/>
              </a:ext>
            </a:extLst>
          </p:cNvPr>
          <p:cNvSpPr txBox="1"/>
          <p:nvPr/>
        </p:nvSpPr>
        <p:spPr>
          <a:xfrm>
            <a:off x="660014" y="601389"/>
            <a:ext cx="3537336" cy="337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Model: "sequential"</a:t>
            </a:r>
          </a:p>
          <a:p>
            <a:r>
              <a:rPr lang="en-US" sz="700" dirty="0">
                <a:solidFill>
                  <a:schemeClr val="bg1"/>
                </a:solidFill>
              </a:rPr>
              <a:t>_________________________________________________________________</a:t>
            </a:r>
          </a:p>
          <a:p>
            <a:r>
              <a:rPr lang="en-US" sz="700" dirty="0">
                <a:solidFill>
                  <a:schemeClr val="bg1"/>
                </a:solidFill>
              </a:rPr>
              <a:t> Layer (type)                Output Shape              Param #   </a:t>
            </a:r>
          </a:p>
          <a:p>
            <a:r>
              <a:rPr lang="en-US" sz="700" dirty="0">
                <a:solidFill>
                  <a:schemeClr val="bg1"/>
                </a:solidFill>
              </a:rPr>
              <a:t>================================================================</a:t>
            </a:r>
            <a:r>
              <a:rPr lang="en-US" sz="700" dirty="0"/>
              <a:t> dense_19 (Dense)            (None, 100)               2600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batch_normalization_8 </a:t>
            </a:r>
            <a:r>
              <a:rPr lang="ru-RU" sz="700" dirty="0"/>
              <a:t>    </a:t>
            </a:r>
            <a:r>
              <a:rPr lang="en-US" sz="700" dirty="0"/>
              <a:t>(None, 100)              400       </a:t>
            </a:r>
          </a:p>
          <a:p>
            <a:r>
              <a:rPr lang="en-US" sz="700" dirty="0"/>
              <a:t> (</a:t>
            </a:r>
            <a:r>
              <a:rPr lang="en-US" sz="700" dirty="0" err="1"/>
              <a:t>BatchNormalization</a:t>
            </a:r>
            <a:r>
              <a:rPr lang="en-US" sz="700" dirty="0"/>
              <a:t>)                                          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dropout_12 (Dropout)       (None, 100)               0  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dense_20 (Dense)           (None, 200)               20200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batch_normalization_9</a:t>
            </a:r>
            <a:r>
              <a:rPr lang="ru-RU" sz="700" dirty="0"/>
              <a:t>     </a:t>
            </a:r>
            <a:r>
              <a:rPr lang="en-US" sz="700" dirty="0"/>
              <a:t>(None, 200)              800       </a:t>
            </a:r>
          </a:p>
          <a:p>
            <a:r>
              <a:rPr lang="en-US" sz="700" dirty="0"/>
              <a:t> (</a:t>
            </a:r>
            <a:r>
              <a:rPr lang="en-US" sz="700" dirty="0" err="1"/>
              <a:t>BatchNormalization</a:t>
            </a:r>
            <a:r>
              <a:rPr lang="en-US" sz="700" dirty="0"/>
              <a:t>)                                          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dropout_13 (Dropout)        (None, 200)               0  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dense_21 (Dense)            (None, 200)               40200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dropout_14 (Dropout)        (None, 200)               0  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dense_22 (Dense)            (None, 100)               20100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/>
              <a:t> dense_23 (Dense)            (None, 1)                 101       </a:t>
            </a:r>
          </a:p>
          <a:p>
            <a:r>
              <a:rPr lang="en-US" sz="700" dirty="0"/>
              <a:t>                                                                 </a:t>
            </a:r>
          </a:p>
          <a:p>
            <a:r>
              <a:rPr lang="en-US" sz="700" dirty="0">
                <a:solidFill>
                  <a:schemeClr val="bg1"/>
                </a:solidFill>
              </a:rPr>
              <a:t>================================================================Total params: 84,401</a:t>
            </a:r>
          </a:p>
          <a:p>
            <a:r>
              <a:rPr lang="en-US" sz="700" dirty="0">
                <a:solidFill>
                  <a:schemeClr val="bg1"/>
                </a:solidFill>
              </a:rPr>
              <a:t>Trainable params: 83,801</a:t>
            </a:r>
          </a:p>
          <a:p>
            <a:r>
              <a:rPr lang="en-US" sz="700" dirty="0">
                <a:solidFill>
                  <a:schemeClr val="bg1"/>
                </a:solidFill>
              </a:rPr>
              <a:t>Non-trainable params: 600</a:t>
            </a:r>
            <a:endParaRPr lang="ru-RU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016556" y="38805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2D3450-1221-4B74-9B08-6936BA11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6" y="1193948"/>
            <a:ext cx="7740650" cy="3455927"/>
          </a:xfrm>
          <a:prstGeom prst="rect">
            <a:avLst/>
          </a:prstGeom>
        </p:spPr>
      </p:pic>
      <p:sp>
        <p:nvSpPr>
          <p:cNvPr id="11" name="Google Shape;114;p14">
            <a:extLst>
              <a:ext uri="{FF2B5EF4-FFF2-40B4-BE49-F238E27FC236}">
                <a16:creationId xmlns:a16="http://schemas.microsoft.com/office/drawing/2014/main" id="{E5248CD3-7620-4ADB-97BA-64FC55423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</a:t>
            </a:r>
            <a:r>
              <a:rPr lang="ru-RU" dirty="0" err="1"/>
              <a:t>датасета</a:t>
            </a:r>
            <a:r>
              <a:rPr lang="ru-RU" dirty="0"/>
              <a:t> для модели </a:t>
            </a:r>
            <a:br>
              <a:rPr lang="ru-RU" dirty="0"/>
            </a:br>
            <a:r>
              <a:rPr lang="ru-RU" dirty="0"/>
              <a:t>Логистическая регрессия.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9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B51A7E-8412-40D4-8B8A-6CB9A9E35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114;p14">
            <a:extLst>
              <a:ext uri="{FF2B5EF4-FFF2-40B4-BE49-F238E27FC236}">
                <a16:creationId xmlns:a16="http://schemas.microsoft.com/office/drawing/2014/main" id="{F0DE4721-88EF-47FB-8985-F96C3C900E15}"/>
              </a:ext>
            </a:extLst>
          </p:cNvPr>
          <p:cNvSpPr txBox="1">
            <a:spLocks/>
          </p:cNvSpPr>
          <p:nvPr/>
        </p:nvSpPr>
        <p:spPr>
          <a:xfrm>
            <a:off x="1069636" y="6330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Обработка </a:t>
            </a:r>
            <a:r>
              <a:rPr lang="ru-RU" dirty="0" err="1"/>
              <a:t>датасета</a:t>
            </a:r>
            <a:r>
              <a:rPr lang="ru-RU" dirty="0"/>
              <a:t> для модели </a:t>
            </a:r>
            <a:br>
              <a:rPr lang="ru-RU" dirty="0"/>
            </a:br>
            <a:r>
              <a:rPr lang="ru-RU" dirty="0"/>
              <a:t>Логистическая регрессия. Взгляд на выбросы.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4E22279-BF9B-8D45-B7C9-45D7ECFD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401"/>
            <a:ext cx="7315199" cy="385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9941A-0D12-F94B-A203-8FFCE96B3A44}"/>
              </a:ext>
            </a:extLst>
          </p:cNvPr>
          <p:cNvSpPr txBox="1"/>
          <p:nvPr/>
        </p:nvSpPr>
        <p:spPr>
          <a:xfrm>
            <a:off x="6819498" y="1885949"/>
            <a:ext cx="19094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Очевидны выбросы 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как для категории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VIP-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пассажиров, так и 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для простых граждан.</a:t>
            </a:r>
          </a:p>
          <a:p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Удалить терминальные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значения для каждой 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категории граждан.</a:t>
            </a: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x-none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8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016556" y="38805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114;p14">
            <a:extLst>
              <a:ext uri="{FF2B5EF4-FFF2-40B4-BE49-F238E27FC236}">
                <a16:creationId xmlns:a16="http://schemas.microsoft.com/office/drawing/2014/main" id="{E5248CD3-7620-4ADB-97BA-64FC55423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</a:t>
            </a:r>
            <a:r>
              <a:rPr lang="ru-RU" dirty="0" err="1"/>
              <a:t>датасета</a:t>
            </a:r>
            <a:r>
              <a:rPr lang="ru-RU" dirty="0"/>
              <a:t> для модели </a:t>
            </a:r>
            <a:br>
              <a:rPr lang="ru-RU" dirty="0"/>
            </a:br>
            <a:r>
              <a:rPr lang="ru-RU" dirty="0"/>
              <a:t>Логистическая регрессия. Заполнение пропусков.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B7D6A-D519-6C48-BADF-F9AE582817B0}"/>
              </a:ext>
            </a:extLst>
          </p:cNvPr>
          <p:cNvSpPr txBox="1"/>
          <p:nvPr/>
        </p:nvSpPr>
        <p:spPr>
          <a:xfrm>
            <a:off x="751723" y="1240972"/>
            <a:ext cx="760015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Логика заполнения отсутствующих данных:</a:t>
            </a:r>
          </a:p>
          <a:p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HomePlanet</a:t>
            </a:r>
            <a:r>
              <a:rPr lang="en-GB" dirty="0"/>
              <a:t>: </a:t>
            </a:r>
            <a:r>
              <a:rPr lang="ru-RU" dirty="0"/>
              <a:t>самым часто встречающимся значением;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CryoSleep</a:t>
            </a:r>
            <a:r>
              <a:rPr lang="en-GB" dirty="0"/>
              <a:t>:</a:t>
            </a:r>
            <a:r>
              <a:rPr lang="ru-RU" dirty="0"/>
              <a:t> </a:t>
            </a:r>
            <a:r>
              <a:rPr lang="en-US" dirty="0"/>
              <a:t>False </a:t>
            </a:r>
            <a:r>
              <a:rPr lang="ru-RU" dirty="0"/>
              <a:t>если траты == 0</a:t>
            </a:r>
            <a:r>
              <a:rPr lang="en-US" dirty="0"/>
              <a:t>, True, </a:t>
            </a:r>
            <a:r>
              <a:rPr lang="ru-RU" dirty="0"/>
              <a:t>если траты были;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Cabin: </a:t>
            </a:r>
            <a:r>
              <a:rPr lang="ru-RU" dirty="0"/>
              <a:t>заполнить пропуски значением людей, с кем путешествовал этот человек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Destination: </a:t>
            </a:r>
            <a:r>
              <a:rPr lang="ru-RU" dirty="0"/>
              <a:t>самым часто встречающимся направлениям для жителя определенной </a:t>
            </a:r>
            <a:br>
              <a:rPr lang="en-US" dirty="0"/>
            </a:br>
            <a:r>
              <a:rPr lang="ru-RU" dirty="0"/>
              <a:t>планеты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Age: </a:t>
            </a:r>
            <a:r>
              <a:rPr lang="ru-RU" dirty="0"/>
              <a:t>среднем для жителя определенной планеты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VIP: False, </a:t>
            </a:r>
            <a:r>
              <a:rPr lang="ru-RU" dirty="0" err="1"/>
              <a:t>тк</a:t>
            </a:r>
            <a:r>
              <a:rPr lang="ru-RU" dirty="0"/>
              <a:t> </a:t>
            </a:r>
            <a:r>
              <a:rPr lang="en-GB" dirty="0"/>
              <a:t>VIP </a:t>
            </a:r>
            <a:r>
              <a:rPr lang="ru-RU" dirty="0"/>
              <a:t>это чаще привилегированная когорта пассажиров, следовательно, </a:t>
            </a:r>
            <a:br>
              <a:rPr lang="en-US" dirty="0"/>
            </a:br>
            <a:r>
              <a:rPr lang="ru-RU" dirty="0"/>
              <a:t>их меньше 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RoomService</a:t>
            </a:r>
            <a:r>
              <a:rPr lang="en-US" dirty="0"/>
              <a:t>, Spa, </a:t>
            </a:r>
            <a:r>
              <a:rPr lang="en-US" dirty="0" err="1"/>
              <a:t>FoodCourt</a:t>
            </a:r>
            <a:r>
              <a:rPr lang="en-US" dirty="0"/>
              <a:t>, </a:t>
            </a:r>
            <a:r>
              <a:rPr lang="en-US" dirty="0" err="1"/>
              <a:t>ShoppingMall</a:t>
            </a:r>
            <a:r>
              <a:rPr lang="en-US" dirty="0"/>
              <a:t>, </a:t>
            </a:r>
            <a:r>
              <a:rPr lang="en-US" dirty="0" err="1"/>
              <a:t>VRDeck</a:t>
            </a:r>
            <a:r>
              <a:rPr lang="en-US" dirty="0"/>
              <a:t>: </a:t>
            </a:r>
            <a:r>
              <a:rPr lang="ru-RU" dirty="0"/>
              <a:t>средним для категории </a:t>
            </a:r>
            <a:r>
              <a:rPr lang="en-US" dirty="0"/>
              <a:t>VIP;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Name: </a:t>
            </a:r>
            <a:r>
              <a:rPr lang="ru-RU" dirty="0"/>
              <a:t>заполнить "</a:t>
            </a:r>
            <a:r>
              <a:rPr lang="en-GB" dirty="0"/>
              <a:t>unknown", </a:t>
            </a:r>
            <a:r>
              <a:rPr lang="ru-RU" dirty="0"/>
              <a:t>кажется, что признак нам не пригодится</a:t>
            </a:r>
            <a:r>
              <a:rPr lang="en-US"/>
              <a:t>.</a:t>
            </a:r>
            <a:endParaRPr lang="en-US" dirty="0"/>
          </a:p>
          <a:p>
            <a:endParaRPr lang="ru-RU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785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97B407-8789-4DF2-8343-C64FC8B606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Google Shape;114;p14">
            <a:extLst>
              <a:ext uri="{FF2B5EF4-FFF2-40B4-BE49-F238E27FC236}">
                <a16:creationId xmlns:a16="http://schemas.microsoft.com/office/drawing/2014/main" id="{7EF56768-C52F-4D92-A563-7D374B5F319B}"/>
              </a:ext>
            </a:extLst>
          </p:cNvPr>
          <p:cNvSpPr txBox="1">
            <a:spLocks/>
          </p:cNvSpPr>
          <p:nvPr/>
        </p:nvSpPr>
        <p:spPr>
          <a:xfrm>
            <a:off x="1069636" y="6330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Построение модели Логистическая регрессия и оценка качества.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24D4D63-1F2F-8040-9A31-5146B2CD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48" y="1464761"/>
            <a:ext cx="3925193" cy="2696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EB884-BEA2-2C40-BD4E-11C6DF2E45A5}"/>
              </a:ext>
            </a:extLst>
          </p:cNvPr>
          <p:cNvSpPr txBox="1"/>
          <p:nvPr/>
        </p:nvSpPr>
        <p:spPr>
          <a:xfrm>
            <a:off x="297450" y="1515392"/>
            <a:ext cx="40543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Модель: </a:t>
            </a:r>
            <a:r>
              <a:rPr lang="ru-R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лог.регрессия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Разделение на обучающую и </a:t>
            </a:r>
            <a:r>
              <a:rPr lang="ru-R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валидационную</a:t>
            </a:r>
            <a:b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выборки = 0.3</a:t>
            </a:r>
          </a:p>
          <a:p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 = 0.7661</a:t>
            </a:r>
          </a:p>
          <a:p>
            <a:r>
              <a:rPr lang="en-GB" dirty="0"/>
              <a:t>The cross validated score for Logistic </a:t>
            </a:r>
            <a:br>
              <a:rPr lang="en-GB" dirty="0"/>
            </a:br>
            <a:r>
              <a:rPr lang="en-GB" dirty="0"/>
              <a:t>regression is: 0.7665</a:t>
            </a:r>
          </a:p>
          <a:p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Kaggle score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test: 0.76806</a:t>
            </a:r>
          </a:p>
        </p:txBody>
      </p:sp>
    </p:spTree>
    <p:extLst>
      <p:ext uri="{BB962C8B-B14F-4D97-AF65-F5344CB8AC3E}">
        <p14:creationId xmlns:p14="http://schemas.microsoft.com/office/powerpoint/2010/main" val="424559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81BCED-0B2C-489D-9490-E73A73611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F8F6-D24C-4D22-9CE6-7EF57B38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1211413"/>
            <a:ext cx="2133767" cy="3525687"/>
          </a:xfrm>
          <a:prstGeom prst="rect">
            <a:avLst/>
          </a:prstGeom>
        </p:spPr>
      </p:pic>
      <p:sp>
        <p:nvSpPr>
          <p:cNvPr id="7" name="Google Shape;114;p14">
            <a:extLst>
              <a:ext uri="{FF2B5EF4-FFF2-40B4-BE49-F238E27FC236}">
                <a16:creationId xmlns:a16="http://schemas.microsoft.com/office/drawing/2014/main" id="{3D0DE908-E08D-4CF0-9F66-B3E0A00C3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6250" y="408787"/>
            <a:ext cx="7197334" cy="64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ru-RU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датасета</a:t>
            </a:r>
            <a:r>
              <a:rPr lang="ru-RU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модели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CatBoost</a:t>
            </a:r>
            <a:r>
              <a:rPr lang="ru-RU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endParaRPr lang="ru-RU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Google Shape;124;p15">
            <a:extLst>
              <a:ext uri="{FF2B5EF4-FFF2-40B4-BE49-F238E27FC236}">
                <a16:creationId xmlns:a16="http://schemas.microsoft.com/office/drawing/2014/main" id="{BC1D5476-4BC9-4096-A95E-F5572E981AC8}"/>
              </a:ext>
            </a:extLst>
          </p:cNvPr>
          <p:cNvSpPr txBox="1">
            <a:spLocks/>
          </p:cNvSpPr>
          <p:nvPr/>
        </p:nvSpPr>
        <p:spPr>
          <a:xfrm>
            <a:off x="3569918" y="1211414"/>
            <a:ext cx="5574082" cy="192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ru-RU" sz="1600" dirty="0">
                <a:solidFill>
                  <a:schemeClr val="tx1"/>
                </a:solidFill>
              </a:rPr>
              <a:t>заметили закономерности между домашней планетой и палубой размещения.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- учитывали процент заполнения пассажиров на каждой палубе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- по данным закономерностям заполнили пропущенные значения </a:t>
            </a:r>
            <a:r>
              <a:rPr lang="en-US" sz="1600" dirty="0">
                <a:solidFill>
                  <a:schemeClr val="tx1"/>
                </a:solidFill>
              </a:rPr>
              <a:t>Deck, Side, </a:t>
            </a:r>
            <a:r>
              <a:rPr lang="en-US" sz="1600" dirty="0" err="1">
                <a:solidFill>
                  <a:schemeClr val="tx1"/>
                </a:solidFill>
              </a:rPr>
              <a:t>HomePlanet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I am here because I love to give presentations.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4A1437-0057-4541-B4FB-9937966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25" y="2903011"/>
            <a:ext cx="5011194" cy="19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242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629</Words>
  <Application>Microsoft Office PowerPoint</Application>
  <PresentationFormat>Экран (16:9)</PresentationFormat>
  <Paragraphs>108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Dosis</vt:lpstr>
      <vt:lpstr>Roboto</vt:lpstr>
      <vt:lpstr>Bahnschrift SemiBold SemiConden</vt:lpstr>
      <vt:lpstr>William template</vt:lpstr>
      <vt:lpstr>Применение ML</vt:lpstr>
      <vt:lpstr>          Обработка датасета</vt:lpstr>
      <vt:lpstr>Презентация PowerPoint</vt:lpstr>
      <vt:lpstr>Kaggle Score: 0.80126</vt:lpstr>
      <vt:lpstr>Обработка датасета для модели  Логистическая регрессия.</vt:lpstr>
      <vt:lpstr>Презентация PowerPoint</vt:lpstr>
      <vt:lpstr>Обработка датасета для модели  Логистическая регрессия. Заполнение пропусков.</vt:lpstr>
      <vt:lpstr>Презентация PowerPoint</vt:lpstr>
      <vt:lpstr>Обработка датасета для модели CatBoost и XGBoost</vt:lpstr>
      <vt:lpstr>Презентация PowerPoint</vt:lpstr>
      <vt:lpstr>Обработка датасета для модели CatBoost и XGBoost </vt:lpstr>
      <vt:lpstr>Обработка датасета для модели CatBoost и XGBoost </vt:lpstr>
      <vt:lpstr>Презентация PowerPoint</vt:lpstr>
      <vt:lpstr>СПАСИБО  ЗА 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ML</dc:title>
  <dc:creator>Admin</dc:creator>
  <cp:lastModifiedBy>Admin</cp:lastModifiedBy>
  <cp:revision>9</cp:revision>
  <dcterms:modified xsi:type="dcterms:W3CDTF">2022-04-06T08:47:59Z</dcterms:modified>
</cp:coreProperties>
</file>