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2"/>
  </p:notesMasterIdLst>
  <p:sldIdLst>
    <p:sldId id="256" r:id="rId2"/>
    <p:sldId id="283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1" r:id="rId17"/>
    <p:sldId id="271" r:id="rId18"/>
    <p:sldId id="275" r:id="rId19"/>
    <p:sldId id="276" r:id="rId20"/>
    <p:sldId id="273" r:id="rId21"/>
    <p:sldId id="274" r:id="rId22"/>
    <p:sldId id="277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E6E6E6"/>
    <a:srgbClr val="CCCCCC"/>
    <a:srgbClr val="FFCC66"/>
    <a:srgbClr val="FFFF00"/>
    <a:srgbClr val="66CCFF"/>
    <a:srgbClr val="FF6FC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95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767D-DEA1-0F43-BC01-ED4B1829811D}" type="datetimeFigureOut">
              <a:rPr lang="en-US" smtClean="0"/>
              <a:t>9/9/19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C4D41-B9A7-684E-9CC9-2EDFF726F3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38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gra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transfer unit associated with a packet-switched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typically structured in header and payload sections.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Datagrams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connectionless communication service across a packet-switched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(source: </a:t>
            </a:r>
            <a:r>
              <a:rPr lang="en-US" dirty="0">
                <a:hlinkClick r:id="rId3"/>
              </a:rPr>
              <a:t>https://en.wikipedia.org/wiki/Datagram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98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9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Size</a:t>
            </a:r>
            <a:r>
              <a:rPr lang="nl-NL" baseline="0" dirty="0"/>
              <a:t> of </a:t>
            </a:r>
            <a:r>
              <a:rPr lang="nl-NL" baseline="0" dirty="0" err="1"/>
              <a:t>network</a:t>
            </a:r>
            <a:r>
              <a:rPr lang="nl-NL" baseline="0" dirty="0"/>
              <a:t> </a:t>
            </a:r>
            <a:r>
              <a:rPr lang="nl-NL" baseline="0" dirty="0" err="1"/>
              <a:t>id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host </a:t>
            </a:r>
            <a:r>
              <a:rPr lang="nl-NL" baseline="0" dirty="0" err="1"/>
              <a:t>id</a:t>
            </a:r>
            <a:r>
              <a:rPr lang="nl-NL" baseline="0" dirty="0"/>
              <a:t> are </a:t>
            </a:r>
            <a:r>
              <a:rPr lang="nl-NL" baseline="0" dirty="0" err="1"/>
              <a:t>flexible</a:t>
            </a:r>
            <a:r>
              <a:rPr lang="nl-NL" baseline="0" dirty="0"/>
              <a:t> but </a:t>
            </a:r>
            <a:r>
              <a:rPr lang="nl-NL" baseline="0" dirty="0" err="1"/>
              <a:t>together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have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32 bits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91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Subnet</a:t>
            </a:r>
            <a:r>
              <a:rPr lang="nl-NL" dirty="0"/>
              <a:t> </a:t>
            </a:r>
            <a:r>
              <a:rPr lang="nl-NL" dirty="0" err="1"/>
              <a:t>Mask</a:t>
            </a:r>
            <a:r>
              <a:rPr lang="nl-NL" dirty="0"/>
              <a:t> </a:t>
            </a:r>
            <a:r>
              <a:rPr lang="nl-NL" dirty="0" err="1"/>
              <a:t>determines</a:t>
            </a:r>
            <a:r>
              <a:rPr lang="nl-NL" dirty="0"/>
              <a:t> the </a:t>
            </a:r>
            <a:r>
              <a:rPr lang="nl-NL" dirty="0" err="1"/>
              <a:t>network</a:t>
            </a:r>
            <a:r>
              <a:rPr lang="nl-NL" dirty="0"/>
              <a:t> part of the </a:t>
            </a:r>
            <a:r>
              <a:rPr lang="nl-NL" dirty="0" err="1"/>
              <a:t>address</a:t>
            </a:r>
            <a:r>
              <a:rPr lang="nl-NL" dirty="0"/>
              <a:t>. In </a:t>
            </a:r>
            <a:r>
              <a:rPr lang="nl-NL" dirty="0" err="1"/>
              <a:t>this</a:t>
            </a:r>
            <a:r>
              <a:rPr lang="nl-NL" dirty="0"/>
              <a:t> case, </a:t>
            </a:r>
            <a:r>
              <a:rPr lang="nl-NL" dirty="0" err="1"/>
              <a:t>it</a:t>
            </a:r>
            <a:r>
              <a:rPr lang="nl-NL" dirty="0"/>
              <a:t> is the first 3 bytes of the </a:t>
            </a:r>
            <a:r>
              <a:rPr lang="nl-NL" dirty="0" err="1"/>
              <a:t>address</a:t>
            </a:r>
            <a:r>
              <a:rPr lang="nl-NL" dirty="0"/>
              <a:t> (24 bits).</a:t>
            </a:r>
            <a:r>
              <a:rPr lang="nl-NL" baseline="0" dirty="0"/>
              <a:t> The </a:t>
            </a:r>
            <a:r>
              <a:rPr lang="nl-NL" baseline="0" dirty="0" err="1"/>
              <a:t>remaining</a:t>
            </a:r>
            <a:r>
              <a:rPr lang="nl-NL" baseline="0" dirty="0"/>
              <a:t> bits </a:t>
            </a:r>
            <a:r>
              <a:rPr lang="nl-NL" baseline="0" dirty="0" err="1"/>
              <a:t>belong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host id.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42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devices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connected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a </a:t>
            </a:r>
            <a:r>
              <a:rPr lang="nl-NL" baseline="0" dirty="0" err="1"/>
              <a:t>network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subnet</a:t>
            </a:r>
            <a:r>
              <a:rPr lang="nl-NL" baseline="0" dirty="0"/>
              <a:t> </a:t>
            </a:r>
            <a:r>
              <a:rPr lang="nl-NL" baseline="0" dirty="0" err="1"/>
              <a:t>mask</a:t>
            </a:r>
            <a:r>
              <a:rPr lang="nl-NL" baseline="0" dirty="0"/>
              <a:t> 255.255.255.0 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28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Note</a:t>
            </a:r>
            <a:r>
              <a:rPr lang="nl-NL" dirty="0"/>
              <a:t> : We </a:t>
            </a:r>
            <a:r>
              <a:rPr lang="nl-NL" dirty="0" err="1"/>
              <a:t>will</a:t>
            </a:r>
            <a:r>
              <a:rPr lang="nl-NL" baseline="0" dirty="0"/>
              <a:t> talk </a:t>
            </a:r>
            <a:r>
              <a:rPr lang="nl-NL" baseline="0" dirty="0" err="1"/>
              <a:t>about</a:t>
            </a:r>
            <a:r>
              <a:rPr lang="nl-NL" baseline="0" dirty="0"/>
              <a:t> private </a:t>
            </a:r>
            <a:r>
              <a:rPr lang="nl-NL" baseline="0" dirty="0" err="1"/>
              <a:t>network</a:t>
            </a:r>
            <a:r>
              <a:rPr lang="nl-NL" baseline="0" dirty="0"/>
              <a:t>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dealing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NAT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03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C4D41-B9A7-684E-9CC9-2EDFF726F379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6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405B5D-4F81-444B-9CDB-3764C02BBEB5}" type="datetimeFigureOut">
              <a:rPr lang="en-US" smtClean="0"/>
              <a:t>9/9/19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NT21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9552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pic>
        <p:nvPicPr>
          <p:cNvPr id="7" name="Content Placeholder 6" descr="classful-ip-addresses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7" r="-1127"/>
          <a:stretch>
            <a:fillRect/>
          </a:stretch>
        </p:blipFill>
        <p:spPr>
          <a:xfrm>
            <a:off x="911821" y="1852855"/>
            <a:ext cx="6719259" cy="4233133"/>
          </a:xfr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05055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IP Addressing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i="1" dirty="0">
                <a:solidFill>
                  <a:schemeClr val="accent3">
                    <a:lumMod val="75000"/>
                  </a:schemeClr>
                </a:solidFill>
              </a:rPr>
              <a:t>Now 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1F497D"/>
                </a:solidFill>
              </a:rPr>
              <a:t>To allow even more flexibility in IP addressing</a:t>
            </a:r>
          </a:p>
          <a:p>
            <a:pPr marL="2103120" lvl="8" indent="0">
              <a:buNone/>
            </a:pPr>
            <a:endParaRPr lang="en-US" sz="2400" dirty="0">
              <a:solidFill>
                <a:srgbClr val="1F497D"/>
              </a:solidFill>
            </a:endParaRPr>
          </a:p>
          <a:p>
            <a:pPr marL="2103120" lvl="8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pPr marL="411480" lvl="1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411480" lvl="1" indent="0" algn="ctr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411480" lvl="1" indent="0" algn="ctr">
              <a:buNone/>
            </a:pPr>
            <a:r>
              <a:rPr lang="en-US" sz="2400" dirty="0">
                <a:solidFill>
                  <a:schemeClr val="accent6"/>
                </a:solidFill>
              </a:rPr>
              <a:t>IP Classless Addressing </a:t>
            </a:r>
          </a:p>
        </p:txBody>
      </p:sp>
      <p:pic>
        <p:nvPicPr>
          <p:cNvPr id="6" name="Picture 5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342009" y="35599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856817" y="2662250"/>
            <a:ext cx="1720850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917" y="2662250"/>
            <a:ext cx="5041900" cy="9736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IP CIDR (</a:t>
            </a:r>
            <a:r>
              <a:rPr lang="en-US" sz="4000" dirty="0">
                <a:solidFill>
                  <a:srgbClr val="F79646"/>
                </a:solidFill>
              </a:rPr>
              <a:t>C</a:t>
            </a:r>
            <a:r>
              <a:rPr lang="en-US" sz="4000" dirty="0"/>
              <a:t>lassless </a:t>
            </a:r>
            <a:r>
              <a:rPr lang="en-US" sz="4000" dirty="0">
                <a:solidFill>
                  <a:srgbClr val="F79646"/>
                </a:solidFill>
              </a:rPr>
              <a:t>I</a:t>
            </a:r>
            <a:r>
              <a:rPr lang="en-US" sz="4000" dirty="0"/>
              <a:t>nter </a:t>
            </a:r>
            <a:br>
              <a:rPr lang="en-US" sz="4000" dirty="0"/>
            </a:br>
            <a:r>
              <a:rPr lang="en-US" sz="4000" dirty="0">
                <a:solidFill>
                  <a:srgbClr val="F79646"/>
                </a:solidFill>
              </a:rPr>
              <a:t>D</a:t>
            </a:r>
            <a:r>
              <a:rPr lang="en-US" sz="4000" dirty="0"/>
              <a:t>omain </a:t>
            </a:r>
            <a:r>
              <a:rPr lang="en-US" sz="4000" dirty="0">
                <a:solidFill>
                  <a:srgbClr val="F79646"/>
                </a:solidFill>
              </a:rPr>
              <a:t>R</a:t>
            </a:r>
            <a:r>
              <a:rPr lang="en-US" sz="4000" dirty="0"/>
              <a:t>outing) Addressing</a:t>
            </a:r>
          </a:p>
        </p:txBody>
      </p:sp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4917" y="2662250"/>
            <a:ext cx="6762750" cy="973667"/>
            <a:chOff x="814917" y="2973916"/>
            <a:chExt cx="6762750" cy="973667"/>
          </a:xfrm>
        </p:grpSpPr>
        <p:sp>
          <p:nvSpPr>
            <p:cNvPr id="8" name="Rectangle 7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192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69411" y="3149084"/>
              <a:ext cx="60064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68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8942" y="3150478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61" y="3151872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125</a:t>
              </a:r>
            </a:p>
          </p:txBody>
        </p: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770884" y="1807921"/>
            <a:ext cx="29418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3200" dirty="0">
                <a:solidFill>
                  <a:srgbClr val="9BBB59"/>
                </a:solidFill>
              </a:rPr>
              <a:t>192.68.1.125/24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14917" y="3635917"/>
            <a:ext cx="6773334" cy="936083"/>
            <a:chOff x="814917" y="4434416"/>
            <a:chExt cx="6773334" cy="132291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49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7667" y="4434416"/>
              <a:ext cx="10584" cy="1322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68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14917" y="5535083"/>
              <a:ext cx="5041900" cy="21167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56817" y="5556250"/>
              <a:ext cx="17208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88166" y="5075251"/>
              <a:ext cx="13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79646"/>
                  </a:solidFill>
                </a:rPr>
                <a:t>Network id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4444" y="5134001"/>
              <a:ext cx="84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Host 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6242" y="5083946"/>
            <a:ext cx="71511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646"/>
                </a:solidFill>
              </a:rPr>
              <a:t>11111111.11111111.11111111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/>
                </a:solidFill>
              </a:rPr>
              <a:t>00000000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757751"/>
            <a:ext cx="15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Subnet Mask :</a:t>
            </a:r>
          </a:p>
        </p:txBody>
      </p:sp>
    </p:spTree>
    <p:extLst>
      <p:ext uri="{BB962C8B-B14F-4D97-AF65-F5344CB8AC3E}">
        <p14:creationId xmlns:p14="http://schemas.microsoft.com/office/powerpoint/2010/main" val="6591151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856817" y="2662250"/>
            <a:ext cx="1720850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917" y="2662250"/>
            <a:ext cx="5041900" cy="9736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IP Addressing/</a:t>
            </a:r>
            <a:r>
              <a:rPr lang="en-US" sz="4000" dirty="0" err="1"/>
              <a:t>Subnetting</a:t>
            </a:r>
            <a:endParaRPr lang="en-US" sz="4000" dirty="0"/>
          </a:p>
        </p:txBody>
      </p:sp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4917" y="2662250"/>
            <a:ext cx="6762750" cy="973667"/>
            <a:chOff x="814917" y="2973916"/>
            <a:chExt cx="6762750" cy="973667"/>
          </a:xfrm>
        </p:grpSpPr>
        <p:sp>
          <p:nvSpPr>
            <p:cNvPr id="8" name="Rectangle 7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192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69411" y="3149084"/>
              <a:ext cx="60064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68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8942" y="3150478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61" y="3151872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125</a:t>
              </a:r>
            </a:p>
          </p:txBody>
        </p: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161338" y="1196335"/>
            <a:ext cx="3733564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>
                <a:solidFill>
                  <a:schemeClr val="accent3"/>
                </a:solidFill>
              </a:rPr>
              <a:t>192.68.1.125/255.255.255.0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chemeClr val="accent3"/>
                </a:solidFill>
              </a:rPr>
              <a:t>=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chemeClr val="accent3"/>
                </a:solidFill>
              </a:rPr>
              <a:t>192.68.1.125/24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14917" y="3635917"/>
            <a:ext cx="6773334" cy="936083"/>
            <a:chOff x="814917" y="4434416"/>
            <a:chExt cx="6773334" cy="132291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49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7667" y="4434416"/>
              <a:ext cx="10584" cy="1322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68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14917" y="5535083"/>
              <a:ext cx="5041900" cy="21167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56817" y="5556250"/>
              <a:ext cx="17208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88166" y="5075251"/>
              <a:ext cx="13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79646"/>
                  </a:solidFill>
                </a:rPr>
                <a:t>Network id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4444" y="5134001"/>
              <a:ext cx="84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Host 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6242" y="5083946"/>
            <a:ext cx="71511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646"/>
                </a:solidFill>
              </a:rPr>
              <a:t>11111111.11111111.11111111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/>
                </a:solidFill>
              </a:rPr>
              <a:t>00000000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757751"/>
            <a:ext cx="15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Subnet Mask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2962" y="6148919"/>
            <a:ext cx="1977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255.255.255.0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7216" y="5779587"/>
            <a:ext cx="38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610652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ID consisting of all 0s or all 1s are special, they can’t be used for assigning a host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Host id consisting of all 0s is used to assign </a:t>
            </a:r>
            <a:r>
              <a:rPr lang="en-US" dirty="0">
                <a:solidFill>
                  <a:srgbClr val="F79646"/>
                </a:solidFill>
              </a:rPr>
              <a:t>the whole network</a:t>
            </a:r>
            <a:r>
              <a:rPr lang="en-US" dirty="0"/>
              <a:t>, in our example it is : 192.168.1.</a:t>
            </a:r>
            <a:r>
              <a:rPr lang="en-US" dirty="0">
                <a:solidFill>
                  <a:srgbClr val="F79646"/>
                </a:solidFill>
              </a:rPr>
              <a:t>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Host id consisting of all 1s is used to assign </a:t>
            </a:r>
            <a:r>
              <a:rPr lang="en-US" dirty="0">
                <a:solidFill>
                  <a:srgbClr val="F79646"/>
                </a:solidFill>
              </a:rPr>
              <a:t>broadcast</a:t>
            </a:r>
            <a:r>
              <a:rPr lang="en-US" dirty="0"/>
              <a:t> address, in our example it is : 192.168.1.</a:t>
            </a:r>
            <a:r>
              <a:rPr lang="en-US" dirty="0">
                <a:solidFill>
                  <a:schemeClr val="accent6"/>
                </a:solidFill>
              </a:rPr>
              <a:t>255</a:t>
            </a: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09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856817" y="2662250"/>
            <a:ext cx="1720850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917" y="2662250"/>
            <a:ext cx="5041900" cy="9736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Subnetting</a:t>
            </a:r>
            <a:endParaRPr lang="en-US" dirty="0"/>
          </a:p>
        </p:txBody>
      </p:sp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4917" y="2662250"/>
            <a:ext cx="6762750" cy="973667"/>
            <a:chOff x="814917" y="2973916"/>
            <a:chExt cx="6762750" cy="973667"/>
          </a:xfrm>
        </p:grpSpPr>
        <p:sp>
          <p:nvSpPr>
            <p:cNvPr id="8" name="Rectangle 7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192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5416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168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8942" y="3150478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61" y="3151872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125</a:t>
              </a:r>
            </a:p>
          </p:txBody>
        </p: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53012" y="1515533"/>
            <a:ext cx="31498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3200" dirty="0">
                <a:solidFill>
                  <a:srgbClr val="9BBB59"/>
                </a:solidFill>
              </a:rPr>
              <a:t>192.168.1.125/24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14917" y="3635917"/>
            <a:ext cx="6773334" cy="501161"/>
            <a:chOff x="814917" y="4434416"/>
            <a:chExt cx="6773334" cy="132291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49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7667" y="4434416"/>
              <a:ext cx="10584" cy="1322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68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14917" y="5535083"/>
              <a:ext cx="5041900" cy="21167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56817" y="5556250"/>
              <a:ext cx="17208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88166" y="4675141"/>
              <a:ext cx="1108897" cy="89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Network id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4444" y="4705920"/>
              <a:ext cx="770964" cy="89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Host 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6242" y="5083946"/>
            <a:ext cx="3051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79646"/>
                </a:solidFill>
              </a:rPr>
              <a:t>192.168.1.0/24 </a:t>
            </a:r>
            <a:r>
              <a:rPr lang="en-US" sz="1200" dirty="0">
                <a:solidFill>
                  <a:schemeClr val="tx2"/>
                </a:solidFill>
              </a:rPr>
              <a:t>(host id all 0’s)</a:t>
            </a:r>
          </a:p>
          <a:p>
            <a:endParaRPr lang="en-US" sz="2400" dirty="0">
              <a:solidFill>
                <a:srgbClr val="F7964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757751"/>
            <a:ext cx="11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Network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544809"/>
            <a:ext cx="56216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Hosts 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2</a:t>
            </a:r>
            <a:r>
              <a:rPr lang="en-US" sz="2400" baseline="30000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-2 = 2</a:t>
            </a:r>
            <a:r>
              <a:rPr lang="en-US" sz="2400" baseline="30000" dirty="0">
                <a:solidFill>
                  <a:schemeClr val="tx2"/>
                </a:solidFill>
              </a:rPr>
              <a:t>8</a:t>
            </a:r>
            <a:r>
              <a:rPr lang="en-US" sz="2400" dirty="0">
                <a:solidFill>
                  <a:schemeClr val="tx2"/>
                </a:solidFill>
              </a:rPr>
              <a:t>-2 </a:t>
            </a:r>
            <a:r>
              <a:rPr lang="en-US" sz="2400">
                <a:solidFill>
                  <a:schemeClr val="tx2"/>
                </a:solidFill>
              </a:rPr>
              <a:t>= </a:t>
            </a:r>
            <a:r>
              <a:rPr lang="en-US" sz="2400">
                <a:solidFill>
                  <a:srgbClr val="F79646"/>
                </a:solidFill>
              </a:rPr>
              <a:t>254</a:t>
            </a:r>
            <a:r>
              <a:rPr lang="en-US" sz="2400">
                <a:solidFill>
                  <a:schemeClr val="tx2"/>
                </a:solidFill>
              </a:rPr>
              <a:t>    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91986" y="3973577"/>
            <a:ext cx="6785681" cy="745398"/>
            <a:chOff x="814916" y="4450837"/>
            <a:chExt cx="6785681" cy="1389454"/>
          </a:xfrm>
        </p:grpSpPr>
        <p:sp>
          <p:nvSpPr>
            <p:cNvPr id="29" name="TextBox 28"/>
            <p:cNvSpPr txBox="1"/>
            <p:nvPr/>
          </p:nvSpPr>
          <p:spPr>
            <a:xfrm>
              <a:off x="1189249" y="4613613"/>
              <a:ext cx="956520" cy="51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11000000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1097" y="4450837"/>
              <a:ext cx="1042138" cy="68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1200" dirty="0"/>
                <a:t>10101000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87862" y="4598667"/>
              <a:ext cx="989412" cy="51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00000001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81195" y="4455171"/>
              <a:ext cx="1000432" cy="68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1200" dirty="0"/>
                <a:t>01111101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8149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508248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241799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8568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60059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204350" y="432525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11111111</a:t>
            </a:r>
            <a:endParaRPr lang="nl-NL" sz="1200" dirty="0"/>
          </a:p>
        </p:txBody>
      </p:sp>
      <p:sp>
        <p:nvSpPr>
          <p:cNvPr id="23" name="Rectangle 22"/>
          <p:cNvSpPr/>
          <p:nvPr/>
        </p:nvSpPr>
        <p:spPr>
          <a:xfrm>
            <a:off x="2831007" y="438818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11111111</a:t>
            </a:r>
            <a:endParaRPr lang="nl-NL" sz="1200" dirty="0"/>
          </a:p>
        </p:txBody>
      </p:sp>
      <p:sp>
        <p:nvSpPr>
          <p:cNvPr id="45" name="Rectangle 44"/>
          <p:cNvSpPr/>
          <p:nvPr/>
        </p:nvSpPr>
        <p:spPr>
          <a:xfrm>
            <a:off x="4566332" y="437718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11111111</a:t>
            </a:r>
            <a:endParaRPr lang="nl-NL" sz="1200" dirty="0"/>
          </a:p>
        </p:txBody>
      </p:sp>
      <p:sp>
        <p:nvSpPr>
          <p:cNvPr id="46" name="Rectangle 45"/>
          <p:cNvSpPr/>
          <p:nvPr/>
        </p:nvSpPr>
        <p:spPr>
          <a:xfrm>
            <a:off x="6314444" y="4345234"/>
            <a:ext cx="808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00000000</a:t>
            </a:r>
            <a:endParaRPr lang="nl-N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20305" y="420351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&amp;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47511" y="5497555"/>
            <a:ext cx="56216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Broadcast: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</a:t>
            </a:r>
            <a:r>
              <a:rPr lang="en-US" sz="2400" dirty="0">
                <a:solidFill>
                  <a:srgbClr val="F79646"/>
                </a:solidFill>
              </a:rPr>
              <a:t>192.168.1.255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(host id all 1’s)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631" y="6389738"/>
            <a:ext cx="1269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2"/>
                </a:solidFill>
              </a:rPr>
              <a:t>n is </a:t>
            </a:r>
            <a:r>
              <a:rPr lang="nl-NL" sz="800" dirty="0" err="1">
                <a:solidFill>
                  <a:schemeClr val="tx2"/>
                </a:solidFill>
              </a:rPr>
              <a:t>number</a:t>
            </a:r>
            <a:r>
              <a:rPr lang="nl-NL" sz="800" dirty="0">
                <a:solidFill>
                  <a:schemeClr val="tx2"/>
                </a:solidFill>
              </a:rPr>
              <a:t> of host </a:t>
            </a:r>
            <a:r>
              <a:rPr lang="nl-NL" sz="800" dirty="0" err="1">
                <a:solidFill>
                  <a:schemeClr val="tx2"/>
                </a:solidFill>
              </a:rPr>
              <a:t>id</a:t>
            </a:r>
            <a:r>
              <a:rPr lang="nl-NL" sz="800" dirty="0">
                <a:solidFill>
                  <a:schemeClr val="tx2"/>
                </a:solidFill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3130626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IP </a:t>
            </a:r>
            <a:r>
              <a:rPr lang="en-US" sz="3200" dirty="0" err="1"/>
              <a:t>Subnetting</a:t>
            </a:r>
            <a:r>
              <a:rPr lang="en-US" sz="3200" dirty="0"/>
              <a:t> </a:t>
            </a:r>
            <a:r>
              <a:rPr lang="mr-IN" sz="3200" dirty="0"/>
              <a:t>–</a:t>
            </a:r>
            <a:r>
              <a:rPr lang="en-US" sz="3200" dirty="0"/>
              <a:t> Another Example </a:t>
            </a:r>
          </a:p>
        </p:txBody>
      </p:sp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266301" y="1223145"/>
            <a:ext cx="3577572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>
                <a:solidFill>
                  <a:srgbClr val="9BBB59"/>
                </a:solidFill>
              </a:rPr>
              <a:t>146.22.33.1/20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rgbClr val="9BBB59"/>
                </a:solidFill>
              </a:rPr>
              <a:t>=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rgbClr val="9BBB59"/>
                </a:solidFill>
              </a:rPr>
              <a:t>146.22.33.1/255.255.240.0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14917" y="3635917"/>
            <a:ext cx="6773334" cy="501161"/>
            <a:chOff x="814917" y="4434416"/>
            <a:chExt cx="6773334" cy="132291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49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7667" y="4434416"/>
              <a:ext cx="10584" cy="1322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88166" y="4675141"/>
              <a:ext cx="1108897" cy="89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Network 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6242" y="5198013"/>
            <a:ext cx="307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79646"/>
                </a:solidFill>
              </a:rPr>
              <a:t>146.22.32.0</a:t>
            </a:r>
            <a:r>
              <a:rPr lang="en-US" sz="2400">
                <a:solidFill>
                  <a:srgbClr val="F79646"/>
                </a:solidFill>
              </a:rPr>
              <a:t>/20 </a:t>
            </a:r>
            <a:r>
              <a:rPr lang="en-US" sz="1200" dirty="0">
                <a:solidFill>
                  <a:schemeClr val="tx2"/>
                </a:solidFill>
              </a:rPr>
              <a:t>(host id all 0’s)</a:t>
            </a:r>
          </a:p>
          <a:p>
            <a:endParaRPr lang="en-US" sz="2400" dirty="0">
              <a:solidFill>
                <a:srgbClr val="F7964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18" y="4883758"/>
            <a:ext cx="11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Network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544809"/>
            <a:ext cx="56216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Hosts 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2</a:t>
            </a:r>
            <a:r>
              <a:rPr lang="en-US" sz="2400" baseline="30000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-2 = 2</a:t>
            </a:r>
            <a:r>
              <a:rPr lang="en-US" sz="2400" baseline="30000" dirty="0">
                <a:solidFill>
                  <a:schemeClr val="tx2"/>
                </a:solidFill>
              </a:rPr>
              <a:t>12</a:t>
            </a:r>
            <a:r>
              <a:rPr lang="en-US" sz="2400" dirty="0">
                <a:solidFill>
                  <a:schemeClr val="tx2"/>
                </a:solidFill>
              </a:rPr>
              <a:t>-2 = </a:t>
            </a:r>
            <a:r>
              <a:rPr lang="en-US" sz="2400" dirty="0">
                <a:solidFill>
                  <a:srgbClr val="F79646"/>
                </a:solidFill>
              </a:rPr>
              <a:t>4094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02570" y="4137078"/>
            <a:ext cx="6785681" cy="745398"/>
            <a:chOff x="814916" y="4450837"/>
            <a:chExt cx="6785681" cy="1389454"/>
          </a:xfrm>
        </p:grpSpPr>
        <p:sp>
          <p:nvSpPr>
            <p:cNvPr id="29" name="TextBox 28"/>
            <p:cNvSpPr txBox="1"/>
            <p:nvPr/>
          </p:nvSpPr>
          <p:spPr>
            <a:xfrm>
              <a:off x="1189249" y="4613613"/>
              <a:ext cx="956520" cy="51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1001 0010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1097" y="4450837"/>
              <a:ext cx="1042138" cy="68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1200" dirty="0"/>
                <a:t>0001 0110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68763" y="4630315"/>
              <a:ext cx="989412" cy="51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0010 0001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81195" y="4455171"/>
              <a:ext cx="1000432" cy="68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1200" dirty="0"/>
                <a:t>0000 0001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8149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508248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241799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8568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60059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214934" y="448875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1111 1111</a:t>
            </a:r>
            <a:endParaRPr lang="nl-NL" sz="1200" dirty="0"/>
          </a:p>
        </p:txBody>
      </p:sp>
      <p:sp>
        <p:nvSpPr>
          <p:cNvPr id="23" name="Rectangle 22"/>
          <p:cNvSpPr/>
          <p:nvPr/>
        </p:nvSpPr>
        <p:spPr>
          <a:xfrm>
            <a:off x="2841591" y="4551682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1111 1111</a:t>
            </a:r>
            <a:endParaRPr lang="nl-NL" sz="1200" dirty="0"/>
          </a:p>
        </p:txBody>
      </p:sp>
      <p:sp>
        <p:nvSpPr>
          <p:cNvPr id="45" name="Rectangle 44"/>
          <p:cNvSpPr/>
          <p:nvPr/>
        </p:nvSpPr>
        <p:spPr>
          <a:xfrm>
            <a:off x="4646805" y="4540682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1111 0000</a:t>
            </a:r>
            <a:endParaRPr lang="nl-NL" sz="1200" dirty="0"/>
          </a:p>
        </p:txBody>
      </p:sp>
      <p:sp>
        <p:nvSpPr>
          <p:cNvPr id="46" name="Rectangle 45"/>
          <p:cNvSpPr/>
          <p:nvPr/>
        </p:nvSpPr>
        <p:spPr>
          <a:xfrm>
            <a:off x="6325028" y="4508735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0000 0000</a:t>
            </a:r>
            <a:endParaRPr lang="nl-N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30889" y="436701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&amp;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4024" y="4923377"/>
            <a:ext cx="3997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Broadcast: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</a:t>
            </a:r>
            <a:r>
              <a:rPr lang="en-US" sz="2400" dirty="0">
                <a:solidFill>
                  <a:srgbClr val="F79646"/>
                </a:solidFill>
              </a:rPr>
              <a:t>146.22.47.255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(host id all 1’s)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123" y="2662250"/>
            <a:ext cx="805694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56817" y="2662250"/>
            <a:ext cx="1720850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14917" y="2662250"/>
            <a:ext cx="4236206" cy="9736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814917" y="2662250"/>
            <a:ext cx="6762750" cy="973667"/>
            <a:chOff x="814917" y="2973916"/>
            <a:chExt cx="6762750" cy="973667"/>
          </a:xfrm>
        </p:grpSpPr>
        <p:sp>
          <p:nvSpPr>
            <p:cNvPr id="50" name="Rectangle 49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146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69411" y="3149084"/>
              <a:ext cx="60064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22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8050" y="3151872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0800" y="3149084"/>
              <a:ext cx="60064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4917" y="3635915"/>
            <a:ext cx="6773334" cy="501161"/>
            <a:chOff x="814917" y="4434416"/>
            <a:chExt cx="6773334" cy="70826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814917" y="4434416"/>
              <a:ext cx="0" cy="70826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051123" y="4472541"/>
              <a:ext cx="0" cy="67013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14917" y="5019663"/>
              <a:ext cx="4236206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061707" y="5010788"/>
              <a:ext cx="25265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892318" y="4545566"/>
              <a:ext cx="770964" cy="478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Host id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5051123" y="2662250"/>
            <a:ext cx="0" cy="9736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4024" y="5573730"/>
            <a:ext cx="3997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Host Id: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</a:t>
            </a:r>
            <a:r>
              <a:rPr lang="en-US" sz="2400" dirty="0">
                <a:solidFill>
                  <a:srgbClr val="F79646"/>
                </a:solidFill>
              </a:rPr>
              <a:t>257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631" y="6389738"/>
            <a:ext cx="1269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2"/>
                </a:solidFill>
              </a:rPr>
              <a:t>n is </a:t>
            </a:r>
            <a:r>
              <a:rPr lang="nl-NL" sz="800" dirty="0" err="1">
                <a:solidFill>
                  <a:schemeClr val="tx2"/>
                </a:solidFill>
              </a:rPr>
              <a:t>number</a:t>
            </a:r>
            <a:r>
              <a:rPr lang="nl-NL" sz="800" dirty="0">
                <a:solidFill>
                  <a:schemeClr val="tx2"/>
                </a:solidFill>
              </a:rPr>
              <a:t> of host </a:t>
            </a:r>
            <a:r>
              <a:rPr lang="nl-NL" sz="800" dirty="0" err="1">
                <a:solidFill>
                  <a:schemeClr val="tx2"/>
                </a:solidFill>
              </a:rPr>
              <a:t>id</a:t>
            </a:r>
            <a:r>
              <a:rPr lang="nl-NL" sz="800" dirty="0">
                <a:solidFill>
                  <a:schemeClr val="tx2"/>
                </a:solidFill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35101034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IP Addressing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i="1" dirty="0">
                <a:solidFill>
                  <a:schemeClr val="accent3">
                    <a:lumMod val="75000"/>
                  </a:schemeClr>
                </a:solidFill>
              </a:rPr>
              <a:t>Special Address Ranges :</a:t>
            </a:r>
          </a:p>
          <a:p>
            <a:pPr marL="114300" indent="0" algn="ctr">
              <a:buNone/>
            </a:pPr>
            <a:endParaRPr lang="en-US" sz="36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10.0.0.0/8 </a:t>
            </a:r>
            <a:r>
              <a:rPr lang="en-US" sz="3600" dirty="0">
                <a:solidFill>
                  <a:srgbClr val="1F497D"/>
                </a:solidFill>
              </a:rPr>
              <a:t>(private networks)</a:t>
            </a:r>
            <a:endParaRPr lang="en-US" sz="3600" dirty="0">
              <a:solidFill>
                <a:srgbClr val="F79646"/>
              </a:solidFill>
            </a:endParaRPr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192.168.0.0/16  </a:t>
            </a:r>
            <a:r>
              <a:rPr lang="en-US" sz="3600" dirty="0">
                <a:solidFill>
                  <a:schemeClr val="tx2"/>
                </a:solidFill>
              </a:rPr>
              <a:t>(private networks)</a:t>
            </a:r>
            <a:endParaRPr lang="en-US" sz="3600" dirty="0">
              <a:solidFill>
                <a:srgbClr val="F79646"/>
              </a:solidFill>
            </a:endParaRPr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172.16.0.0/12  </a:t>
            </a:r>
            <a:r>
              <a:rPr lang="en-US" sz="3600" dirty="0">
                <a:solidFill>
                  <a:srgbClr val="1F497D"/>
                </a:solidFill>
              </a:rPr>
              <a:t>(private networks)</a:t>
            </a:r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169.254.0.0/16  </a:t>
            </a:r>
            <a:r>
              <a:rPr lang="en-US" sz="3600" dirty="0">
                <a:solidFill>
                  <a:srgbClr val="1F497D"/>
                </a:solidFill>
              </a:rPr>
              <a:t>(link-local addresses)</a:t>
            </a:r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127.0.0.0/8  </a:t>
            </a:r>
            <a:r>
              <a:rPr lang="en-US" sz="3600" dirty="0">
                <a:solidFill>
                  <a:srgbClr val="1F497D"/>
                </a:solidFill>
              </a:rPr>
              <a:t>(loopback addresses)</a:t>
            </a:r>
          </a:p>
          <a:p>
            <a:pPr marL="114300" indent="0" algn="ctr">
              <a:buNone/>
            </a:pPr>
            <a:endParaRPr lang="en-US" sz="3600" dirty="0">
              <a:solidFill>
                <a:srgbClr val="1F497D"/>
              </a:solidFill>
            </a:endParaRPr>
          </a:p>
          <a:p>
            <a:pPr marL="114300" indent="0" algn="ctr">
              <a:buNone/>
            </a:pPr>
            <a:endParaRPr lang="en-US" sz="3600" dirty="0">
              <a:solidFill>
                <a:srgbClr val="F79646"/>
              </a:solidFill>
            </a:endParaRPr>
          </a:p>
        </p:txBody>
      </p:sp>
      <p:pic>
        <p:nvPicPr>
          <p:cNvPr id="6" name="Picture 5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2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ARP: Address Resolution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ARP does address resolution between an IP address and hardware MAC address within LAN network</a:t>
            </a: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23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ARP Protocol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16" r="-2821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748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69" y="1866347"/>
            <a:ext cx="8072782" cy="3611217"/>
          </a:xfrm>
        </p:spPr>
        <p:txBody>
          <a:bodyPr>
            <a:normAutofit fontScale="90000"/>
          </a:bodyPr>
          <a:lstStyle/>
          <a:p>
            <a:r>
              <a:rPr lang="nl-NL" sz="2800" dirty="0"/>
              <a:t>Week 1 : </a:t>
            </a:r>
            <a:r>
              <a:rPr lang="nl-NL" sz="2800" dirty="0" err="1"/>
              <a:t>Introduction</a:t>
            </a:r>
            <a:br>
              <a:rPr lang="nl-NL" sz="2800" dirty="0"/>
            </a:br>
            <a:r>
              <a:rPr lang="nl-NL" sz="2800" dirty="0"/>
              <a:t>(Networks, </a:t>
            </a:r>
            <a:r>
              <a:rPr lang="nl-NL" sz="2800" dirty="0" err="1"/>
              <a:t>Layered</a:t>
            </a:r>
            <a:r>
              <a:rPr lang="nl-NL" sz="2800" dirty="0"/>
              <a:t> Model, Linux)</a:t>
            </a:r>
            <a:br>
              <a:rPr lang="nl-NL" sz="2800" dirty="0"/>
            </a:br>
            <a:r>
              <a:rPr lang="nl-NL" sz="2800" dirty="0">
                <a:solidFill>
                  <a:schemeClr val="accent6"/>
                </a:solidFill>
              </a:rPr>
              <a:t>Week 2 : IP Protocol, IP </a:t>
            </a:r>
            <a:r>
              <a:rPr lang="nl-NL" sz="2800" dirty="0" err="1">
                <a:solidFill>
                  <a:schemeClr val="accent6"/>
                </a:solidFill>
              </a:rPr>
              <a:t>Addressing</a:t>
            </a:r>
            <a:r>
              <a:rPr lang="nl-NL" sz="2800" dirty="0">
                <a:solidFill>
                  <a:schemeClr val="accent6"/>
                </a:solidFill>
              </a:rPr>
              <a:t>, IP </a:t>
            </a:r>
            <a:r>
              <a:rPr lang="nl-NL" sz="2800" dirty="0" err="1">
                <a:solidFill>
                  <a:schemeClr val="accent6"/>
                </a:solidFill>
              </a:rPr>
              <a:t>Subnets</a:t>
            </a:r>
            <a:r>
              <a:rPr lang="nl-NL" sz="2800" dirty="0">
                <a:solidFill>
                  <a:schemeClr val="accent6"/>
                </a:solidFill>
              </a:rPr>
              <a:t> , ARP, </a:t>
            </a:r>
            <a:r>
              <a:rPr lang="nl-NL" sz="2800" dirty="0" err="1">
                <a:solidFill>
                  <a:schemeClr val="accent6"/>
                </a:solidFill>
              </a:rPr>
              <a:t>Netkit</a:t>
            </a:r>
            <a:br>
              <a:rPr lang="nl-NL" sz="2800" dirty="0">
                <a:solidFill>
                  <a:schemeClr val="accent6"/>
                </a:solidFill>
              </a:rPr>
            </a:br>
            <a:r>
              <a:rPr lang="nl-NL" sz="2800" dirty="0"/>
              <a:t>Week 3 : IP Routing, ICMP</a:t>
            </a:r>
            <a:br>
              <a:rPr lang="nl-NL" sz="2800" dirty="0"/>
            </a:br>
            <a:r>
              <a:rPr lang="nl-NL" sz="2800" dirty="0"/>
              <a:t>Week 4 : TCP/UDP</a:t>
            </a:r>
            <a:br>
              <a:rPr lang="nl-NL" sz="2800" dirty="0"/>
            </a:br>
            <a:r>
              <a:rPr lang="nl-NL" sz="2800" dirty="0"/>
              <a:t>Week 5 : Sockets</a:t>
            </a:r>
            <a:br>
              <a:rPr lang="nl-NL" sz="2800" dirty="0"/>
            </a:br>
            <a:r>
              <a:rPr lang="nl-NL" sz="2800" dirty="0"/>
              <a:t>Week 6 : NAT, DHCP, DNS</a:t>
            </a:r>
            <a:br>
              <a:rPr lang="nl-NL" sz="2800" dirty="0"/>
            </a:br>
            <a:r>
              <a:rPr lang="nl-NL" sz="2800" dirty="0"/>
              <a:t>Week 7 : </a:t>
            </a:r>
            <a:r>
              <a:rPr lang="nl-NL" sz="2800" dirty="0" err="1"/>
              <a:t>Repetition</a:t>
            </a:r>
            <a:endParaRPr lang="nl-N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22951" y="652011"/>
            <a:ext cx="1974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>
                <a:solidFill>
                  <a:srgbClr val="FF0000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006198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Several useful Linux networking commands</a:t>
            </a:r>
          </a:p>
        </p:txBody>
      </p:sp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1" y="151979"/>
            <a:ext cx="1023733" cy="11289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Configure network interfaces: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ifconfig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ifconfig</a:t>
            </a:r>
            <a:r>
              <a:rPr lang="en-US" dirty="0">
                <a:solidFill>
                  <a:srgbClr val="9BBB59"/>
                </a:solidFill>
              </a:rPr>
              <a:t> eth0 192.168.1.2 </a:t>
            </a:r>
            <a:r>
              <a:rPr lang="en-US" dirty="0" err="1">
                <a:solidFill>
                  <a:srgbClr val="9BBB59"/>
                </a:solidFill>
              </a:rPr>
              <a:t>netmask</a:t>
            </a:r>
            <a:r>
              <a:rPr lang="en-US" dirty="0">
                <a:solidFill>
                  <a:srgbClr val="9BBB59"/>
                </a:solidFill>
              </a:rPr>
              <a:t> 255.255.255.0</a:t>
            </a:r>
          </a:p>
          <a:p>
            <a:pPr marL="114300" indent="0">
              <a:buNone/>
            </a:pPr>
            <a:r>
              <a:rPr lang="en-US" dirty="0"/>
              <a:t>Configure eth0 interface with an IP address and subnet mask.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ifconfig</a:t>
            </a:r>
            <a:r>
              <a:rPr lang="en-US" dirty="0">
                <a:solidFill>
                  <a:srgbClr val="9BBB59"/>
                </a:solidFill>
              </a:rPr>
              <a:t> -a</a:t>
            </a:r>
          </a:p>
          <a:p>
            <a:pPr marL="114300" indent="0">
              <a:buNone/>
            </a:pPr>
            <a:r>
              <a:rPr lang="en-US" dirty="0"/>
              <a:t>Show all network interfaces of this machine.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778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Several useful Linux networking commands</a:t>
            </a:r>
          </a:p>
        </p:txBody>
      </p:sp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1" y="151979"/>
            <a:ext cx="1023733" cy="11289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Configure network interfaces: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ip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ip</a:t>
            </a:r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err="1">
                <a:solidFill>
                  <a:srgbClr val="9BBB59"/>
                </a:solidFill>
              </a:rPr>
              <a:t>addr</a:t>
            </a:r>
            <a:r>
              <a:rPr lang="en-US" dirty="0">
                <a:solidFill>
                  <a:srgbClr val="9BBB59"/>
                </a:solidFill>
              </a:rPr>
              <a:t> add 192.168.1.2/24 </a:t>
            </a:r>
            <a:r>
              <a:rPr lang="en-US" dirty="0" err="1">
                <a:solidFill>
                  <a:srgbClr val="9BBB59"/>
                </a:solidFill>
              </a:rPr>
              <a:t>dev</a:t>
            </a:r>
            <a:r>
              <a:rPr lang="en-US" dirty="0">
                <a:solidFill>
                  <a:srgbClr val="9BBB59"/>
                </a:solidFill>
              </a:rPr>
              <a:t> eth0</a:t>
            </a:r>
          </a:p>
          <a:p>
            <a:pPr marL="114300" indent="0">
              <a:buNone/>
            </a:pPr>
            <a:r>
              <a:rPr lang="en-US" dirty="0"/>
              <a:t>Configure eth0 interface with an IP address and subnet mask.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ip</a:t>
            </a:r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err="1">
                <a:solidFill>
                  <a:srgbClr val="9BBB59"/>
                </a:solidFill>
              </a:rPr>
              <a:t>addr</a:t>
            </a:r>
            <a:r>
              <a:rPr lang="en-US" dirty="0">
                <a:solidFill>
                  <a:srgbClr val="9BBB59"/>
                </a:solidFill>
              </a:rPr>
              <a:t> show</a:t>
            </a:r>
          </a:p>
          <a:p>
            <a:pPr marL="114300" indent="0">
              <a:buNone/>
            </a:pPr>
            <a:r>
              <a:rPr lang="en-US" dirty="0"/>
              <a:t>Show all network interfaces of this machine.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484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Several useful Linux networking commands</a:t>
            </a:r>
          </a:p>
        </p:txBody>
      </p:sp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1" y="151979"/>
            <a:ext cx="1023733" cy="11289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Manipulate the system </a:t>
            </a:r>
            <a:r>
              <a:rPr lang="en-US" dirty="0" err="1"/>
              <a:t>arp</a:t>
            </a:r>
            <a:r>
              <a:rPr lang="en-US" dirty="0"/>
              <a:t> cache: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arp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arp</a:t>
            </a:r>
            <a:r>
              <a:rPr lang="en-US" dirty="0">
                <a:solidFill>
                  <a:srgbClr val="9BBB59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dirty="0"/>
              <a:t>Show current ARP cache entries.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arp</a:t>
            </a:r>
            <a:r>
              <a:rPr lang="en-US" dirty="0">
                <a:solidFill>
                  <a:srgbClr val="9BBB59"/>
                </a:solidFill>
              </a:rPr>
              <a:t> –d 192.168.1.1</a:t>
            </a:r>
          </a:p>
          <a:p>
            <a:pPr marL="114300" indent="0">
              <a:buNone/>
            </a:pPr>
            <a:r>
              <a:rPr lang="en-US" dirty="0"/>
              <a:t>Delete ARP cache entry for the IP address 192.168.1.1.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69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Several useful Linux networking commands</a:t>
            </a:r>
          </a:p>
        </p:txBody>
      </p:sp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1" y="151979"/>
            <a:ext cx="1023733" cy="11289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Network Diagnosis:</a:t>
            </a:r>
          </a:p>
          <a:p>
            <a:pPr marL="114300" indent="0">
              <a:buNone/>
            </a:pPr>
            <a:r>
              <a:rPr lang="en-US" sz="4400" dirty="0">
                <a:solidFill>
                  <a:srgbClr val="F79646"/>
                </a:solidFill>
              </a:rPr>
              <a:t>ping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9BBB59"/>
                </a:solidFill>
              </a:rPr>
              <a:t>ping 192.168.1.1</a:t>
            </a:r>
          </a:p>
          <a:p>
            <a:pPr marL="114300" indent="0">
              <a:buNone/>
            </a:pPr>
            <a:r>
              <a:rPr lang="en-US" dirty="0"/>
              <a:t>Send ICMP Echo Request (ping) to 192.168.1.1 to see whether the node 192.168.1.1 is alive.</a:t>
            </a:r>
          </a:p>
          <a:p>
            <a:pPr marL="11430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90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solidFill>
                  <a:srgbClr val="558ED5"/>
                </a:solidFill>
              </a:rPr>
              <a:t>The poor man’s system to experiment computer networking.</a:t>
            </a:r>
          </a:p>
        </p:txBody>
      </p:sp>
      <p:pic>
        <p:nvPicPr>
          <p:cNvPr id="4" name="Picture 3" descr="Selection_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8" y="2707465"/>
            <a:ext cx="5844072" cy="40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68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sz="4400" dirty="0">
                <a:solidFill>
                  <a:srgbClr val="000000"/>
                </a:solidFill>
              </a:rPr>
              <a:t>Uses User Mode Linux (UML) to simulate network nodes</a:t>
            </a:r>
          </a:p>
          <a:p>
            <a:endParaRPr lang="en-US" sz="4400" dirty="0">
              <a:solidFill>
                <a:srgbClr val="000000"/>
              </a:solidFill>
            </a:endParaRPr>
          </a:p>
          <a:p>
            <a:r>
              <a:rPr lang="en-US" sz="4400" dirty="0">
                <a:solidFill>
                  <a:srgbClr val="000000"/>
                </a:solidFill>
              </a:rPr>
              <a:t>Virtual machines are connected through virtual data network</a:t>
            </a:r>
          </a:p>
          <a:p>
            <a:endParaRPr lang="en-US" sz="4400" dirty="0">
              <a:solidFill>
                <a:srgbClr val="000000"/>
              </a:solidFill>
            </a:endParaRPr>
          </a:p>
          <a:p>
            <a:r>
              <a:rPr lang="en-US" sz="4400" dirty="0">
                <a:solidFill>
                  <a:srgbClr val="000000"/>
                </a:solidFill>
              </a:rPr>
              <a:t>Virtual machines can be configured to run network clients, servers, switches or routers</a:t>
            </a:r>
          </a:p>
        </p:txBody>
      </p:sp>
    </p:spTree>
    <p:extLst>
      <p:ext uri="{BB962C8B-B14F-4D97-AF65-F5344CB8AC3E}">
        <p14:creationId xmlns:p14="http://schemas.microsoft.com/office/powerpoint/2010/main" val="106277015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Create and start a virtual machine: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vstart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command 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Example: </a:t>
            </a:r>
          </a:p>
          <a:p>
            <a:pPr marL="114300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pPr marL="11430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vstart</a:t>
            </a:r>
            <a:r>
              <a:rPr lang="en-US" dirty="0">
                <a:solidFill>
                  <a:schemeClr val="accent3"/>
                </a:solidFill>
              </a:rPr>
              <a:t> PC1 --eth0=A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vstart</a:t>
            </a:r>
            <a:r>
              <a:rPr lang="en-US" dirty="0">
                <a:solidFill>
                  <a:schemeClr val="accent3"/>
                </a:solidFill>
              </a:rPr>
              <a:t> PC2 --eth0=A</a:t>
            </a:r>
          </a:p>
          <a:p>
            <a:pPr marL="114300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pPr marL="114300" indent="0">
              <a:buNone/>
            </a:pPr>
            <a:r>
              <a:rPr lang="en-US" dirty="0"/>
              <a:t>Start two VMs named </a:t>
            </a:r>
            <a:r>
              <a:rPr lang="en-US" i="1" dirty="0"/>
              <a:t>PC1</a:t>
            </a:r>
            <a:r>
              <a:rPr lang="en-US" dirty="0"/>
              <a:t> and </a:t>
            </a:r>
            <a:r>
              <a:rPr lang="en-US" i="1" dirty="0"/>
              <a:t>PC2</a:t>
            </a:r>
            <a:r>
              <a:rPr lang="en-US" dirty="0"/>
              <a:t> which are connected to a collision domain (LAN) named </a:t>
            </a:r>
            <a:r>
              <a:rPr lang="en-US" i="1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549869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Halt a virtual machine: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vhalt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vhalt</a:t>
            </a:r>
            <a:r>
              <a:rPr lang="en-US" dirty="0">
                <a:solidFill>
                  <a:srgbClr val="9BBB59"/>
                </a:solidFill>
              </a:rPr>
              <a:t> PC1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vhalt</a:t>
            </a:r>
            <a:r>
              <a:rPr lang="en-US" dirty="0">
                <a:solidFill>
                  <a:srgbClr val="9BBB59"/>
                </a:solidFill>
              </a:rPr>
              <a:t> PC2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Gracefully shuts down VMs named </a:t>
            </a:r>
            <a:r>
              <a:rPr lang="en-US" i="1" dirty="0"/>
              <a:t>PC1</a:t>
            </a:r>
            <a:r>
              <a:rPr lang="en-US" dirty="0"/>
              <a:t> and </a:t>
            </a:r>
            <a:r>
              <a:rPr lang="en-US" i="1" dirty="0"/>
              <a:t>PC2.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812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r>
              <a:rPr lang="en-US" dirty="0"/>
              <a:t> basics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List running virtual machines:</a:t>
            </a:r>
          </a:p>
          <a:p>
            <a:pPr marL="114300" indent="0">
              <a:buNone/>
            </a:pPr>
            <a:r>
              <a:rPr lang="en-US" sz="4400" dirty="0" err="1">
                <a:solidFill>
                  <a:srgbClr val="F79646"/>
                </a:solidFill>
              </a:rPr>
              <a:t>vlist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9BBB59"/>
                </a:solidFill>
              </a:rPr>
              <a:t>vlist</a:t>
            </a:r>
            <a:endParaRPr lang="en-US" dirty="0">
              <a:solidFill>
                <a:srgbClr val="9BBB59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Shows information about all currently running virtual machines.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38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Help about all </a:t>
            </a:r>
            <a:r>
              <a:rPr lang="en-US" dirty="0" err="1"/>
              <a:t>netkit</a:t>
            </a:r>
            <a:r>
              <a:rPr lang="en-US" dirty="0"/>
              <a:t> commands can be found by using Linux command man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4400" dirty="0">
                <a:solidFill>
                  <a:srgbClr val="F79646"/>
                </a:solidFill>
              </a:rPr>
              <a:t>man</a:t>
            </a:r>
            <a:r>
              <a:rPr lang="en-US" dirty="0">
                <a:solidFill>
                  <a:srgbClr val="F79646"/>
                </a:solidFill>
              </a:rPr>
              <a:t>  </a:t>
            </a:r>
            <a:r>
              <a:rPr lang="en-US" dirty="0"/>
              <a:t>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9BBB59"/>
                </a:solidFill>
              </a:rPr>
              <a:t>man </a:t>
            </a:r>
            <a:r>
              <a:rPr lang="en-US" dirty="0" err="1">
                <a:solidFill>
                  <a:srgbClr val="9BBB59"/>
                </a:solidFill>
              </a:rPr>
              <a:t>lstart</a:t>
            </a:r>
            <a:endParaRPr lang="en-US" dirty="0">
              <a:solidFill>
                <a:srgbClr val="9BBB59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Shows the manual pages for the </a:t>
            </a:r>
            <a:r>
              <a:rPr lang="en-US" dirty="0" err="1"/>
              <a:t>netkit</a:t>
            </a:r>
            <a:r>
              <a:rPr lang="en-US" dirty="0"/>
              <a:t> </a:t>
            </a:r>
            <a:r>
              <a:rPr lang="en-US" dirty="0" err="1"/>
              <a:t>lstart</a:t>
            </a:r>
            <a:r>
              <a:rPr lang="en-US" dirty="0"/>
              <a:t> command.</a:t>
            </a:r>
            <a:endParaRPr lang="en-US" i="1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43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791528" y="4742153"/>
            <a:ext cx="6055608" cy="421286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tangle 105"/>
          <p:cNvSpPr/>
          <p:nvPr/>
        </p:nvSpPr>
        <p:spPr>
          <a:xfrm>
            <a:off x="1791528" y="4324775"/>
            <a:ext cx="6055608" cy="42128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tangle 104"/>
          <p:cNvSpPr/>
          <p:nvPr/>
        </p:nvSpPr>
        <p:spPr>
          <a:xfrm>
            <a:off x="1791528" y="3895832"/>
            <a:ext cx="6055608" cy="421286"/>
          </a:xfrm>
          <a:prstGeom prst="rect">
            <a:avLst/>
          </a:prstGeom>
          <a:solidFill>
            <a:srgbClr val="66CC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/>
          <p:cNvSpPr/>
          <p:nvPr/>
        </p:nvSpPr>
        <p:spPr>
          <a:xfrm>
            <a:off x="1791528" y="3470958"/>
            <a:ext cx="6055608" cy="421286"/>
          </a:xfrm>
          <a:prstGeom prst="rect">
            <a:avLst/>
          </a:prstGeom>
          <a:solidFill>
            <a:srgbClr val="FF6FC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1791528" y="3039530"/>
            <a:ext cx="6055608" cy="421286"/>
          </a:xfrm>
          <a:prstGeom prst="rect">
            <a:avLst/>
          </a:prstGeom>
          <a:solidFill>
            <a:srgbClr val="CCFF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Layered</a:t>
            </a:r>
            <a:r>
              <a:rPr lang="nl-NL" dirty="0"/>
              <a:t> Communication:</a:t>
            </a:r>
            <a:br>
              <a:rPr lang="nl-NL" dirty="0"/>
            </a:br>
            <a:r>
              <a:rPr lang="nl-NL" sz="3600" dirty="0"/>
              <a:t>TCP/IP </a:t>
            </a:r>
            <a:r>
              <a:rPr lang="nl-NL" sz="3600" dirty="0" err="1"/>
              <a:t>Protocols</a:t>
            </a:r>
            <a:r>
              <a:rPr lang="nl-NL" sz="3600" dirty="0"/>
              <a:t> </a:t>
            </a:r>
            <a:r>
              <a:rPr lang="nl-NL" sz="3600" dirty="0" err="1"/>
              <a:t>Overview</a:t>
            </a:r>
            <a:endParaRPr lang="nl-NL" sz="3600" dirty="0"/>
          </a:p>
        </p:txBody>
      </p:sp>
      <p:sp>
        <p:nvSpPr>
          <p:cNvPr id="34" name="Rectangle 33"/>
          <p:cNvSpPr/>
          <p:nvPr/>
        </p:nvSpPr>
        <p:spPr>
          <a:xfrm>
            <a:off x="506832" y="4857373"/>
            <a:ext cx="11300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Physical</a:t>
            </a:r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8501" y="443477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DataLink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676" y="4011446"/>
            <a:ext cx="11762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197" y="352991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5197" y="3085564"/>
            <a:ext cx="1355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50479" y="3039530"/>
            <a:ext cx="0" cy="4212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41942" y="3039530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4998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0786" y="3039530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HTTP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949" y="303953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96284" y="3039530"/>
            <a:ext cx="5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FTP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15891" y="30395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DNS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061930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33751" y="302938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20921" y="303636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305" y="3043005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Telnet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907386" y="3029388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1404" y="3039530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SMTP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07070" y="3506282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TCP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76615" y="347095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39564" y="35032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UDP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94514" y="39345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IP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8378" y="4372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29335" y="4376729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1963" y="4372821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1963" y="4768047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6768" y="4769350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8378" y="47680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482040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Netkit</a:t>
            </a:r>
            <a:r>
              <a:rPr lang="en-US" dirty="0"/>
              <a:t> freezing up?!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disable networking in your Linux virtual machine: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277726"/>
            <a:ext cx="2962787" cy="1049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476500"/>
            <a:ext cx="2806700" cy="290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3505200"/>
            <a:ext cx="2641600" cy="1879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771900" y="3771900"/>
            <a:ext cx="8445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40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Layer 3 (Network layer) Protocol</a:t>
            </a:r>
          </a:p>
          <a:p>
            <a:r>
              <a:rPr lang="en-US" sz="2400" dirty="0"/>
              <a:t>Connectionless Protocol</a:t>
            </a:r>
          </a:p>
          <a:p>
            <a:r>
              <a:rPr lang="en-US" sz="2400" dirty="0"/>
              <a:t>Unreliable </a:t>
            </a:r>
          </a:p>
          <a:p>
            <a:r>
              <a:rPr lang="en-US" sz="2400" dirty="0"/>
              <a:t>Best Effort Service</a:t>
            </a:r>
          </a:p>
          <a:p>
            <a:r>
              <a:rPr lang="en-US" sz="2400" dirty="0"/>
              <a:t>Delivers Datagrams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Responsible for Routing</a:t>
            </a: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pic>
        <p:nvPicPr>
          <p:cNvPr id="7" name="Picture 6" descr="basics_osimodel_net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80" y="4138083"/>
            <a:ext cx="3423920" cy="2139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1EB8A-F444-B946-ACD5-6D01A313DF9B}"/>
              </a:ext>
            </a:extLst>
          </p:cNvPr>
          <p:cNvSpPr txBox="1"/>
          <p:nvPr/>
        </p:nvSpPr>
        <p:spPr>
          <a:xfrm>
            <a:off x="6874933" y="5257800"/>
            <a:ext cx="1202267" cy="114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1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14917" y="3460749"/>
            <a:ext cx="6762750" cy="973667"/>
            <a:chOff x="814917" y="2973916"/>
            <a:chExt cx="6762750" cy="973667"/>
          </a:xfrm>
        </p:grpSpPr>
        <p:sp>
          <p:nvSpPr>
            <p:cNvPr id="5" name="Rectangle 4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192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5416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168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18942" y="3150478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0061" y="3151872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125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54128" y="2367194"/>
            <a:ext cx="257534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192.168.1.125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14916" y="4885002"/>
            <a:ext cx="6785681" cy="955289"/>
            <a:chOff x="814916" y="4613613"/>
            <a:chExt cx="6785681" cy="1226678"/>
          </a:xfrm>
        </p:grpSpPr>
        <p:sp>
          <p:nvSpPr>
            <p:cNvPr id="16" name="TextBox 15"/>
            <p:cNvSpPr txBox="1"/>
            <p:nvPr/>
          </p:nvSpPr>
          <p:spPr>
            <a:xfrm>
              <a:off x="814916" y="5103507"/>
              <a:ext cx="169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400" dirty="0"/>
                <a:t>11000000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8467" y="5103507"/>
              <a:ext cx="1693333" cy="59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400" dirty="0"/>
                <a:t>1010100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41800" y="5103507"/>
              <a:ext cx="169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400" dirty="0"/>
                <a:t>00000001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84334" y="5103507"/>
              <a:ext cx="1693333" cy="59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400" dirty="0"/>
                <a:t>01111101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149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508248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241799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85681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600596" y="4613613"/>
              <a:ext cx="1" cy="12266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814916" y="6350503"/>
            <a:ext cx="6762751" cy="0"/>
          </a:xfrm>
          <a:prstGeom prst="line">
            <a:avLst/>
          </a:prstGeom>
          <a:ln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35278" y="59811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22431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dirty="0">
                <a:solidFill>
                  <a:schemeClr val="tx2"/>
                </a:solidFill>
              </a:rPr>
              <a:t>IPv4 : </a:t>
            </a:r>
          </a:p>
          <a:p>
            <a:pPr marL="114300" indent="0" algn="ctr">
              <a:buNone/>
            </a:pPr>
            <a:r>
              <a:rPr lang="en-US" sz="4400" dirty="0">
                <a:solidFill>
                  <a:srgbClr val="F79646"/>
                </a:solidFill>
              </a:rPr>
              <a:t>2</a:t>
            </a:r>
            <a:r>
              <a:rPr lang="en-US" sz="4400" baseline="30000" dirty="0">
                <a:solidFill>
                  <a:srgbClr val="F79646"/>
                </a:solidFill>
              </a:rPr>
              <a:t>32 </a:t>
            </a:r>
            <a:r>
              <a:rPr lang="en-US" sz="4400" dirty="0">
                <a:solidFill>
                  <a:srgbClr val="F79646"/>
                </a:solidFill>
              </a:rPr>
              <a:t>= 4 294 967 296 addresses</a:t>
            </a:r>
          </a:p>
          <a:p>
            <a:pPr marL="114300" indent="0" algn="ctr">
              <a:buNone/>
            </a:pPr>
            <a:endParaRPr lang="en-US" sz="4400" dirty="0">
              <a:solidFill>
                <a:srgbClr val="F79646"/>
              </a:solidFill>
            </a:endParaRPr>
          </a:p>
          <a:p>
            <a:pPr marL="114300" indent="0" algn="ctr">
              <a:buNone/>
            </a:pPr>
            <a:r>
              <a:rPr lang="en-US" sz="4400" dirty="0">
                <a:solidFill>
                  <a:srgbClr val="F79646"/>
                </a:solidFill>
              </a:rPr>
              <a:t> </a:t>
            </a:r>
          </a:p>
        </p:txBody>
      </p:sp>
      <p:pic>
        <p:nvPicPr>
          <p:cNvPr id="6" name="Picture 5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pic>
        <p:nvPicPr>
          <p:cNvPr id="7" name="Picture 6" descr="ip-emp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15" y="3456251"/>
            <a:ext cx="2743302" cy="27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9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856817" y="3460749"/>
            <a:ext cx="1720850" cy="97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917" y="3460749"/>
            <a:ext cx="5041900" cy="9736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IP Addressing/</a:t>
            </a:r>
            <a:r>
              <a:rPr lang="en-US" sz="4000" dirty="0" err="1"/>
              <a:t>Subnetting</a:t>
            </a:r>
            <a:endParaRPr lang="en-US" sz="4000" dirty="0"/>
          </a:p>
        </p:txBody>
      </p:sp>
      <p:pic>
        <p:nvPicPr>
          <p:cNvPr id="5" name="Picture 4" descr="networkc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4917" y="3460749"/>
            <a:ext cx="6762750" cy="973667"/>
            <a:chOff x="814917" y="2973916"/>
            <a:chExt cx="6762750" cy="973667"/>
          </a:xfrm>
        </p:grpSpPr>
        <p:sp>
          <p:nvSpPr>
            <p:cNvPr id="8" name="Rectangle 7"/>
            <p:cNvSpPr/>
            <p:nvPr/>
          </p:nvSpPr>
          <p:spPr>
            <a:xfrm>
              <a:off x="814917" y="2973916"/>
              <a:ext cx="6762750" cy="973667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0825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56817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41800" y="2973916"/>
              <a:ext cx="0" cy="9736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04350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192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5416" y="3149084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168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8942" y="3150478"/>
              <a:ext cx="39265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61" y="3151872"/>
              <a:ext cx="8086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125</a:t>
              </a:r>
            </a:p>
          </p:txBody>
        </p: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53012" y="2184976"/>
            <a:ext cx="31498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3200" dirty="0">
                <a:solidFill>
                  <a:schemeClr val="accent3"/>
                </a:solidFill>
              </a:rPr>
              <a:t>192.168.1.125/24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14917" y="4434416"/>
            <a:ext cx="6773334" cy="1322917"/>
            <a:chOff x="814917" y="4434416"/>
            <a:chExt cx="6773334" cy="132291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49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7667" y="4434416"/>
              <a:ext cx="10584" cy="1322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6817" y="4434416"/>
              <a:ext cx="0" cy="132291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14917" y="5535083"/>
              <a:ext cx="5041900" cy="21167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56817" y="5556250"/>
              <a:ext cx="17208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88166" y="5075251"/>
              <a:ext cx="13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79646"/>
                  </a:solidFill>
                </a:rPr>
                <a:t>Network id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4444" y="5134001"/>
              <a:ext cx="84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431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</a:rPr>
              <a:t>History :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1F497D"/>
                </a:solidFill>
              </a:rPr>
              <a:t>Network ID was 8 bits</a:t>
            </a:r>
          </a:p>
          <a:p>
            <a:endParaRPr lang="en-US" sz="2400" dirty="0">
              <a:solidFill>
                <a:srgbClr val="1F497D"/>
              </a:solidFill>
            </a:endParaRPr>
          </a:p>
          <a:p>
            <a:r>
              <a:rPr lang="en-US" sz="2400" dirty="0">
                <a:solidFill>
                  <a:srgbClr val="1F497D"/>
                </a:solidFill>
              </a:rPr>
              <a:t>How many hosts could we then address ?</a:t>
            </a:r>
          </a:p>
          <a:p>
            <a:endParaRPr lang="en-US" sz="2400" dirty="0">
              <a:solidFill>
                <a:srgbClr val="1F497D"/>
              </a:solidFill>
            </a:endParaRPr>
          </a:p>
          <a:p>
            <a:pPr marL="114300" indent="0" algn="ctr">
              <a:buNone/>
            </a:pPr>
            <a:r>
              <a:rPr lang="en-US" sz="4800" dirty="0">
                <a:solidFill>
                  <a:schemeClr val="accent6"/>
                </a:solidFill>
              </a:rPr>
              <a:t>2</a:t>
            </a:r>
            <a:r>
              <a:rPr lang="en-US" sz="4800" baseline="30000" dirty="0">
                <a:solidFill>
                  <a:schemeClr val="accent6"/>
                </a:solidFill>
              </a:rPr>
              <a:t>24</a:t>
            </a:r>
            <a:r>
              <a:rPr lang="en-US" sz="4800" dirty="0">
                <a:solidFill>
                  <a:schemeClr val="accent6"/>
                </a:solidFill>
              </a:rPr>
              <a:t>-2</a:t>
            </a:r>
          </a:p>
          <a:p>
            <a:pPr marL="114300" indent="0" algn="ctr">
              <a:buNone/>
            </a:pPr>
            <a:endParaRPr lang="en-US" sz="4800" dirty="0">
              <a:solidFill>
                <a:schemeClr val="accent6"/>
              </a:solidFill>
            </a:endParaRPr>
          </a:p>
          <a:p>
            <a:pPr marL="11430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… but only 2</a:t>
            </a:r>
            <a:r>
              <a:rPr lang="en-US" sz="2400" baseline="300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(255) subnets</a:t>
            </a:r>
          </a:p>
          <a:p>
            <a:pPr marL="114300" indent="0" algn="ctr">
              <a:buNone/>
            </a:pPr>
            <a:endParaRPr lang="en-US" sz="4800" dirty="0">
              <a:solidFill>
                <a:schemeClr val="accent6"/>
              </a:solidFill>
            </a:endParaRPr>
          </a:p>
          <a:p>
            <a:pPr marL="114300" indent="0" algn="ctr">
              <a:buNone/>
            </a:pP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</a:rPr>
              <a:t>Later 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400" dirty="0">
                <a:solidFill>
                  <a:srgbClr val="1F497D"/>
                </a:solidFill>
              </a:rPr>
              <a:t>To accommodate more networks </a:t>
            </a:r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Classful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Addressing </a:t>
            </a:r>
            <a:r>
              <a:rPr lang="en-US" sz="2400" dirty="0">
                <a:solidFill>
                  <a:srgbClr val="1F497D"/>
                </a:solidFill>
              </a:rPr>
              <a:t>was used</a:t>
            </a:r>
          </a:p>
          <a:p>
            <a:pPr marL="2103120" lvl="8" indent="0">
              <a:buNone/>
            </a:pPr>
            <a:endParaRPr lang="en-US" sz="2400" dirty="0">
              <a:solidFill>
                <a:srgbClr val="1F497D"/>
              </a:solidFill>
            </a:endParaRPr>
          </a:p>
          <a:p>
            <a:pPr marL="2103120" lvl="8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pPr marL="41148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More flexibility in the number of networks to be used </a:t>
            </a:r>
          </a:p>
          <a:p>
            <a:pPr marL="114300" indent="0" algn="ctr">
              <a:buNone/>
            </a:pPr>
            <a:endParaRPr lang="en-US" sz="4800" dirty="0">
              <a:solidFill>
                <a:schemeClr val="accent6"/>
              </a:solidFill>
            </a:endParaRPr>
          </a:p>
          <a:p>
            <a:pPr marL="114300" indent="0" algn="ctr">
              <a:buNone/>
            </a:pP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networkc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2" y="0"/>
            <a:ext cx="1883602" cy="151553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005503" y="35599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0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Net.thmx</Template>
  <TotalTime>9078</TotalTime>
  <Words>872</Words>
  <Application>Microsoft Macintosh PowerPoint</Application>
  <PresentationFormat>On-screen Show (4:3)</PresentationFormat>
  <Paragraphs>289</Paragraphs>
  <Slides>30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Net</vt:lpstr>
      <vt:lpstr>NT21</vt:lpstr>
      <vt:lpstr>Week 1 : Introduction (Networks, Layered Model, Linux) Week 2 : IP Protocol, IP Addressing, IP Subnets , ARP, Netkit Week 3 : IP Routing, ICMP Week 4 : TCP/UDP Week 5 : Sockets Week 6 : NAT, DHCP, DNS Week 7 : Repetition</vt:lpstr>
      <vt:lpstr>Layered Communication: TCP/IP Protocols Overview</vt:lpstr>
      <vt:lpstr>IP Protocol</vt:lpstr>
      <vt:lpstr>IP Addressing</vt:lpstr>
      <vt:lpstr>IP Addressing</vt:lpstr>
      <vt:lpstr>IP Addressing/Subnetting</vt:lpstr>
      <vt:lpstr>IP Classful Addressing</vt:lpstr>
      <vt:lpstr>IP Classful Addressing</vt:lpstr>
      <vt:lpstr>IP Classful Addressing</vt:lpstr>
      <vt:lpstr>IP Addressing</vt:lpstr>
      <vt:lpstr>IP CIDR (Classless Inter  Domain Routing) Addressing</vt:lpstr>
      <vt:lpstr>IP Addressing/Subnetting</vt:lpstr>
      <vt:lpstr>IP Addressing</vt:lpstr>
      <vt:lpstr>IP Subnetting</vt:lpstr>
      <vt:lpstr>IP Subnetting – Another Example </vt:lpstr>
      <vt:lpstr>IP Addressing</vt:lpstr>
      <vt:lpstr>ARP: Address Resolution Protocol</vt:lpstr>
      <vt:lpstr>ARP Protocol</vt:lpstr>
      <vt:lpstr>Several useful Linux networking commands</vt:lpstr>
      <vt:lpstr>Several useful Linux networking commands</vt:lpstr>
      <vt:lpstr>Several useful Linux networking commands</vt:lpstr>
      <vt:lpstr>Several useful Linux networking commands</vt:lpstr>
      <vt:lpstr>Netkit</vt:lpstr>
      <vt:lpstr>Netkit</vt:lpstr>
      <vt:lpstr>Netkit basics</vt:lpstr>
      <vt:lpstr>Netkit basics</vt:lpstr>
      <vt:lpstr>Netkit basics</vt:lpstr>
      <vt:lpstr>Netkit basics</vt:lpstr>
      <vt:lpstr>Netkit freezing up?!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FHICT</dc:creator>
  <cp:keywords/>
  <dc:description/>
  <cp:lastModifiedBy>Schreur,Ben B.</cp:lastModifiedBy>
  <cp:revision>79</cp:revision>
  <dcterms:created xsi:type="dcterms:W3CDTF">2015-11-11T13:27:00Z</dcterms:created>
  <dcterms:modified xsi:type="dcterms:W3CDTF">2019-09-09T19:58:54Z</dcterms:modified>
  <cp:category/>
</cp:coreProperties>
</file>