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320" r:id="rId2"/>
    <p:sldId id="340" r:id="rId3"/>
    <p:sldId id="322" r:id="rId4"/>
    <p:sldId id="282" r:id="rId5"/>
    <p:sldId id="283" r:id="rId6"/>
    <p:sldId id="323" r:id="rId7"/>
    <p:sldId id="328" r:id="rId8"/>
    <p:sldId id="327" r:id="rId9"/>
    <p:sldId id="329" r:id="rId10"/>
    <p:sldId id="330" r:id="rId11"/>
    <p:sldId id="332" r:id="rId12"/>
    <p:sldId id="339" r:id="rId13"/>
    <p:sldId id="333" r:id="rId14"/>
    <p:sldId id="334" r:id="rId15"/>
    <p:sldId id="335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bzar,Vladimir U.Y." initials="KU" lastIdx="2" clrIdx="0"/>
  <p:cmAuthor id="1" name="FHIC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FFFF"/>
    <a:srgbClr val="0070C0"/>
    <a:srgbClr val="C0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 autoAdjust="0"/>
    <p:restoredTop sz="92373"/>
  </p:normalViewPr>
  <p:slideViewPr>
    <p:cSldViewPr snapToGrid="0" snapToObjects="1">
      <p:cViewPr varScale="1">
        <p:scale>
          <a:sx n="53" d="100"/>
          <a:sy n="53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8BC5-FB1D-DB49-A0BA-B59346CEF0E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7C903-E564-6E45-B688-EA5836F7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1FCE84-6E56-7B47-97DE-653ECE991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405B5D-4F81-444B-9CDB-3764C02BBEB5}" type="datetimeFigureOut">
              <a:rPr lang="en-US" smtClean="0"/>
              <a:t>9/30/19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NT 21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Flow Control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pic>
        <p:nvPicPr>
          <p:cNvPr id="5" name="Picture 4" descr="lapt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5" y="2679700"/>
            <a:ext cx="1485900" cy="1485900"/>
          </a:xfrm>
          <a:prstGeom prst="rect">
            <a:avLst/>
          </a:prstGeom>
        </p:spPr>
      </p:pic>
      <p:pic>
        <p:nvPicPr>
          <p:cNvPr id="31" name="Picture 30" descr="lapt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16" y="2679700"/>
            <a:ext cx="1485900" cy="14859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284664" y="6143587"/>
            <a:ext cx="61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7263" y="5707861"/>
            <a:ext cx="166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TCP Connection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84664" y="4165600"/>
            <a:ext cx="0" cy="1977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87862" y="4165600"/>
            <a:ext cx="0" cy="1977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1447092" y="1594970"/>
            <a:ext cx="1992337" cy="1084730"/>
          </a:xfrm>
          <a:prstGeom prst="wedgeEllipseCallout">
            <a:avLst>
              <a:gd name="adj1" fmla="val -18596"/>
              <a:gd name="adj2" fmla="val 11158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Callout 45"/>
          <p:cNvSpPr/>
          <p:nvPr/>
        </p:nvSpPr>
        <p:spPr>
          <a:xfrm flipH="1">
            <a:off x="4887627" y="1594970"/>
            <a:ext cx="1949145" cy="1084730"/>
          </a:xfrm>
          <a:prstGeom prst="wedgeEllipseCallout">
            <a:avLst>
              <a:gd name="adj1" fmla="val -17757"/>
              <a:gd name="adj2" fmla="val 9660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1931422" y="1624506"/>
            <a:ext cx="150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Hello</a:t>
            </a:r>
            <a:r>
              <a:rPr lang="nl-NL" dirty="0"/>
              <a:t> !</a:t>
            </a:r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</a:t>
            </a:r>
          </a:p>
          <a:p>
            <a:r>
              <a:rPr lang="nl-NL" dirty="0" err="1"/>
              <a:t>send</a:t>
            </a:r>
            <a:r>
              <a:rPr lang="nl-NL" dirty="0"/>
              <a:t> data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55202" y="1624506"/>
            <a:ext cx="1492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I’m</a:t>
            </a:r>
            <a:r>
              <a:rPr lang="nl-NL" dirty="0"/>
              <a:t> busy </a:t>
            </a:r>
            <a:r>
              <a:rPr lang="nl-NL" dirty="0" err="1"/>
              <a:t>now</a:t>
            </a:r>
            <a:r>
              <a:rPr lang="nl-NL" dirty="0"/>
              <a:t>.</a:t>
            </a:r>
          </a:p>
          <a:p>
            <a:r>
              <a:rPr lang="nl-NL" dirty="0" err="1"/>
              <a:t>Send</a:t>
            </a:r>
            <a:r>
              <a:rPr lang="nl-NL" dirty="0"/>
              <a:t> data </a:t>
            </a:r>
          </a:p>
          <a:p>
            <a:r>
              <a:rPr lang="nl-NL" dirty="0" err="1"/>
              <a:t>slowly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556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Flow Control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995447"/>
            <a:ext cx="769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C00000"/>
                </a:solidFill>
              </a:rPr>
              <a:t>Sequence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 err="1">
                <a:solidFill>
                  <a:srgbClr val="C00000"/>
                </a:solidFill>
              </a:rPr>
              <a:t>Numbers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/>
              <a:t>– keep track of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data is sent. It is </a:t>
            </a:r>
            <a:r>
              <a:rPr lang="nl-NL" dirty="0" err="1"/>
              <a:t>included</a:t>
            </a:r>
            <a:r>
              <a:rPr lang="nl-NL" dirty="0"/>
              <a:t> in </a:t>
            </a:r>
          </a:p>
          <a:p>
            <a:r>
              <a:rPr lang="nl-NL" dirty="0" err="1"/>
              <a:t>every</a:t>
            </a:r>
            <a:r>
              <a:rPr lang="nl-NL" dirty="0"/>
              <a:t> TCP </a:t>
            </a:r>
            <a:r>
              <a:rPr lang="nl-NL" dirty="0" err="1"/>
              <a:t>packet</a:t>
            </a:r>
            <a:r>
              <a:rPr lang="nl-NL" dirty="0"/>
              <a:t>. The </a:t>
            </a:r>
            <a:r>
              <a:rPr lang="nl-NL" dirty="0" err="1"/>
              <a:t>sequence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the first byte </a:t>
            </a:r>
            <a:r>
              <a:rPr lang="nl-NL" dirty="0" err="1"/>
              <a:t>number</a:t>
            </a:r>
            <a:r>
              <a:rPr lang="nl-NL" dirty="0"/>
              <a:t> in the </a:t>
            </a:r>
          </a:p>
          <a:p>
            <a:r>
              <a:rPr lang="nl-NL" dirty="0"/>
              <a:t>TCP byte </a:t>
            </a:r>
            <a:r>
              <a:rPr lang="nl-NL" dirty="0" err="1"/>
              <a:t>stream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sent </a:t>
            </a:r>
            <a:r>
              <a:rPr lang="nl-NL" dirty="0" err="1"/>
              <a:t>to</a:t>
            </a:r>
            <a:r>
              <a:rPr lang="nl-NL" dirty="0"/>
              <a:t> the receiver.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329305"/>
            <a:ext cx="782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C00000"/>
                </a:solidFill>
              </a:rPr>
              <a:t>Acknowledgement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 err="1">
                <a:solidFill>
                  <a:srgbClr val="C00000"/>
                </a:solidFill>
              </a:rPr>
              <a:t>Numbers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/>
              <a:t>– keep track of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data was </a:t>
            </a:r>
            <a:r>
              <a:rPr lang="nl-NL" dirty="0" err="1"/>
              <a:t>successfully</a:t>
            </a:r>
            <a:r>
              <a:rPr lang="nl-NL" dirty="0"/>
              <a:t> </a:t>
            </a:r>
          </a:p>
          <a:p>
            <a:r>
              <a:rPr lang="nl-NL" dirty="0" err="1"/>
              <a:t>received</a:t>
            </a:r>
            <a:r>
              <a:rPr lang="nl-NL" dirty="0"/>
              <a:t>. It is </a:t>
            </a:r>
            <a:r>
              <a:rPr lang="nl-NL" dirty="0" err="1"/>
              <a:t>included</a:t>
            </a:r>
            <a:r>
              <a:rPr lang="nl-NL" dirty="0"/>
              <a:t> in TCP </a:t>
            </a:r>
            <a:r>
              <a:rPr lang="nl-NL" dirty="0" err="1"/>
              <a:t>packets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the </a:t>
            </a:r>
            <a:r>
              <a:rPr lang="nl-NL" dirty="0" err="1"/>
              <a:t>sender’s</a:t>
            </a:r>
            <a:r>
              <a:rPr lang="nl-NL" dirty="0"/>
              <a:t> data is </a:t>
            </a:r>
            <a:r>
              <a:rPr lang="nl-NL" dirty="0" err="1"/>
              <a:t>being</a:t>
            </a:r>
            <a:r>
              <a:rPr lang="nl-NL" dirty="0"/>
              <a:t> </a:t>
            </a:r>
          </a:p>
          <a:p>
            <a:r>
              <a:rPr lang="nl-NL" dirty="0" err="1"/>
              <a:t>acknowledged</a:t>
            </a:r>
            <a:r>
              <a:rPr lang="nl-NL" dirty="0"/>
              <a:t>. The </a:t>
            </a:r>
            <a:r>
              <a:rPr lang="nl-NL" dirty="0" err="1"/>
              <a:t>acknowledgment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the next byte in the TCP </a:t>
            </a:r>
          </a:p>
          <a:p>
            <a:r>
              <a:rPr lang="nl-NL" dirty="0"/>
              <a:t>byte </a:t>
            </a:r>
            <a:r>
              <a:rPr lang="nl-NL" dirty="0" err="1"/>
              <a:t>stream</a:t>
            </a:r>
            <a:r>
              <a:rPr lang="nl-NL" dirty="0"/>
              <a:t> the receiver is </a:t>
            </a:r>
            <a:r>
              <a:rPr lang="nl-NL" dirty="0" err="1"/>
              <a:t>expecting</a:t>
            </a:r>
            <a:r>
              <a:rPr lang="nl-NL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928992"/>
            <a:ext cx="777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Sliding </a:t>
            </a:r>
            <a:r>
              <a:rPr lang="nl-NL" dirty="0" err="1">
                <a:solidFill>
                  <a:srgbClr val="C00000"/>
                </a:solidFill>
              </a:rPr>
              <a:t>Window</a:t>
            </a:r>
            <a:r>
              <a:rPr lang="nl-NL" dirty="0">
                <a:solidFill>
                  <a:srgbClr val="C00000"/>
                </a:solidFill>
              </a:rPr>
              <a:t> Protocol </a:t>
            </a:r>
            <a:r>
              <a:rPr lang="nl-NL" dirty="0"/>
              <a:t>– a protocol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keeps</a:t>
            </a:r>
            <a:r>
              <a:rPr lang="nl-NL" dirty="0"/>
              <a:t> track of </a:t>
            </a:r>
            <a:r>
              <a:rPr lang="nl-NL" dirty="0" err="1"/>
              <a:t>number</a:t>
            </a:r>
            <a:r>
              <a:rPr lang="nl-NL" dirty="0"/>
              <a:t> of data </a:t>
            </a:r>
            <a:r>
              <a:rPr lang="nl-NL" dirty="0" err="1"/>
              <a:t>being</a:t>
            </a:r>
            <a:r>
              <a:rPr lang="nl-NL" dirty="0"/>
              <a:t> </a:t>
            </a:r>
          </a:p>
          <a:p>
            <a:r>
              <a:rPr lang="nl-NL" dirty="0"/>
              <a:t>sent, the </a:t>
            </a:r>
            <a:r>
              <a:rPr lang="nl-NL" dirty="0" err="1"/>
              <a:t>number</a:t>
            </a:r>
            <a:r>
              <a:rPr lang="nl-NL" dirty="0"/>
              <a:t> of data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acknowledged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data the receiver</a:t>
            </a:r>
          </a:p>
          <a:p>
            <a:r>
              <a:rPr lang="nl-NL" dirty="0" err="1"/>
              <a:t>can</a:t>
            </a:r>
            <a:r>
              <a:rPr lang="nl-NL" dirty="0"/>
              <a:t> buffer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sending</a:t>
            </a:r>
            <a:r>
              <a:rPr lang="nl-NL" dirty="0"/>
              <a:t> the data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application</a:t>
            </a:r>
            <a:r>
              <a:rPr lang="nl-NL" dirty="0"/>
              <a:t> (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384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58" y="12996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TCP/UDP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TCP Sliding Window 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34449" y="1502615"/>
            <a:ext cx="0" cy="5181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21421" y="1483344"/>
            <a:ext cx="0" cy="5181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31412" y="2741836"/>
            <a:ext cx="3686972" cy="65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5685280" y="1725092"/>
            <a:ext cx="108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RECEIVER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416715" y="17903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SENDER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1568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Application</a:t>
            </a:r>
          </a:p>
          <a:p>
            <a:r>
              <a:rPr lang="nl-NL" sz="1200" dirty="0" err="1"/>
              <a:t>sends</a:t>
            </a:r>
            <a:r>
              <a:rPr lang="nl-NL" sz="1200" dirty="0"/>
              <a:t> 2048</a:t>
            </a:r>
          </a:p>
          <a:p>
            <a:r>
              <a:rPr lang="nl-NL" sz="1200" dirty="0"/>
              <a:t>bytes of data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34449" y="1772815"/>
            <a:ext cx="3686972" cy="67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45970" y="1772815"/>
            <a:ext cx="1624288" cy="36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6994524" y="1772815"/>
            <a:ext cx="65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Empty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3730" y="1135080"/>
            <a:ext cx="15871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Receiver’s</a:t>
            </a:r>
            <a:r>
              <a:rPr lang="nl-NL" sz="1600" dirty="0"/>
              <a:t> buffer</a:t>
            </a:r>
          </a:p>
          <a:p>
            <a:r>
              <a:rPr lang="nl-NL" sz="1600" dirty="0" err="1"/>
              <a:t>size</a:t>
            </a:r>
            <a:r>
              <a:rPr lang="nl-NL" sz="1600" dirty="0"/>
              <a:t> 4096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45970" y="2494338"/>
            <a:ext cx="1624288" cy="36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 rot="569182">
            <a:off x="3078959" y="1906469"/>
            <a:ext cx="1652538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           </a:t>
            </a:r>
            <a:r>
              <a:rPr lang="nl-NL" sz="1400" dirty="0" err="1">
                <a:solidFill>
                  <a:schemeClr val="tx1"/>
                </a:solidFill>
              </a:rPr>
              <a:t>Seq</a:t>
            </a:r>
            <a:r>
              <a:rPr lang="nl-NL" sz="14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30" name="Rectangle 29"/>
          <p:cNvSpPr/>
          <p:nvPr/>
        </p:nvSpPr>
        <p:spPr>
          <a:xfrm rot="581323">
            <a:off x="3085545" y="1833478"/>
            <a:ext cx="7522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2048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5970" y="2494338"/>
            <a:ext cx="815796" cy="36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2048</a:t>
            </a:r>
          </a:p>
        </p:txBody>
      </p:sp>
      <p:sp>
        <p:nvSpPr>
          <p:cNvPr id="49" name="Rectangle 48"/>
          <p:cNvSpPr/>
          <p:nvPr/>
        </p:nvSpPr>
        <p:spPr>
          <a:xfrm rot="20975176">
            <a:off x="3161475" y="2845893"/>
            <a:ext cx="2034507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>
                <a:solidFill>
                  <a:schemeClr val="tx1"/>
                </a:solidFill>
              </a:rPr>
              <a:t>Ack</a:t>
            </a:r>
            <a:r>
              <a:rPr lang="nl-NL" sz="1400" dirty="0">
                <a:solidFill>
                  <a:schemeClr val="tx1"/>
                </a:solidFill>
              </a:rPr>
              <a:t>=2048  </a:t>
            </a:r>
            <a:r>
              <a:rPr lang="nl-NL" sz="1400" dirty="0" err="1">
                <a:solidFill>
                  <a:schemeClr val="tx1"/>
                </a:solidFill>
              </a:rPr>
              <a:t>WinSize</a:t>
            </a:r>
            <a:r>
              <a:rPr lang="nl-NL" sz="1400" dirty="0">
                <a:solidFill>
                  <a:schemeClr val="tx1"/>
                </a:solidFill>
              </a:rPr>
              <a:t>=2048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340" y="3195112"/>
            <a:ext cx="12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Application</a:t>
            </a:r>
          </a:p>
          <a:p>
            <a:r>
              <a:rPr lang="nl-NL" sz="1200" dirty="0" err="1"/>
              <a:t>sends</a:t>
            </a:r>
            <a:r>
              <a:rPr lang="nl-NL" sz="1200" dirty="0"/>
              <a:t> next 2048</a:t>
            </a:r>
          </a:p>
          <a:p>
            <a:r>
              <a:rPr lang="nl-NL" sz="1200" dirty="0"/>
              <a:t>bytes of data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31412" y="3578014"/>
            <a:ext cx="3686972" cy="67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69182">
            <a:off x="3076100" y="3709516"/>
            <a:ext cx="1626421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             </a:t>
            </a:r>
            <a:r>
              <a:rPr lang="nl-NL" sz="1400" dirty="0" err="1">
                <a:solidFill>
                  <a:schemeClr val="tx1"/>
                </a:solidFill>
              </a:rPr>
              <a:t>Seq</a:t>
            </a:r>
            <a:r>
              <a:rPr lang="nl-NL" sz="1400" dirty="0">
                <a:solidFill>
                  <a:schemeClr val="tx1"/>
                </a:solidFill>
              </a:rPr>
              <a:t>=2048</a:t>
            </a:r>
          </a:p>
        </p:txBody>
      </p:sp>
      <p:sp>
        <p:nvSpPr>
          <p:cNvPr id="54" name="Rectangle 53"/>
          <p:cNvSpPr/>
          <p:nvPr/>
        </p:nvSpPr>
        <p:spPr>
          <a:xfrm rot="581323">
            <a:off x="3082508" y="3638677"/>
            <a:ext cx="7522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2048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49622" y="4029848"/>
            <a:ext cx="1624288" cy="36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Full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2231412" y="4390606"/>
            <a:ext cx="3686972" cy="65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20975176">
            <a:off x="3161475" y="4494663"/>
            <a:ext cx="2034507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>
                <a:solidFill>
                  <a:schemeClr val="tx1"/>
                </a:solidFill>
              </a:rPr>
              <a:t>Ack</a:t>
            </a:r>
            <a:r>
              <a:rPr lang="nl-NL" sz="1400" dirty="0">
                <a:solidFill>
                  <a:schemeClr val="tx1"/>
                </a:solidFill>
              </a:rPr>
              <a:t>=4096  </a:t>
            </a:r>
            <a:r>
              <a:rPr lang="nl-NL" sz="1400" dirty="0" err="1">
                <a:solidFill>
                  <a:schemeClr val="tx1"/>
                </a:solidFill>
              </a:rPr>
              <a:t>WinSize</a:t>
            </a:r>
            <a:r>
              <a:rPr lang="nl-NL" sz="14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01490" y="4864324"/>
            <a:ext cx="1624288" cy="36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tangle 61"/>
          <p:cNvSpPr/>
          <p:nvPr/>
        </p:nvSpPr>
        <p:spPr>
          <a:xfrm>
            <a:off x="7432222" y="4864324"/>
            <a:ext cx="815796" cy="36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2048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234450" y="5121479"/>
            <a:ext cx="3686972" cy="65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20975176">
            <a:off x="3164513" y="5225536"/>
            <a:ext cx="2034507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>
                <a:solidFill>
                  <a:schemeClr val="tx1"/>
                </a:solidFill>
              </a:rPr>
              <a:t>Ack</a:t>
            </a:r>
            <a:r>
              <a:rPr lang="nl-NL" sz="1400" dirty="0">
                <a:solidFill>
                  <a:schemeClr val="tx1"/>
                </a:solidFill>
              </a:rPr>
              <a:t>=4096  </a:t>
            </a:r>
            <a:r>
              <a:rPr lang="nl-NL" sz="1400" dirty="0" err="1">
                <a:solidFill>
                  <a:schemeClr val="tx1"/>
                </a:solidFill>
              </a:rPr>
              <a:t>WinSize</a:t>
            </a:r>
            <a:r>
              <a:rPr lang="nl-NL" sz="1400" dirty="0">
                <a:solidFill>
                  <a:schemeClr val="tx1"/>
                </a:solidFill>
              </a:rPr>
              <a:t>=2048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234450" y="5924032"/>
            <a:ext cx="3686972" cy="67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569182">
            <a:off x="3079138" y="6055534"/>
            <a:ext cx="1626421" cy="36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             </a:t>
            </a:r>
            <a:r>
              <a:rPr lang="nl-NL" sz="1400" dirty="0" err="1">
                <a:solidFill>
                  <a:schemeClr val="tx1"/>
                </a:solidFill>
              </a:rPr>
              <a:t>Seq</a:t>
            </a:r>
            <a:r>
              <a:rPr lang="nl-NL" sz="1400" dirty="0">
                <a:solidFill>
                  <a:schemeClr val="tx1"/>
                </a:solidFill>
              </a:rPr>
              <a:t>=4096</a:t>
            </a:r>
          </a:p>
        </p:txBody>
      </p:sp>
      <p:sp>
        <p:nvSpPr>
          <p:cNvPr id="67" name="Rectangle 66"/>
          <p:cNvSpPr/>
          <p:nvPr/>
        </p:nvSpPr>
        <p:spPr>
          <a:xfrm rot="581323">
            <a:off x="3085546" y="5984695"/>
            <a:ext cx="7522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1024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569954" y="6075984"/>
            <a:ext cx="1624288" cy="36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/>
          <p:cNvSpPr/>
          <p:nvPr/>
        </p:nvSpPr>
        <p:spPr>
          <a:xfrm>
            <a:off x="7400686" y="6075984"/>
            <a:ext cx="815796" cy="36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2048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69953" y="6075984"/>
            <a:ext cx="499149" cy="360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1024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01490" y="4341104"/>
            <a:ext cx="151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Application</a:t>
            </a:r>
          </a:p>
          <a:p>
            <a:r>
              <a:rPr lang="nl-NL" sz="1200" dirty="0" err="1"/>
              <a:t>processes</a:t>
            </a:r>
            <a:r>
              <a:rPr lang="nl-NL" sz="1200" dirty="0"/>
              <a:t> 2048 bytes</a:t>
            </a:r>
          </a:p>
        </p:txBody>
      </p:sp>
      <p:sp>
        <p:nvSpPr>
          <p:cNvPr id="74" name="Left Brace 73"/>
          <p:cNvSpPr/>
          <p:nvPr/>
        </p:nvSpPr>
        <p:spPr>
          <a:xfrm>
            <a:off x="1976747" y="3578012"/>
            <a:ext cx="254665" cy="21975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698587" y="4341104"/>
            <a:ext cx="89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Application</a:t>
            </a:r>
          </a:p>
          <a:p>
            <a:r>
              <a:rPr lang="nl-NL" sz="1200" dirty="0">
                <a:solidFill>
                  <a:srgbClr val="FF0000"/>
                </a:solidFill>
              </a:rPr>
              <a:t>is </a:t>
            </a:r>
            <a:r>
              <a:rPr lang="nl-NL" sz="1200" dirty="0" err="1">
                <a:solidFill>
                  <a:srgbClr val="FF0000"/>
                </a:solidFill>
              </a:rPr>
              <a:t>blocked</a:t>
            </a:r>
            <a:endParaRPr lang="nl-NL" sz="1200" dirty="0">
              <a:solidFill>
                <a:srgbClr val="FF0000"/>
              </a:solidFill>
            </a:endParaRPr>
          </a:p>
        </p:txBody>
      </p:sp>
      <p:pic>
        <p:nvPicPr>
          <p:cNvPr id="38" name="Picture 37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 animBg="1"/>
      <p:bldP spid="13" grpId="0" animBg="1"/>
      <p:bldP spid="30" grpId="0" animBg="1"/>
      <p:bldP spid="31" grpId="0" animBg="1"/>
      <p:bldP spid="49" grpId="0" animBg="1"/>
      <p:bldP spid="51" grpId="0"/>
      <p:bldP spid="53" grpId="0" animBg="1"/>
      <p:bldP spid="54" grpId="0" animBg="1"/>
      <p:bldP spid="56" grpId="0" animBg="1"/>
      <p:bldP spid="58" grpId="0" animBg="1"/>
      <p:bldP spid="61" grpId="0" animBg="1"/>
      <p:bldP spid="62" grpId="0" animBg="1"/>
      <p:bldP spid="64" grpId="0" animBg="1"/>
      <p:bldP spid="66" grpId="0" animBg="1"/>
      <p:bldP spid="67" grpId="0" animBg="1"/>
      <p:bldP spid="69" grpId="0" animBg="1"/>
      <p:bldP spid="70" grpId="0" animBg="1"/>
      <p:bldP spid="72" grpId="0" animBg="1"/>
      <p:bldP spid="73" grpId="0"/>
      <p:bldP spid="74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Error Control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449" y="1729618"/>
            <a:ext cx="41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C00000"/>
                </a:solidFill>
              </a:rPr>
              <a:t>Checksum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/>
              <a:t>–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corrupted</a:t>
            </a:r>
            <a:r>
              <a:rPr lang="nl-NL" dirty="0"/>
              <a:t>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449" y="3196390"/>
            <a:ext cx="589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C00000"/>
                </a:solidFill>
              </a:rPr>
              <a:t>Retransmissions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/>
              <a:t>–  lost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corrupted</a:t>
            </a:r>
            <a:r>
              <a:rPr lang="nl-NL" dirty="0"/>
              <a:t> data are </a:t>
            </a:r>
            <a:r>
              <a:rPr lang="nl-NL" dirty="0" err="1"/>
              <a:t>retransmitted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380449" y="4689102"/>
            <a:ext cx="7362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C00000"/>
                </a:solidFill>
              </a:rPr>
              <a:t>Sequence</a:t>
            </a:r>
            <a:r>
              <a:rPr lang="nl-NL" dirty="0">
                <a:solidFill>
                  <a:srgbClr val="C00000"/>
                </a:solidFill>
              </a:rPr>
              <a:t>/</a:t>
            </a:r>
            <a:r>
              <a:rPr lang="nl-NL" dirty="0" err="1">
                <a:solidFill>
                  <a:srgbClr val="C00000"/>
                </a:solidFill>
              </a:rPr>
              <a:t>acknowledgment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 err="1">
                <a:solidFill>
                  <a:srgbClr val="C00000"/>
                </a:solidFill>
              </a:rPr>
              <a:t>numbers</a:t>
            </a:r>
            <a:r>
              <a:rPr lang="nl-NL" dirty="0">
                <a:solidFill>
                  <a:srgbClr val="C00000"/>
                </a:solidFill>
              </a:rPr>
              <a:t>, </a:t>
            </a:r>
            <a:r>
              <a:rPr lang="nl-NL" dirty="0" err="1">
                <a:solidFill>
                  <a:srgbClr val="C00000"/>
                </a:solidFill>
              </a:rPr>
              <a:t>acknowledgments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 err="1">
                <a:solidFill>
                  <a:srgbClr val="C00000"/>
                </a:solidFill>
              </a:rPr>
              <a:t>and</a:t>
            </a:r>
            <a:r>
              <a:rPr lang="nl-NL" dirty="0">
                <a:solidFill>
                  <a:srgbClr val="C00000"/>
                </a:solidFill>
              </a:rPr>
              <a:t> sliding </a:t>
            </a:r>
            <a:r>
              <a:rPr lang="nl-NL" dirty="0" err="1">
                <a:solidFill>
                  <a:srgbClr val="C00000"/>
                </a:solidFill>
              </a:rPr>
              <a:t>window</a:t>
            </a:r>
            <a:r>
              <a:rPr lang="nl-NL" dirty="0">
                <a:solidFill>
                  <a:srgbClr val="C00000"/>
                </a:solidFill>
              </a:rPr>
              <a:t> </a:t>
            </a:r>
          </a:p>
          <a:p>
            <a:r>
              <a:rPr lang="nl-NL" dirty="0">
                <a:solidFill>
                  <a:srgbClr val="C00000"/>
                </a:solidFill>
              </a:rPr>
              <a:t>protocol </a:t>
            </a:r>
            <a:r>
              <a:rPr lang="nl-NL" dirty="0"/>
              <a:t>are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error control</a:t>
            </a:r>
          </a:p>
        </p:txBody>
      </p:sp>
    </p:spTree>
    <p:extLst>
      <p:ext uri="{BB962C8B-B14F-4D97-AF65-F5344CB8AC3E}">
        <p14:creationId xmlns:p14="http://schemas.microsoft.com/office/powerpoint/2010/main" val="413710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Error Control Examples (1)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730146" y="1996941"/>
            <a:ext cx="12272" cy="401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70537" y="1996941"/>
            <a:ext cx="1" cy="401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42417" y="2328260"/>
            <a:ext cx="4115848" cy="43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340972">
            <a:off x="2924311" y="2367189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389" y="1650105"/>
            <a:ext cx="2056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Data </a:t>
            </a:r>
            <a:r>
              <a:rPr lang="nl-NL" dirty="0" err="1">
                <a:solidFill>
                  <a:srgbClr val="FF0000"/>
                </a:solidFill>
              </a:rPr>
              <a:t>gets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corrupted</a:t>
            </a:r>
            <a:endParaRPr lang="nl-NL" dirty="0">
              <a:solidFill>
                <a:srgbClr val="FF0000"/>
              </a:solidFill>
            </a:endParaRPr>
          </a:p>
          <a:p>
            <a:r>
              <a:rPr lang="nl-NL" dirty="0" err="1">
                <a:solidFill>
                  <a:srgbClr val="FF0000"/>
                </a:solidFill>
              </a:rPr>
              <a:t>during</a:t>
            </a:r>
            <a:r>
              <a:rPr lang="nl-NL" dirty="0">
                <a:solidFill>
                  <a:srgbClr val="FF0000"/>
                </a:solidFill>
              </a:rPr>
              <a:t> transfer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0427" y="2939659"/>
            <a:ext cx="167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 is </a:t>
            </a:r>
            <a:r>
              <a:rPr lang="nl-NL" dirty="0" err="1"/>
              <a:t>dropped</a:t>
            </a:r>
            <a:r>
              <a:rPr lang="nl-NL" dirty="0"/>
              <a:t> </a:t>
            </a:r>
          </a:p>
          <a:p>
            <a:r>
              <a:rPr lang="nl-NL" dirty="0" err="1"/>
              <a:t>by</a:t>
            </a:r>
            <a:r>
              <a:rPr lang="nl-NL" dirty="0"/>
              <a:t> the receiver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21515" y="2328260"/>
            <a:ext cx="220901" cy="1719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94607" y="3064067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Timeout</a:t>
            </a:r>
            <a:r>
              <a:rPr lang="nl-NL" dirty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0146" y="4047681"/>
            <a:ext cx="4115848" cy="43562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340972">
            <a:off x="2912040" y="4086610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2827" y="4276581"/>
            <a:ext cx="147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retransmitted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42420" y="4885138"/>
            <a:ext cx="4128118" cy="94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20791615">
            <a:off x="2953843" y="5140557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52997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Error Control Examples (2)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951047" y="1925375"/>
            <a:ext cx="12272" cy="4059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91438" y="1925375"/>
            <a:ext cx="1" cy="4059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63318" y="2256694"/>
            <a:ext cx="3514961" cy="43562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340972">
            <a:off x="3145212" y="2295623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8290" y="157853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Packet</a:t>
            </a:r>
            <a:r>
              <a:rPr lang="nl-NL" dirty="0">
                <a:solidFill>
                  <a:srgbClr val="FF0000"/>
                </a:solidFill>
              </a:rPr>
              <a:t> lost </a:t>
            </a:r>
            <a:r>
              <a:rPr lang="nl-NL" dirty="0" err="1">
                <a:solidFill>
                  <a:srgbClr val="FF0000"/>
                </a:solidFill>
              </a:rPr>
              <a:t>during</a:t>
            </a:r>
            <a:r>
              <a:rPr lang="nl-NL" dirty="0">
                <a:solidFill>
                  <a:srgbClr val="FF0000"/>
                </a:solidFill>
              </a:rPr>
              <a:t> transfer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742416" y="2256694"/>
            <a:ext cx="220901" cy="1719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15508" y="2992501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Timeout</a:t>
            </a:r>
            <a:r>
              <a:rPr lang="nl-NL" dirty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51047" y="3976115"/>
            <a:ext cx="4115848" cy="43562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340972">
            <a:off x="3132941" y="4015044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3728" y="4205015"/>
            <a:ext cx="147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retransmitted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 flipH="1">
            <a:off x="5287779" y="2463717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63321" y="4813572"/>
            <a:ext cx="4128118" cy="94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791615">
            <a:off x="3174744" y="5068991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17456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Error Control Examples (3)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951047" y="1988717"/>
            <a:ext cx="0" cy="474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1439" y="1988717"/>
            <a:ext cx="0" cy="474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63318" y="2238466"/>
            <a:ext cx="4128121" cy="47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340972">
            <a:off x="3145212" y="2277395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8290" y="161938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Acknowledgement</a:t>
            </a:r>
            <a:r>
              <a:rPr lang="nl-NL" dirty="0">
                <a:solidFill>
                  <a:srgbClr val="FF0000"/>
                </a:solidFill>
              </a:rPr>
              <a:t> lost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742416" y="2238465"/>
            <a:ext cx="220905" cy="24873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15509" y="3279399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Timeout</a:t>
            </a:r>
            <a:r>
              <a:rPr lang="nl-NL" dirty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51047" y="4725836"/>
            <a:ext cx="4115848" cy="43562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340972">
            <a:off x="3132941" y="4764765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3728" y="4493071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retransmitted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duplicate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packets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63321" y="5563293"/>
            <a:ext cx="4128118" cy="94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791615">
            <a:off x="3174744" y="5818712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84094" y="3200007"/>
            <a:ext cx="3482801" cy="7829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0791615">
            <a:off x="3150200" y="3455426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 rot="17624830" flipH="1">
            <a:off x="2393593" y="3754338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53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Error Control Examples (4)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951047" y="1988717"/>
            <a:ext cx="0" cy="474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1439" y="1988717"/>
            <a:ext cx="0" cy="474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63318" y="2238466"/>
            <a:ext cx="4128121" cy="47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340972">
            <a:off x="3145212" y="2277395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8290" y="161938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Early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Timeout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1742416" y="2238466"/>
            <a:ext cx="220901" cy="19411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15509" y="3257371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Timeout</a:t>
            </a:r>
            <a:r>
              <a:rPr lang="nl-NL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3728" y="4315782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retransmitted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duplicate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packets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63321" y="5184510"/>
            <a:ext cx="4128118" cy="94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791615">
            <a:off x="3174744" y="5439929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63321" y="3200007"/>
            <a:ext cx="4103575" cy="2175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851734">
            <a:off x="4272436" y="3529282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63321" y="4179625"/>
            <a:ext cx="4128121" cy="47362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340972">
            <a:off x="3145215" y="4218554"/>
            <a:ext cx="1447093" cy="3639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332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69" y="1866347"/>
            <a:ext cx="8072782" cy="3611217"/>
          </a:xfrm>
        </p:spPr>
        <p:txBody>
          <a:bodyPr>
            <a:normAutofit fontScale="90000"/>
          </a:bodyPr>
          <a:lstStyle/>
          <a:p>
            <a:r>
              <a:rPr lang="nl-NL" sz="2800" dirty="0"/>
              <a:t>Week 1 : </a:t>
            </a:r>
            <a:r>
              <a:rPr lang="nl-NL" sz="2800" dirty="0" err="1"/>
              <a:t>Introduction</a:t>
            </a:r>
            <a:br>
              <a:rPr lang="nl-NL" sz="2800" dirty="0"/>
            </a:br>
            <a:r>
              <a:rPr lang="nl-NL" sz="2800" dirty="0"/>
              <a:t>(Networks, </a:t>
            </a:r>
            <a:r>
              <a:rPr lang="nl-NL" sz="2800" dirty="0" err="1"/>
              <a:t>Layered</a:t>
            </a:r>
            <a:r>
              <a:rPr lang="nl-NL" sz="2800" dirty="0"/>
              <a:t> Model, Linux)</a:t>
            </a:r>
            <a:br>
              <a:rPr lang="nl-NL" sz="2800" dirty="0"/>
            </a:br>
            <a:r>
              <a:rPr lang="nl-NL" sz="2800" dirty="0">
                <a:solidFill>
                  <a:srgbClr val="1F497D"/>
                </a:solidFill>
              </a:rPr>
              <a:t>Week 2 : IP Protocol, IP </a:t>
            </a:r>
            <a:r>
              <a:rPr lang="nl-NL" sz="2800" dirty="0" err="1">
                <a:solidFill>
                  <a:srgbClr val="1F497D"/>
                </a:solidFill>
              </a:rPr>
              <a:t>Addressing</a:t>
            </a:r>
            <a:r>
              <a:rPr lang="nl-NL" sz="2800" dirty="0">
                <a:solidFill>
                  <a:srgbClr val="1F497D"/>
                </a:solidFill>
              </a:rPr>
              <a:t>, IP </a:t>
            </a:r>
            <a:r>
              <a:rPr lang="nl-NL" sz="2800" dirty="0" err="1">
                <a:solidFill>
                  <a:srgbClr val="1F497D"/>
                </a:solidFill>
              </a:rPr>
              <a:t>Subnets</a:t>
            </a:r>
            <a:r>
              <a:rPr lang="nl-NL" sz="2800" dirty="0">
                <a:solidFill>
                  <a:srgbClr val="1F497D"/>
                </a:solidFill>
              </a:rPr>
              <a:t> , ARP, </a:t>
            </a:r>
            <a:r>
              <a:rPr lang="nl-NL" sz="2800" dirty="0" err="1">
                <a:solidFill>
                  <a:srgbClr val="1F497D"/>
                </a:solidFill>
              </a:rPr>
              <a:t>Netkit</a:t>
            </a:r>
            <a:br>
              <a:rPr lang="nl-NL" sz="2800" dirty="0">
                <a:solidFill>
                  <a:srgbClr val="1F497D"/>
                </a:solidFill>
              </a:rPr>
            </a:br>
            <a:r>
              <a:rPr lang="nl-NL" sz="2800" dirty="0"/>
              <a:t>Week 3 : IP Routing, ICMP</a:t>
            </a:r>
            <a:br>
              <a:rPr lang="nl-NL" sz="2800" dirty="0"/>
            </a:br>
            <a:r>
              <a:rPr lang="nl-NL" sz="2800" dirty="0">
                <a:solidFill>
                  <a:schemeClr val="accent6"/>
                </a:solidFill>
              </a:rPr>
              <a:t>Week 4 : TCP/UDP</a:t>
            </a:r>
            <a:br>
              <a:rPr lang="nl-NL" sz="2800" dirty="0">
                <a:solidFill>
                  <a:schemeClr val="accent6"/>
                </a:solidFill>
              </a:rPr>
            </a:br>
            <a:r>
              <a:rPr lang="nl-NL" sz="2800" dirty="0"/>
              <a:t>Week 5 : Sockets</a:t>
            </a:r>
            <a:br>
              <a:rPr lang="nl-NL" sz="2800" dirty="0"/>
            </a:br>
            <a:r>
              <a:rPr lang="nl-NL" sz="2800" dirty="0"/>
              <a:t>Week 6 : NAT, DHCP, DNS</a:t>
            </a:r>
            <a:br>
              <a:rPr lang="nl-NL" sz="2800" dirty="0"/>
            </a:br>
            <a:r>
              <a:rPr lang="nl-NL" sz="2800" dirty="0"/>
              <a:t>Week 7 : </a:t>
            </a:r>
            <a:r>
              <a:rPr lang="nl-NL" sz="2800" dirty="0" err="1"/>
              <a:t>Repetition</a:t>
            </a:r>
            <a:endParaRPr lang="nl-N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22951" y="652011"/>
            <a:ext cx="1974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>
                <a:solidFill>
                  <a:srgbClr val="FF0000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114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791528" y="4742153"/>
            <a:ext cx="6055608" cy="421286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tangle 105"/>
          <p:cNvSpPr/>
          <p:nvPr/>
        </p:nvSpPr>
        <p:spPr>
          <a:xfrm>
            <a:off x="1791528" y="4324775"/>
            <a:ext cx="6055608" cy="42128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tangle 104"/>
          <p:cNvSpPr/>
          <p:nvPr/>
        </p:nvSpPr>
        <p:spPr>
          <a:xfrm>
            <a:off x="1791528" y="3895832"/>
            <a:ext cx="6055608" cy="421286"/>
          </a:xfrm>
          <a:prstGeom prst="rect">
            <a:avLst/>
          </a:prstGeom>
          <a:solidFill>
            <a:srgbClr val="66CC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/>
          <p:cNvSpPr/>
          <p:nvPr/>
        </p:nvSpPr>
        <p:spPr>
          <a:xfrm>
            <a:off x="1791528" y="3470958"/>
            <a:ext cx="6055608" cy="421286"/>
          </a:xfrm>
          <a:prstGeom prst="rect">
            <a:avLst/>
          </a:prstGeom>
          <a:solidFill>
            <a:srgbClr val="FF6FC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1791528" y="3039530"/>
            <a:ext cx="6055608" cy="421286"/>
          </a:xfrm>
          <a:prstGeom prst="rect">
            <a:avLst/>
          </a:prstGeom>
          <a:solidFill>
            <a:srgbClr val="CCFF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Layered</a:t>
            </a:r>
            <a:r>
              <a:rPr lang="nl-NL" dirty="0"/>
              <a:t> Communication:</a:t>
            </a:r>
            <a:br>
              <a:rPr lang="nl-NL" dirty="0"/>
            </a:br>
            <a:r>
              <a:rPr lang="nl-NL" sz="3600" dirty="0"/>
              <a:t>TCP/IP </a:t>
            </a:r>
            <a:r>
              <a:rPr lang="nl-NL" sz="3600" dirty="0" err="1"/>
              <a:t>Protocols</a:t>
            </a:r>
            <a:r>
              <a:rPr lang="nl-NL" sz="3600" dirty="0"/>
              <a:t> </a:t>
            </a:r>
            <a:r>
              <a:rPr lang="nl-NL" sz="3600" dirty="0" err="1"/>
              <a:t>Overview</a:t>
            </a:r>
            <a:endParaRPr lang="nl-NL" sz="3600" dirty="0"/>
          </a:p>
        </p:txBody>
      </p:sp>
      <p:sp>
        <p:nvSpPr>
          <p:cNvPr id="34" name="Rectangle 33"/>
          <p:cNvSpPr/>
          <p:nvPr/>
        </p:nvSpPr>
        <p:spPr>
          <a:xfrm>
            <a:off x="506832" y="4857373"/>
            <a:ext cx="11300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Physical</a:t>
            </a:r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8501" y="443477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DataLink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676" y="4011446"/>
            <a:ext cx="11762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197" y="352991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5197" y="3085564"/>
            <a:ext cx="1355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50479" y="3039530"/>
            <a:ext cx="0" cy="4212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41942" y="3039530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4998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0786" y="3039530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HTTP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949" y="303953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96284" y="3039530"/>
            <a:ext cx="5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FTP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15891" y="30395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DNS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061930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33751" y="302938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20921" y="3036360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305" y="3043005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Telnet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907386" y="3029388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1404" y="3039530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SMTP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07070" y="3506282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TCP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76615" y="347095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39564" y="35032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UDP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94514" y="39345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IP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8378" y="4372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29335" y="4376729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1963" y="4372821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1963" y="4768047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6768" y="4769350"/>
            <a:ext cx="5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Wifi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8378" y="47680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6115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200" dirty="0"/>
              <a:t>TCP and UDP are two most used transport layer protocols. TCP and UDP provide peer-to-peer communication for the application processes.</a:t>
            </a:r>
          </a:p>
        </p:txBody>
      </p:sp>
      <p:pic>
        <p:nvPicPr>
          <p:cNvPr id="4" name="Picture 3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TCP/UDP</a:t>
            </a:r>
            <a:br>
              <a:rPr lang="en-US" dirty="0"/>
            </a:br>
            <a:r>
              <a:rPr lang="en-US" sz="3200" dirty="0">
                <a:solidFill>
                  <a:srgbClr val="F79646"/>
                </a:solidFill>
              </a:rPr>
              <a:t>Transport Layer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1717" y="1847991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Content Placeholder 20" descr="server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5255136" y="3359704"/>
            <a:ext cx="1762295" cy="996530"/>
          </a:xfrm>
        </p:spPr>
      </p:pic>
      <p:pic>
        <p:nvPicPr>
          <p:cNvPr id="22" name="Picture 21" descr="downloa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77" y="3223494"/>
            <a:ext cx="1081266" cy="10812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1717" y="2032657"/>
            <a:ext cx="70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email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2861" y="1960353"/>
            <a:ext cx="70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web</a:t>
            </a:r>
          </a:p>
          <a:p>
            <a:r>
              <a:rPr lang="nl-NL" sz="1200" dirty="0"/>
              <a:t>browser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1075" y="1847991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2617601" y="1840662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4454952" y="1844242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6629148" y="2056628"/>
            <a:ext cx="70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email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25110" y="1960353"/>
            <a:ext cx="70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web</a:t>
            </a:r>
          </a:p>
          <a:p>
            <a:r>
              <a:rPr lang="nl-NL" sz="1200" dirty="0"/>
              <a:t>server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3324" y="1847991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2537841" y="1960353"/>
            <a:ext cx="867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streaming</a:t>
            </a:r>
            <a:endParaRPr lang="nl-NL" sz="1100" dirty="0"/>
          </a:p>
          <a:p>
            <a:r>
              <a:rPr lang="nl-NL" sz="1100" dirty="0" err="1"/>
              <a:t>client</a:t>
            </a:r>
            <a:endParaRPr lang="nl-NL" sz="1100" dirty="0"/>
          </a:p>
        </p:txBody>
      </p:sp>
      <p:sp>
        <p:nvSpPr>
          <p:cNvPr id="33" name="Rectangle 32"/>
          <p:cNvSpPr/>
          <p:nvPr/>
        </p:nvSpPr>
        <p:spPr>
          <a:xfrm>
            <a:off x="6629148" y="1847991"/>
            <a:ext cx="604004" cy="7473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4400575" y="1963874"/>
            <a:ext cx="867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streaming</a:t>
            </a:r>
            <a:endParaRPr lang="nl-NL" sz="1100" dirty="0"/>
          </a:p>
          <a:p>
            <a:r>
              <a:rPr lang="nl-NL" sz="1100" dirty="0"/>
              <a:t>server</a:t>
            </a:r>
          </a:p>
        </p:txBody>
      </p:sp>
      <p:cxnSp>
        <p:nvCxnSpPr>
          <p:cNvPr id="36" name="Straight Connector 35"/>
          <p:cNvCxnSpPr>
            <a:stCxn id="4" idx="2"/>
          </p:cNvCxnSpPr>
          <p:nvPr/>
        </p:nvCxnSpPr>
        <p:spPr>
          <a:xfrm>
            <a:off x="863719" y="2595333"/>
            <a:ext cx="891610" cy="7643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9274" y="2595333"/>
            <a:ext cx="494018" cy="7160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07194" y="2595333"/>
            <a:ext cx="603918" cy="7643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79305" y="2595333"/>
            <a:ext cx="891610" cy="7643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67760" y="2595333"/>
            <a:ext cx="494018" cy="7160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413513" y="2588004"/>
            <a:ext cx="603918" cy="7643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7830" y="202190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69474" y="20198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43823" y="4183450"/>
            <a:ext cx="0" cy="14182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49268" y="4356234"/>
            <a:ext cx="1" cy="1245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043823" y="5325648"/>
            <a:ext cx="4005445" cy="6136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02835" y="4582248"/>
            <a:ext cx="32680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Host-</a:t>
            </a:r>
            <a:r>
              <a:rPr lang="nl-NL" sz="1400" dirty="0" err="1"/>
              <a:t>to</a:t>
            </a:r>
            <a:r>
              <a:rPr lang="nl-NL" sz="1400" dirty="0"/>
              <a:t>-Host Communication (IP protocol)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05329" y="2595333"/>
            <a:ext cx="0" cy="406053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4323" y="6139686"/>
            <a:ext cx="595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accent6"/>
                </a:solidFill>
              </a:rPr>
              <a:t>Application </a:t>
            </a:r>
            <a:r>
              <a:rPr lang="nl-NL" sz="1400" dirty="0" err="1">
                <a:solidFill>
                  <a:schemeClr val="accent6"/>
                </a:solidFill>
              </a:rPr>
              <a:t>Process</a:t>
            </a:r>
            <a:r>
              <a:rPr lang="nl-NL" sz="1400" dirty="0">
                <a:solidFill>
                  <a:schemeClr val="accent6"/>
                </a:solidFill>
              </a:rPr>
              <a:t>-</a:t>
            </a:r>
            <a:r>
              <a:rPr lang="nl-NL" sz="1400" dirty="0" err="1">
                <a:solidFill>
                  <a:schemeClr val="accent6"/>
                </a:solidFill>
              </a:rPr>
              <a:t>to</a:t>
            </a:r>
            <a:r>
              <a:rPr lang="nl-NL" sz="1400" dirty="0">
                <a:solidFill>
                  <a:schemeClr val="accent6"/>
                </a:solidFill>
              </a:rPr>
              <a:t>-Application </a:t>
            </a:r>
            <a:r>
              <a:rPr lang="nl-NL" sz="1400" dirty="0" err="1">
                <a:solidFill>
                  <a:schemeClr val="accent6"/>
                </a:solidFill>
              </a:rPr>
              <a:t>Process</a:t>
            </a:r>
            <a:r>
              <a:rPr lang="nl-NL" sz="1400" dirty="0">
                <a:solidFill>
                  <a:schemeClr val="accent6"/>
                </a:solidFill>
              </a:rPr>
              <a:t> Communication (TCP/UDP protocol)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129705" y="2588004"/>
            <a:ext cx="0" cy="406786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05329" y="6562062"/>
            <a:ext cx="6418346" cy="0"/>
          </a:xfrm>
          <a:prstGeom prst="straightConnector1">
            <a:avLst/>
          </a:prstGeom>
          <a:ln w="15875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loud 71"/>
          <p:cNvSpPr/>
          <p:nvPr/>
        </p:nvSpPr>
        <p:spPr>
          <a:xfrm>
            <a:off x="3221605" y="4890025"/>
            <a:ext cx="1674418" cy="9144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307194" y="41715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192.168.1.1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60880" y="417156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173.12.122.1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390" y="14855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25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84039" y="148552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143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34752" y="148788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1340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435" y="148788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80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7528" y="150178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6430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12555" y="150178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79646"/>
                </a:solidFill>
              </a:rPr>
              <a:t>554</a:t>
            </a:r>
          </a:p>
        </p:txBody>
      </p:sp>
    </p:spTree>
    <p:extLst>
      <p:ext uri="{BB962C8B-B14F-4D97-AF65-F5344CB8AC3E}">
        <p14:creationId xmlns:p14="http://schemas.microsoft.com/office/powerpoint/2010/main" val="10640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72" grpId="0" animBg="1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TCP/UDP</a:t>
            </a:r>
            <a:br>
              <a:rPr lang="en-US" dirty="0"/>
            </a:br>
            <a:r>
              <a:rPr lang="en-US" sz="3200" dirty="0">
                <a:solidFill>
                  <a:srgbClr val="F79646"/>
                </a:solidFill>
              </a:rPr>
              <a:t>TCP/UDP ports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/>
              <a:t>Port </a:t>
            </a:r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specify</a:t>
            </a:r>
            <a:r>
              <a:rPr lang="nl-NL" dirty="0"/>
              <a:t> source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16 bit </a:t>
            </a:r>
            <a:r>
              <a:rPr lang="nl-NL" dirty="0" err="1"/>
              <a:t>unsigned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920" y="3718560"/>
            <a:ext cx="1656080" cy="1137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6248400" y="3718560"/>
            <a:ext cx="1656080" cy="1137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 50"/>
          <p:cNvSpPr/>
          <p:nvPr/>
        </p:nvSpPr>
        <p:spPr>
          <a:xfrm>
            <a:off x="3251200" y="3718560"/>
            <a:ext cx="1656080" cy="1137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9920" y="29057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Well-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ports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995680" y="4084320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0-1023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78471" y="2905760"/>
            <a:ext cx="172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Registered</a:t>
            </a:r>
            <a:r>
              <a:rPr lang="nl-NL" dirty="0"/>
              <a:t> </a:t>
            </a:r>
            <a:r>
              <a:rPr lang="nl-NL" dirty="0" err="1"/>
              <a:t>ports</a:t>
            </a:r>
            <a:endParaRPr lang="nl-NL" dirty="0"/>
          </a:p>
        </p:txBody>
      </p:sp>
      <p:sp>
        <p:nvSpPr>
          <p:cNvPr id="53" name="TextBox 52"/>
          <p:cNvSpPr txBox="1"/>
          <p:nvPr/>
        </p:nvSpPr>
        <p:spPr>
          <a:xfrm>
            <a:off x="6175671" y="2905760"/>
            <a:ext cx="22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Dynamic</a:t>
            </a:r>
            <a:r>
              <a:rPr lang="nl-NL" dirty="0"/>
              <a:t>/private </a:t>
            </a:r>
            <a:r>
              <a:rPr lang="nl-NL" dirty="0" err="1"/>
              <a:t>ports</a:t>
            </a:r>
            <a:endParaRPr lang="nl-NL" dirty="0"/>
          </a:p>
        </p:txBody>
      </p:sp>
      <p:sp>
        <p:nvSpPr>
          <p:cNvPr id="57" name="TextBox 56"/>
          <p:cNvSpPr txBox="1"/>
          <p:nvPr/>
        </p:nvSpPr>
        <p:spPr>
          <a:xfrm>
            <a:off x="3495040" y="4084320"/>
            <a:ext cx="130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1024-49151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73212" y="4084320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&gt;49151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1760" y="5069840"/>
            <a:ext cx="10160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215" y="5686960"/>
            <a:ext cx="22126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e.g. 21 </a:t>
            </a:r>
            <a:r>
              <a:rPr lang="nl-NL" sz="1400" dirty="0" err="1"/>
              <a:t>for</a:t>
            </a:r>
            <a:r>
              <a:rPr lang="nl-NL" sz="1400" dirty="0"/>
              <a:t> FTP, 80 </a:t>
            </a:r>
            <a:r>
              <a:rPr lang="nl-NL" sz="1400" dirty="0" err="1"/>
              <a:t>for</a:t>
            </a:r>
            <a:r>
              <a:rPr lang="nl-NL" sz="1400" dirty="0"/>
              <a:t> HTTP,</a:t>
            </a:r>
          </a:p>
          <a:p>
            <a:r>
              <a:rPr lang="nl-NL" sz="1400" dirty="0"/>
              <a:t>53 </a:t>
            </a:r>
            <a:r>
              <a:rPr lang="nl-NL" sz="1400" dirty="0" err="1"/>
              <a:t>for</a:t>
            </a:r>
            <a:r>
              <a:rPr lang="nl-NL" sz="1400" dirty="0"/>
              <a:t> DNS, …</a:t>
            </a:r>
          </a:p>
          <a:p>
            <a:endParaRPr lang="nl-NL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992880" y="5069840"/>
            <a:ext cx="10160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16307" y="5686960"/>
            <a:ext cx="2373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Assigned</a:t>
            </a:r>
            <a:r>
              <a:rPr lang="nl-NL" sz="1400" dirty="0"/>
              <a:t> </a:t>
            </a:r>
            <a:r>
              <a:rPr lang="nl-NL" sz="1400" dirty="0" err="1"/>
              <a:t>by</a:t>
            </a:r>
            <a:r>
              <a:rPr lang="nl-NL" sz="1400" dirty="0"/>
              <a:t> Internet </a:t>
            </a:r>
            <a:r>
              <a:rPr lang="nl-NL" sz="1400" dirty="0" err="1"/>
              <a:t>Assigned</a:t>
            </a:r>
            <a:endParaRPr lang="nl-NL" sz="1400" dirty="0"/>
          </a:p>
          <a:p>
            <a:r>
              <a:rPr lang="nl-NL" sz="1400" dirty="0" err="1"/>
              <a:t>Number</a:t>
            </a:r>
            <a:r>
              <a:rPr lang="nl-NL" sz="1400" dirty="0"/>
              <a:t> </a:t>
            </a:r>
            <a:r>
              <a:rPr lang="nl-NL" sz="1400" dirty="0" err="1"/>
              <a:t>Authority</a:t>
            </a:r>
            <a:endParaRPr lang="nl-NL" sz="1400" dirty="0"/>
          </a:p>
          <a:p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vendors</a:t>
            </a:r>
            <a:endParaRPr lang="nl-NL" sz="1400" dirty="0"/>
          </a:p>
          <a:p>
            <a:endParaRPr lang="nl-NL" dirty="0"/>
          </a:p>
        </p:txBody>
      </p:sp>
      <p:sp>
        <p:nvSpPr>
          <p:cNvPr id="63" name="TextBox 62"/>
          <p:cNvSpPr txBox="1"/>
          <p:nvPr/>
        </p:nvSpPr>
        <p:spPr>
          <a:xfrm>
            <a:off x="5899843" y="5686960"/>
            <a:ext cx="2485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dynamically</a:t>
            </a:r>
            <a:r>
              <a:rPr lang="nl-NL" sz="1400" dirty="0"/>
              <a:t> (on </a:t>
            </a:r>
            <a:r>
              <a:rPr lang="nl-NL" sz="1400" dirty="0" err="1"/>
              <a:t>demand</a:t>
            </a:r>
            <a:r>
              <a:rPr lang="nl-NL" sz="1400" dirty="0"/>
              <a:t>)</a:t>
            </a:r>
          </a:p>
          <a:p>
            <a:r>
              <a:rPr lang="nl-NL" sz="1400" dirty="0" err="1"/>
              <a:t>Allocated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the source port </a:t>
            </a:r>
          </a:p>
          <a:p>
            <a:r>
              <a:rPr lang="nl-NL" sz="1400" dirty="0"/>
              <a:t>(</a:t>
            </a:r>
            <a:r>
              <a:rPr lang="nl-NL" sz="1400" dirty="0" err="1"/>
              <a:t>ephemeral</a:t>
            </a:r>
            <a:r>
              <a:rPr lang="nl-NL" sz="1400" dirty="0"/>
              <a:t> </a:t>
            </a:r>
            <a:r>
              <a:rPr lang="nl-NL" sz="1400" dirty="0" err="1"/>
              <a:t>ports</a:t>
            </a:r>
            <a:r>
              <a:rPr lang="nl-NL" sz="1400" dirty="0"/>
              <a:t>)</a:t>
            </a:r>
          </a:p>
          <a:p>
            <a:endParaRPr lang="nl-NL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132320" y="5069840"/>
            <a:ext cx="10160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8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d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969260"/>
            <a:ext cx="5364480" cy="389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br>
              <a:rPr lang="en-US" dirty="0"/>
            </a:br>
            <a:r>
              <a:rPr lang="en-US" sz="3200" dirty="0">
                <a:solidFill>
                  <a:srgbClr val="F79646"/>
                </a:solidFill>
              </a:rPr>
              <a:t>User Datagram Protocol (UDP) 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connection-less</a:t>
            </a:r>
            <a:endParaRPr lang="nl-NL" dirty="0"/>
          </a:p>
          <a:p>
            <a:r>
              <a:rPr lang="nl-NL" dirty="0"/>
              <a:t>error control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checksums</a:t>
            </a:r>
            <a:r>
              <a:rPr lang="nl-NL" dirty="0"/>
              <a:t> </a:t>
            </a:r>
            <a:r>
              <a:rPr lang="nl-NL" dirty="0" err="1"/>
              <a:t>optional</a:t>
            </a:r>
            <a:endParaRPr lang="nl-NL" dirty="0"/>
          </a:p>
          <a:p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datagrams</a:t>
            </a:r>
            <a:endParaRPr lang="nl-NL" dirty="0"/>
          </a:p>
          <a:p>
            <a:r>
              <a:rPr lang="nl-NL" dirty="0" err="1"/>
              <a:t>unreliable</a:t>
            </a:r>
            <a:endParaRPr lang="nl-NL" dirty="0"/>
          </a:p>
          <a:p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nl-NL" dirty="0" err="1"/>
              <a:t>fast</a:t>
            </a:r>
            <a:endParaRPr lang="nl-NL" dirty="0"/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3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3200" dirty="0">
                <a:solidFill>
                  <a:srgbClr val="F79646"/>
                </a:solidFill>
              </a:rPr>
              <a:t>Transmission Control Protocol (TCP)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connection-oriented</a:t>
            </a:r>
            <a:endParaRPr lang="nl-NL" dirty="0"/>
          </a:p>
          <a:p>
            <a:r>
              <a:rPr lang="nl-NL" dirty="0"/>
              <a:t>flow control</a:t>
            </a:r>
          </a:p>
          <a:p>
            <a:r>
              <a:rPr lang="nl-NL" dirty="0" err="1"/>
              <a:t>congestion</a:t>
            </a:r>
            <a:r>
              <a:rPr lang="nl-NL" dirty="0"/>
              <a:t> control</a:t>
            </a:r>
          </a:p>
          <a:p>
            <a:r>
              <a:rPr lang="nl-NL" dirty="0"/>
              <a:t>error control </a:t>
            </a:r>
          </a:p>
          <a:p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segments</a:t>
            </a:r>
            <a:endParaRPr lang="nl-NL" dirty="0"/>
          </a:p>
          <a:p>
            <a:r>
              <a:rPr lang="nl-NL" dirty="0" err="1"/>
              <a:t>stream-oriented</a:t>
            </a:r>
            <a:endParaRPr lang="nl-NL" dirty="0"/>
          </a:p>
          <a:p>
            <a:r>
              <a:rPr lang="nl-NL" dirty="0" err="1"/>
              <a:t>reliable</a:t>
            </a:r>
            <a:endParaRPr lang="nl-NL" dirty="0"/>
          </a:p>
          <a:p>
            <a:r>
              <a:rPr lang="nl-NL" dirty="0"/>
              <a:t>full-duplex</a:t>
            </a:r>
          </a:p>
          <a:p>
            <a:endParaRPr lang="nl-NL" dirty="0"/>
          </a:p>
        </p:txBody>
      </p:sp>
      <p:pic>
        <p:nvPicPr>
          <p:cNvPr id="3" name="Picture 2" descr="t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166348"/>
            <a:ext cx="4724399" cy="34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br>
              <a:rPr lang="en-US" dirty="0"/>
            </a:br>
            <a:r>
              <a:rPr lang="en-US" sz="2400" dirty="0">
                <a:solidFill>
                  <a:srgbClr val="F79646"/>
                </a:solidFill>
              </a:rPr>
              <a:t>TCP: Connection-oriented</a:t>
            </a:r>
          </a:p>
        </p:txBody>
      </p:sp>
      <p:pic>
        <p:nvPicPr>
          <p:cNvPr id="7" name="Picture 6" descr="tcpud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6" y="0"/>
            <a:ext cx="1391715" cy="103126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nl-NL" sz="1600" dirty="0">
                <a:solidFill>
                  <a:srgbClr val="008000"/>
                </a:solidFill>
              </a:rPr>
              <a:t>1. </a:t>
            </a:r>
            <a:r>
              <a:rPr lang="nl-NL" sz="1600" dirty="0" err="1">
                <a:solidFill>
                  <a:srgbClr val="008000"/>
                </a:solidFill>
              </a:rPr>
              <a:t>Phase</a:t>
            </a: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r>
              <a:rPr lang="nl-NL" sz="1600" dirty="0">
                <a:solidFill>
                  <a:srgbClr val="008000"/>
                </a:solidFill>
              </a:rPr>
              <a:t>Connection Establishment</a:t>
            </a:r>
          </a:p>
          <a:p>
            <a:pPr marL="114300" indent="0">
              <a:buNone/>
            </a:pPr>
            <a:r>
              <a:rPr lang="nl-NL" sz="1600" dirty="0">
                <a:solidFill>
                  <a:srgbClr val="008000"/>
                </a:solidFill>
              </a:rPr>
              <a:t>(3 way </a:t>
            </a:r>
            <a:r>
              <a:rPr lang="nl-NL" sz="1600" dirty="0" err="1">
                <a:solidFill>
                  <a:srgbClr val="008000"/>
                </a:solidFill>
              </a:rPr>
              <a:t>handshake</a:t>
            </a:r>
            <a:r>
              <a:rPr lang="nl-NL" sz="1600" dirty="0">
                <a:solidFill>
                  <a:srgbClr val="008000"/>
                </a:solidFill>
              </a:rPr>
              <a:t>)</a:t>
            </a: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r>
              <a:rPr lang="nl-NL" sz="1600" dirty="0">
                <a:solidFill>
                  <a:srgbClr val="000000"/>
                </a:solidFill>
              </a:rPr>
              <a:t>2. </a:t>
            </a:r>
            <a:r>
              <a:rPr lang="nl-NL" sz="1600" dirty="0" err="1">
                <a:solidFill>
                  <a:srgbClr val="000000"/>
                </a:solidFill>
              </a:rPr>
              <a:t>Phase</a:t>
            </a:r>
            <a:endParaRPr lang="nl-NL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nl-NL" sz="1600" dirty="0">
                <a:solidFill>
                  <a:srgbClr val="000000"/>
                </a:solidFill>
              </a:rPr>
              <a:t>Data Transfer</a:t>
            </a: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endParaRPr lang="nl-NL" sz="1600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r>
              <a:rPr lang="nl-NL" sz="1600" dirty="0">
                <a:solidFill>
                  <a:srgbClr val="C00000"/>
                </a:solidFill>
              </a:rPr>
              <a:t>3. </a:t>
            </a:r>
            <a:r>
              <a:rPr lang="nl-NL" sz="1600" dirty="0" err="1">
                <a:solidFill>
                  <a:srgbClr val="C00000"/>
                </a:solidFill>
              </a:rPr>
              <a:t>Phase</a:t>
            </a:r>
            <a:r>
              <a:rPr lang="nl-NL" sz="1600" dirty="0">
                <a:solidFill>
                  <a:srgbClr val="C00000"/>
                </a:solidFill>
              </a:rPr>
              <a:t> </a:t>
            </a:r>
          </a:p>
          <a:p>
            <a:pPr marL="114300" indent="0">
              <a:buNone/>
            </a:pPr>
            <a:r>
              <a:rPr lang="nl-NL" sz="1600" dirty="0">
                <a:solidFill>
                  <a:srgbClr val="C00000"/>
                </a:solidFill>
              </a:rPr>
              <a:t>Connection </a:t>
            </a:r>
            <a:r>
              <a:rPr lang="nl-NL" sz="1600" dirty="0" err="1">
                <a:solidFill>
                  <a:srgbClr val="C00000"/>
                </a:solidFill>
              </a:rPr>
              <a:t>Tear</a:t>
            </a:r>
            <a:r>
              <a:rPr lang="nl-NL" sz="1600" dirty="0">
                <a:solidFill>
                  <a:srgbClr val="C00000"/>
                </a:solidFill>
              </a:rPr>
              <a:t>-Down</a:t>
            </a:r>
          </a:p>
          <a:p>
            <a:pPr marL="114300" indent="0">
              <a:buNone/>
            </a:pPr>
            <a:r>
              <a:rPr lang="nl-NL" sz="1600" dirty="0">
                <a:solidFill>
                  <a:srgbClr val="C00000"/>
                </a:solidFill>
              </a:rPr>
              <a:t>(3 way </a:t>
            </a:r>
            <a:r>
              <a:rPr lang="nl-NL" sz="1600" dirty="0" err="1">
                <a:solidFill>
                  <a:srgbClr val="C00000"/>
                </a:solidFill>
              </a:rPr>
              <a:t>handshake</a:t>
            </a:r>
            <a:r>
              <a:rPr lang="nl-NL" sz="16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08960" y="1493520"/>
            <a:ext cx="0" cy="5181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43520" y="1493520"/>
            <a:ext cx="0" cy="5181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08960" y="1600200"/>
            <a:ext cx="4734560" cy="3657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08960" y="2087880"/>
            <a:ext cx="4734560" cy="5638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8960" y="2900680"/>
            <a:ext cx="4734560" cy="3657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08960" y="3235960"/>
            <a:ext cx="473456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08960" y="3601720"/>
            <a:ext cx="473456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108960" y="3403600"/>
            <a:ext cx="4734560" cy="563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08960" y="4241800"/>
            <a:ext cx="4734560" cy="563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08960" y="4932680"/>
            <a:ext cx="4734560" cy="3657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08960" y="6126480"/>
            <a:ext cx="4734560" cy="3657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108960" y="5430520"/>
            <a:ext cx="4734560" cy="5638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92291">
            <a:off x="4419600" y="1308854"/>
            <a:ext cx="5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</a:rPr>
              <a:t>SYN</a:t>
            </a:r>
          </a:p>
        </p:txBody>
      </p:sp>
      <p:sp>
        <p:nvSpPr>
          <p:cNvPr id="33" name="TextBox 32"/>
          <p:cNvSpPr txBox="1"/>
          <p:nvPr/>
        </p:nvSpPr>
        <p:spPr>
          <a:xfrm rot="292291">
            <a:off x="4660032" y="2635007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</a:rPr>
              <a:t>ACK</a:t>
            </a:r>
          </a:p>
        </p:txBody>
      </p:sp>
      <p:sp>
        <p:nvSpPr>
          <p:cNvPr id="34" name="TextBox 33"/>
          <p:cNvSpPr txBox="1"/>
          <p:nvPr/>
        </p:nvSpPr>
        <p:spPr>
          <a:xfrm rot="21149764">
            <a:off x="4166706" y="20258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</a:rPr>
              <a:t>SYN+ACK</a:t>
            </a:r>
          </a:p>
        </p:txBody>
      </p:sp>
      <p:sp>
        <p:nvSpPr>
          <p:cNvPr id="35" name="TextBox 34"/>
          <p:cNvSpPr txBox="1"/>
          <p:nvPr/>
        </p:nvSpPr>
        <p:spPr>
          <a:xfrm rot="292291">
            <a:off x="4041521" y="2991510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DATA+ACK</a:t>
            </a:r>
          </a:p>
        </p:txBody>
      </p:sp>
      <p:sp>
        <p:nvSpPr>
          <p:cNvPr id="37" name="TextBox 36"/>
          <p:cNvSpPr txBox="1"/>
          <p:nvPr/>
        </p:nvSpPr>
        <p:spPr>
          <a:xfrm rot="292291">
            <a:off x="4041521" y="3326794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DATA+ACK</a:t>
            </a:r>
          </a:p>
        </p:txBody>
      </p:sp>
      <p:sp>
        <p:nvSpPr>
          <p:cNvPr id="38" name="TextBox 37"/>
          <p:cNvSpPr txBox="1"/>
          <p:nvPr/>
        </p:nvSpPr>
        <p:spPr>
          <a:xfrm rot="21085524">
            <a:off x="5497224" y="3218934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DATA+ACK</a:t>
            </a:r>
          </a:p>
        </p:txBody>
      </p:sp>
      <p:sp>
        <p:nvSpPr>
          <p:cNvPr id="39" name="TextBox 38"/>
          <p:cNvSpPr txBox="1"/>
          <p:nvPr/>
        </p:nvSpPr>
        <p:spPr>
          <a:xfrm rot="21133282">
            <a:off x="5741052" y="4004043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DATA+ACK</a:t>
            </a:r>
          </a:p>
        </p:txBody>
      </p:sp>
      <p:sp>
        <p:nvSpPr>
          <p:cNvPr id="40" name="TextBox 39"/>
          <p:cNvSpPr txBox="1"/>
          <p:nvPr/>
        </p:nvSpPr>
        <p:spPr>
          <a:xfrm rot="292291">
            <a:off x="4599165" y="4748014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FIN</a:t>
            </a:r>
          </a:p>
        </p:txBody>
      </p:sp>
      <p:sp>
        <p:nvSpPr>
          <p:cNvPr id="41" name="TextBox 40"/>
          <p:cNvSpPr txBox="1"/>
          <p:nvPr/>
        </p:nvSpPr>
        <p:spPr>
          <a:xfrm rot="292291">
            <a:off x="4567493" y="5875773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ACK</a:t>
            </a:r>
          </a:p>
        </p:txBody>
      </p:sp>
      <p:sp>
        <p:nvSpPr>
          <p:cNvPr id="42" name="TextBox 41"/>
          <p:cNvSpPr txBox="1"/>
          <p:nvPr/>
        </p:nvSpPr>
        <p:spPr>
          <a:xfrm rot="21149764">
            <a:off x="4440090" y="5365021"/>
            <a:ext cx="98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FIN+ACK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7625796" y="1728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04949" y="17812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497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2" grpId="0"/>
      <p:bldP spid="33" grpId="0"/>
      <p:bldP spid="34" grpId="0"/>
      <p:bldP spid="35" grpId="0"/>
      <p:bldP spid="37" grpId="0"/>
      <p:bldP spid="38" grpId="1"/>
      <p:bldP spid="39" grpId="0"/>
      <p:bldP spid="40" grpId="0"/>
      <p:bldP spid="41" grpId="0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Net.thmx</Template>
  <TotalTime>35032</TotalTime>
  <Words>555</Words>
  <Application>Microsoft Macintosh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Net</vt:lpstr>
      <vt:lpstr>NT 21 </vt:lpstr>
      <vt:lpstr>Week 1 : Introduction (Networks, Layered Model, Linux) Week 2 : IP Protocol, IP Addressing, IP Subnets , ARP, Netkit Week 3 : IP Routing, ICMP Week 4 : TCP/UDP Week 5 : Sockets Week 6 : NAT, DHCP, DNS Week 7 : Repetition</vt:lpstr>
      <vt:lpstr>Layered Communication: TCP/IP Protocols Overview</vt:lpstr>
      <vt:lpstr>TCP/UDP</vt:lpstr>
      <vt:lpstr>TCP/UDP Transport Layer</vt:lpstr>
      <vt:lpstr>TCP/UDP TCP/UDP ports</vt:lpstr>
      <vt:lpstr>UDP User Datagram Protocol (UDP) </vt:lpstr>
      <vt:lpstr>TCP Transmission Control Protocol (TCP)</vt:lpstr>
      <vt:lpstr>TCP TCP: Connection-oriented</vt:lpstr>
      <vt:lpstr>TCP Flow Control</vt:lpstr>
      <vt:lpstr>TCP Flow Control</vt:lpstr>
      <vt:lpstr>TCP/UDP TCP Sliding Window Example</vt:lpstr>
      <vt:lpstr>TCP Error Control</vt:lpstr>
      <vt:lpstr>TCP Error Control Examples (1)</vt:lpstr>
      <vt:lpstr>TCP Error Control Examples (2)</vt:lpstr>
      <vt:lpstr>TCP Error Control Examples (3)</vt:lpstr>
      <vt:lpstr>TCP Error Control Examples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</dc:title>
  <dc:creator>FHICT</dc:creator>
  <cp:lastModifiedBy>Schreur,Ben B.</cp:lastModifiedBy>
  <cp:revision>155</cp:revision>
  <dcterms:created xsi:type="dcterms:W3CDTF">2015-04-09T17:53:49Z</dcterms:created>
  <dcterms:modified xsi:type="dcterms:W3CDTF">2019-10-01T15:05:11Z</dcterms:modified>
</cp:coreProperties>
</file>