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320" r:id="rId2"/>
    <p:sldId id="340" r:id="rId3"/>
    <p:sldId id="322" r:id="rId4"/>
    <p:sldId id="282" r:id="rId5"/>
    <p:sldId id="341" r:id="rId6"/>
    <p:sldId id="343" r:id="rId7"/>
    <p:sldId id="344" r:id="rId8"/>
    <p:sldId id="345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bzar,Vladimir U.Y." initials="KU" lastIdx="2" clrIdx="0"/>
  <p:cmAuthor id="1" name="FHIC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FFFF"/>
    <a:srgbClr val="0070C0"/>
    <a:srgbClr val="C0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8" autoAdjust="0"/>
    <p:restoredTop sz="94660"/>
  </p:normalViewPr>
  <p:slideViewPr>
    <p:cSldViewPr snapToGrid="0" snapToObjects="1">
      <p:cViewPr>
        <p:scale>
          <a:sx n="174" d="100"/>
          <a:sy n="174" d="100"/>
        </p:scale>
        <p:origin x="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8BC5-FB1D-DB49-A0BA-B59346CEF0ED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7C903-E564-6E45-B688-EA5836F7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405B5D-4F81-444B-9CDB-3764C02BBEB5}" type="datetimeFigureOut">
              <a:rPr lang="en-US" smtClean="0"/>
              <a:t>26/01/18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NT 21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69" y="1866347"/>
            <a:ext cx="8072782" cy="3611217"/>
          </a:xfrm>
        </p:spPr>
        <p:txBody>
          <a:bodyPr>
            <a:normAutofit fontScale="90000"/>
          </a:bodyPr>
          <a:lstStyle/>
          <a:p>
            <a:r>
              <a:rPr lang="nl-NL" sz="2800" dirty="0" smtClean="0"/>
              <a:t>Week 1 : </a:t>
            </a:r>
            <a:r>
              <a:rPr lang="nl-NL" sz="2800" dirty="0" err="1" smtClean="0"/>
              <a:t>Introduction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>(Networks, </a:t>
            </a:r>
            <a:r>
              <a:rPr lang="nl-NL" sz="2800" dirty="0" err="1" smtClean="0"/>
              <a:t>Layered</a:t>
            </a:r>
            <a:r>
              <a:rPr lang="nl-NL" sz="2800" dirty="0" smtClean="0"/>
              <a:t> Model, Linux)</a:t>
            </a:r>
            <a:br>
              <a:rPr lang="nl-NL" sz="2800" dirty="0" smtClean="0"/>
            </a:br>
            <a:r>
              <a:rPr lang="nl-NL" sz="2800" dirty="0" smtClean="0">
                <a:solidFill>
                  <a:srgbClr val="1F497D"/>
                </a:solidFill>
              </a:rPr>
              <a:t>Week 2 : IP Protocol, IP </a:t>
            </a:r>
            <a:r>
              <a:rPr lang="nl-NL" sz="2800" dirty="0" err="1" smtClean="0">
                <a:solidFill>
                  <a:srgbClr val="1F497D"/>
                </a:solidFill>
              </a:rPr>
              <a:t>Addressing</a:t>
            </a:r>
            <a:r>
              <a:rPr lang="nl-NL" sz="2800" dirty="0" smtClean="0">
                <a:solidFill>
                  <a:srgbClr val="1F497D"/>
                </a:solidFill>
              </a:rPr>
              <a:t>, IP </a:t>
            </a:r>
            <a:r>
              <a:rPr lang="nl-NL" sz="2800" dirty="0" err="1" smtClean="0">
                <a:solidFill>
                  <a:srgbClr val="1F497D"/>
                </a:solidFill>
              </a:rPr>
              <a:t>Subnets</a:t>
            </a:r>
            <a:r>
              <a:rPr lang="nl-NL" sz="2800" dirty="0" smtClean="0">
                <a:solidFill>
                  <a:srgbClr val="1F497D"/>
                </a:solidFill>
              </a:rPr>
              <a:t> </a:t>
            </a:r>
            <a:r>
              <a:rPr lang="nl-NL" sz="2800" dirty="0">
                <a:solidFill>
                  <a:srgbClr val="1F497D"/>
                </a:solidFill>
              </a:rPr>
              <a:t>, </a:t>
            </a:r>
            <a:r>
              <a:rPr lang="nl-NL" sz="2800" dirty="0" smtClean="0">
                <a:solidFill>
                  <a:srgbClr val="1F497D"/>
                </a:solidFill>
              </a:rPr>
              <a:t>ARP, </a:t>
            </a:r>
            <a:r>
              <a:rPr lang="nl-NL" sz="2800" dirty="0" err="1" smtClean="0">
                <a:solidFill>
                  <a:srgbClr val="1F497D"/>
                </a:solidFill>
              </a:rPr>
              <a:t>Netkit</a:t>
            </a:r>
            <a:r>
              <a:rPr lang="nl-NL" sz="2800" dirty="0">
                <a:solidFill>
                  <a:srgbClr val="1F497D"/>
                </a:solidFill>
              </a:rPr>
              <a:t/>
            </a:r>
            <a:br>
              <a:rPr lang="nl-NL" sz="2800" dirty="0">
                <a:solidFill>
                  <a:srgbClr val="1F497D"/>
                </a:solidFill>
              </a:rPr>
            </a:br>
            <a:r>
              <a:rPr lang="nl-NL" sz="2800" dirty="0"/>
              <a:t>Week </a:t>
            </a:r>
            <a:r>
              <a:rPr lang="nl-NL" sz="2800" dirty="0" smtClean="0"/>
              <a:t>3</a:t>
            </a:r>
            <a:r>
              <a:rPr lang="nl-NL" sz="2800" dirty="0"/>
              <a:t> </a:t>
            </a:r>
            <a:r>
              <a:rPr lang="nl-NL" sz="2800" dirty="0" smtClean="0"/>
              <a:t>: IP Routing, ICMP</a:t>
            </a:r>
            <a:br>
              <a:rPr lang="nl-NL" sz="2800" dirty="0" smtClean="0"/>
            </a:br>
            <a:r>
              <a:rPr lang="nl-NL" sz="2800" dirty="0" smtClean="0"/>
              <a:t>Week 4</a:t>
            </a:r>
            <a:r>
              <a:rPr lang="nl-NL" sz="2800" dirty="0"/>
              <a:t> </a:t>
            </a:r>
            <a:r>
              <a:rPr lang="nl-NL" sz="2800" dirty="0" smtClean="0"/>
              <a:t>: TCP/UDP</a:t>
            </a:r>
            <a:r>
              <a:rPr lang="nl-NL" sz="2800" dirty="0" smtClean="0">
                <a:solidFill>
                  <a:schemeClr val="accent6"/>
                </a:solidFill>
              </a:rPr>
              <a:t/>
            </a:r>
            <a:br>
              <a:rPr lang="nl-NL" sz="2800" dirty="0" smtClean="0">
                <a:solidFill>
                  <a:schemeClr val="accent6"/>
                </a:solidFill>
              </a:rPr>
            </a:br>
            <a:r>
              <a:rPr lang="nl-NL" sz="2800" dirty="0" smtClean="0">
                <a:solidFill>
                  <a:schemeClr val="accent6"/>
                </a:solidFill>
              </a:rPr>
              <a:t>Week 5 : Sockets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>Week 6 : NAT, DHCP, DNS</a:t>
            </a:r>
            <a:br>
              <a:rPr lang="nl-NL" sz="2800" dirty="0" smtClean="0"/>
            </a:br>
            <a:r>
              <a:rPr lang="nl-NL" sz="2800" dirty="0" smtClean="0"/>
              <a:t>Week 7 : </a:t>
            </a:r>
            <a:r>
              <a:rPr lang="nl-NL" sz="2800" dirty="0" err="1" smtClean="0"/>
              <a:t>Repetition</a:t>
            </a:r>
            <a:endParaRPr lang="nl-N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22951" y="652011"/>
            <a:ext cx="1974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 smtClean="0">
                <a:solidFill>
                  <a:srgbClr val="FF0000"/>
                </a:solidFill>
              </a:rPr>
              <a:t>Program</a:t>
            </a:r>
            <a:endParaRPr lang="nl-N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791528" y="4742153"/>
            <a:ext cx="6055608" cy="421286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tangle 105"/>
          <p:cNvSpPr/>
          <p:nvPr/>
        </p:nvSpPr>
        <p:spPr>
          <a:xfrm>
            <a:off x="1791528" y="4324775"/>
            <a:ext cx="6055608" cy="42128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tangle 104"/>
          <p:cNvSpPr/>
          <p:nvPr/>
        </p:nvSpPr>
        <p:spPr>
          <a:xfrm>
            <a:off x="1791528" y="3895832"/>
            <a:ext cx="6055608" cy="421286"/>
          </a:xfrm>
          <a:prstGeom prst="rect">
            <a:avLst/>
          </a:prstGeom>
          <a:solidFill>
            <a:srgbClr val="66CC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/>
          <p:cNvSpPr/>
          <p:nvPr/>
        </p:nvSpPr>
        <p:spPr>
          <a:xfrm>
            <a:off x="1791528" y="3470958"/>
            <a:ext cx="6055608" cy="421286"/>
          </a:xfrm>
          <a:prstGeom prst="rect">
            <a:avLst/>
          </a:prstGeom>
          <a:solidFill>
            <a:srgbClr val="FF6FC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1791528" y="3039530"/>
            <a:ext cx="6055608" cy="421286"/>
          </a:xfrm>
          <a:prstGeom prst="rect">
            <a:avLst/>
          </a:prstGeom>
          <a:solidFill>
            <a:srgbClr val="CCFF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Layered</a:t>
            </a:r>
            <a:r>
              <a:rPr lang="nl-NL" dirty="0" smtClean="0"/>
              <a:t> Communication:</a:t>
            </a:r>
            <a:br>
              <a:rPr lang="nl-NL" dirty="0" smtClean="0"/>
            </a:br>
            <a:r>
              <a:rPr lang="nl-NL" sz="3600" dirty="0" smtClean="0"/>
              <a:t>TCP/IP </a:t>
            </a:r>
            <a:r>
              <a:rPr lang="nl-NL" sz="3600" dirty="0" err="1" smtClean="0"/>
              <a:t>Protocols</a:t>
            </a:r>
            <a:r>
              <a:rPr lang="nl-NL" sz="3600" dirty="0" smtClean="0"/>
              <a:t> </a:t>
            </a:r>
            <a:r>
              <a:rPr lang="nl-NL" sz="3600" dirty="0" err="1" smtClean="0"/>
              <a:t>Overview</a:t>
            </a:r>
            <a:endParaRPr lang="nl-NL" sz="3600" dirty="0"/>
          </a:p>
        </p:txBody>
      </p:sp>
      <p:sp>
        <p:nvSpPr>
          <p:cNvPr id="34" name="Rectangle 33"/>
          <p:cNvSpPr/>
          <p:nvPr/>
        </p:nvSpPr>
        <p:spPr>
          <a:xfrm>
            <a:off x="506832" y="4857373"/>
            <a:ext cx="11300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Physical</a:t>
            </a:r>
            <a:r>
              <a:rPr lang="nl-NL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8501" y="443477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DataLink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676" y="4011446"/>
            <a:ext cx="11762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</a:t>
            </a:r>
            <a:r>
              <a:rPr lang="nl-NL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197" y="352991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</a:t>
            </a:r>
            <a:r>
              <a:rPr lang="nl-NL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5197" y="3085564"/>
            <a:ext cx="1355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</a:t>
            </a:r>
            <a:r>
              <a:rPr lang="nl-NL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50479" y="3039530"/>
            <a:ext cx="0" cy="4212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41942" y="3039530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4998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0786" y="3039530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HTTP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949" y="303953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DHCP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6284" y="3039530"/>
            <a:ext cx="5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F</a:t>
            </a:r>
            <a:r>
              <a:rPr lang="nl-NL" dirty="0" smtClean="0">
                <a:solidFill>
                  <a:schemeClr val="tx2"/>
                </a:solidFill>
              </a:rPr>
              <a:t>TP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5891" y="30395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DNS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061930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33751" y="302938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20921" y="303636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DHCP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9305" y="3043005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Telnet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07386" y="3029388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1404" y="3039530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SMTP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070" y="3506282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TCP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676615" y="347095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39564" y="35032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UDP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4514" y="39345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I</a:t>
            </a:r>
            <a:r>
              <a:rPr lang="nl-NL" dirty="0" smtClean="0">
                <a:solidFill>
                  <a:schemeClr val="tx2"/>
                </a:solidFill>
              </a:rPr>
              <a:t>P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68378" y="4372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Ethernet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29335" y="4376729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1963" y="4372821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Bluetooth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1963" y="4768047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Bluetooth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6768" y="4769350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8378" y="47680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Ethernet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8207" y="3310074"/>
            <a:ext cx="6598993" cy="3014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/>
                </a:solidFill>
              </a:rPr>
              <a:t>Sockets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3200" dirty="0"/>
          </a:p>
        </p:txBody>
      </p:sp>
      <p:pic>
        <p:nvPicPr>
          <p:cNvPr id="6" name="Picture 5" descr="BB_part091_BookChapter011e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800" dirty="0" smtClean="0"/>
          </a:p>
          <a:p>
            <a:pPr marL="114300" indent="0">
              <a:buFont typeface="Arial" pitchFamily="34" charset="0"/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3200" dirty="0" smtClean="0"/>
              <a:t>Socket is an endpoint in a communication flow between two programs (typically client and server) running over a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050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5610196" y="1206736"/>
            <a:ext cx="2616677" cy="129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191598" y="1206736"/>
            <a:ext cx="2616677" cy="129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sz="3200" dirty="0">
              <a:solidFill>
                <a:srgbClr val="F79646"/>
              </a:solidFill>
            </a:endParaRPr>
          </a:p>
        </p:txBody>
      </p:sp>
      <p:pic>
        <p:nvPicPr>
          <p:cNvPr id="21" name="Content Placeholder 20" descr="serve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6316371" y="1440157"/>
            <a:ext cx="1313610" cy="742811"/>
          </a:xfrm>
        </p:spPr>
      </p:pic>
      <p:pic>
        <p:nvPicPr>
          <p:cNvPr id="22" name="Picture 21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7" y="1459126"/>
            <a:ext cx="723842" cy="723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" y="1454419"/>
            <a:ext cx="111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Client </a:t>
            </a:r>
            <a:r>
              <a:rPr lang="nl-NL" sz="1400" dirty="0" err="1" smtClean="0"/>
              <a:t>Process</a:t>
            </a:r>
            <a:endParaRPr lang="nl-N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211872" y="1459126"/>
            <a:ext cx="86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Server</a:t>
            </a:r>
          </a:p>
          <a:p>
            <a:r>
              <a:rPr lang="nl-NL" sz="1400" dirty="0" err="1" smtClean="0"/>
              <a:t>Process</a:t>
            </a:r>
            <a:endParaRPr lang="nl-NL" sz="1400" dirty="0"/>
          </a:p>
        </p:txBody>
      </p:sp>
      <p:sp>
        <p:nvSpPr>
          <p:cNvPr id="72" name="Cloud 71"/>
          <p:cNvSpPr/>
          <p:nvPr/>
        </p:nvSpPr>
        <p:spPr>
          <a:xfrm>
            <a:off x="3221605" y="4890025"/>
            <a:ext cx="1674418" cy="9144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/>
          <p:cNvSpPr txBox="1"/>
          <p:nvPr/>
        </p:nvSpPr>
        <p:spPr>
          <a:xfrm>
            <a:off x="3674871" y="5177895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/>
              <a:t>Internet</a:t>
            </a:r>
            <a:endParaRPr lang="nl-NL" dirty="0"/>
          </a:p>
        </p:txBody>
      </p:sp>
      <p:pic>
        <p:nvPicPr>
          <p:cNvPr id="25" name="Picture 24" descr="BB_part091_BookChapter011e_v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9980" y="3032793"/>
            <a:ext cx="432463" cy="122625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532604" y="3032793"/>
            <a:ext cx="432463" cy="122625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5400000">
            <a:off x="1068951" y="3443370"/>
            <a:ext cx="79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socket</a:t>
            </a:r>
            <a:endParaRPr lang="nl-NL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321575" y="3423061"/>
            <a:ext cx="79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socket</a:t>
            </a:r>
            <a:endParaRPr lang="nl-NL" dirty="0"/>
          </a:p>
        </p:txBody>
      </p: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 flipH="1">
            <a:off x="1496212" y="2498904"/>
            <a:ext cx="3725" cy="53388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45111" y="2498904"/>
            <a:ext cx="3725" cy="53388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2" idx="2"/>
          </p:cNvCxnSpPr>
          <p:nvPr/>
        </p:nvCxnSpPr>
        <p:spPr>
          <a:xfrm>
            <a:off x="1457892" y="4263495"/>
            <a:ext cx="1768907" cy="108373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72" idx="0"/>
          </p:cNvCxnSpPr>
          <p:nvPr/>
        </p:nvCxnSpPr>
        <p:spPr>
          <a:xfrm flipH="1">
            <a:off x="4894628" y="4259049"/>
            <a:ext cx="1854208" cy="108817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3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>
            <a:stCxn id="84" idx="3"/>
          </p:cNvCxnSpPr>
          <p:nvPr/>
        </p:nvCxnSpPr>
        <p:spPr>
          <a:xfrm flipV="1">
            <a:off x="2030936" y="3698924"/>
            <a:ext cx="1987141" cy="21330"/>
          </a:xfrm>
          <a:prstGeom prst="line">
            <a:avLst/>
          </a:prstGeom>
          <a:ln w="69850"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Sockets </a:t>
            </a:r>
            <a:br>
              <a:rPr lang="nl-NL" dirty="0" smtClean="0"/>
            </a:br>
            <a:r>
              <a:rPr lang="nl-NL" sz="3200" dirty="0" smtClean="0">
                <a:solidFill>
                  <a:schemeClr val="accent6"/>
                </a:solidFill>
              </a:rPr>
              <a:t>TCP Socket Flow Chart</a:t>
            </a:r>
            <a:endParaRPr lang="nl-NL" sz="32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BB_part091_BookChapter011e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9393" y="1600200"/>
            <a:ext cx="1095832" cy="39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9" y="1677962"/>
            <a:ext cx="303136" cy="252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6604" y="1591911"/>
            <a:ext cx="72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Client </a:t>
            </a:r>
            <a:r>
              <a:rPr lang="nl-NL" sz="800" dirty="0" err="1" smtClean="0"/>
              <a:t>Process</a:t>
            </a:r>
            <a:endParaRPr lang="nl-NL" sz="800" dirty="0"/>
          </a:p>
        </p:txBody>
      </p:sp>
      <p:cxnSp>
        <p:nvCxnSpPr>
          <p:cNvPr id="10" name="Straight Arrow Connector 9"/>
          <p:cNvCxnSpPr>
            <a:stCxn id="5" idx="4"/>
            <a:endCxn id="13" idx="0"/>
          </p:cNvCxnSpPr>
          <p:nvPr/>
        </p:nvCxnSpPr>
        <p:spPr>
          <a:xfrm>
            <a:off x="1387309" y="1992666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67258" y="229375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1046072" y="2269432"/>
            <a:ext cx="68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ocket()</a:t>
            </a:r>
            <a:endParaRPr lang="nl-N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353" y="2334035"/>
            <a:ext cx="772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Create</a:t>
            </a:r>
            <a:r>
              <a:rPr lang="nl-NL" sz="800" i="1" dirty="0" smtClean="0"/>
              <a:t> socket</a:t>
            </a:r>
            <a:endParaRPr lang="nl-NL" sz="800" i="1" dirty="0"/>
          </a:p>
        </p:txBody>
      </p:sp>
      <p:cxnSp>
        <p:nvCxnSpPr>
          <p:cNvPr id="21" name="Straight Arrow Connector 20"/>
          <p:cNvCxnSpPr>
            <a:endCxn id="25" idx="0"/>
          </p:cNvCxnSpPr>
          <p:nvPr/>
        </p:nvCxnSpPr>
        <p:spPr>
          <a:xfrm flipH="1">
            <a:off x="1365326" y="2577540"/>
            <a:ext cx="5881" cy="9807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9393" y="3558332"/>
            <a:ext cx="1051865" cy="74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975774" y="3778164"/>
            <a:ext cx="77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connect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6865" y="3594958"/>
            <a:ext cx="760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Send</a:t>
            </a:r>
            <a:r>
              <a:rPr lang="nl-NL" sz="800" i="1" dirty="0" smtClean="0"/>
              <a:t> </a:t>
            </a:r>
            <a:r>
              <a:rPr lang="nl-NL" sz="800" i="1" dirty="0" err="1" smtClean="0"/>
              <a:t>connect</a:t>
            </a:r>
            <a:r>
              <a:rPr lang="nl-NL" sz="800" i="1" dirty="0" smtClean="0"/>
              <a:t> </a:t>
            </a:r>
          </a:p>
          <a:p>
            <a:r>
              <a:rPr lang="nl-NL" sz="800" i="1" dirty="0" err="1" smtClean="0"/>
              <a:t>to</a:t>
            </a:r>
            <a:r>
              <a:rPr lang="nl-NL" sz="800" i="1" dirty="0" smtClean="0"/>
              <a:t> </a:t>
            </a:r>
            <a:r>
              <a:rPr lang="nl-NL" sz="800" i="1" dirty="0" err="1" smtClean="0"/>
              <a:t>listening</a:t>
            </a:r>
            <a:r>
              <a:rPr lang="nl-NL" sz="800" i="1" dirty="0" smtClean="0"/>
              <a:t> </a:t>
            </a:r>
          </a:p>
          <a:p>
            <a:r>
              <a:rPr lang="nl-NL" sz="800" i="1" dirty="0"/>
              <a:t>s</a:t>
            </a:r>
            <a:r>
              <a:rPr lang="nl-NL" sz="800" i="1" dirty="0" smtClean="0"/>
              <a:t>erver </a:t>
            </a:r>
            <a:r>
              <a:rPr lang="nl-NL" sz="800" i="1" dirty="0" err="1" smtClean="0"/>
              <a:t>and</a:t>
            </a:r>
            <a:r>
              <a:rPr lang="nl-NL" sz="800" i="1" dirty="0" smtClean="0"/>
              <a:t> </a:t>
            </a:r>
          </a:p>
          <a:p>
            <a:r>
              <a:rPr lang="nl-NL" sz="800" i="1" dirty="0" err="1" smtClean="0"/>
              <a:t>wait</a:t>
            </a:r>
            <a:r>
              <a:rPr lang="nl-NL" sz="800" i="1" dirty="0" smtClean="0"/>
              <a:t> </a:t>
            </a:r>
            <a:r>
              <a:rPr lang="nl-NL" sz="800" i="1" dirty="0" err="1" smtClean="0"/>
              <a:t>for</a:t>
            </a:r>
            <a:r>
              <a:rPr lang="nl-NL" sz="800" i="1" dirty="0" smtClean="0"/>
              <a:t> </a:t>
            </a:r>
          </a:p>
          <a:p>
            <a:r>
              <a:rPr lang="nl-NL" sz="800" i="1" dirty="0" smtClean="0"/>
              <a:t>response</a:t>
            </a:r>
            <a:endParaRPr lang="nl-NL" sz="800" i="1" dirty="0"/>
          </a:p>
        </p:txBody>
      </p:sp>
      <p:cxnSp>
        <p:nvCxnSpPr>
          <p:cNvPr id="33" name="Straight Arrow Connector 32"/>
          <p:cNvCxnSpPr>
            <a:endCxn id="34" idx="0"/>
          </p:cNvCxnSpPr>
          <p:nvPr/>
        </p:nvCxnSpPr>
        <p:spPr>
          <a:xfrm>
            <a:off x="1357585" y="4312911"/>
            <a:ext cx="0" cy="38125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37534" y="4694170"/>
            <a:ext cx="1040102" cy="357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855349" y="4695335"/>
            <a:ext cx="70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sendto</a:t>
            </a:r>
            <a:r>
              <a:rPr lang="nl-NL" sz="1200" dirty="0" smtClean="0"/>
              <a:t>()</a:t>
            </a:r>
          </a:p>
        </p:txBody>
      </p:sp>
      <p:cxnSp>
        <p:nvCxnSpPr>
          <p:cNvPr id="36" name="Straight Arrow Connector 35"/>
          <p:cNvCxnSpPr>
            <a:stCxn id="89" idx="2"/>
            <a:endCxn id="37" idx="0"/>
          </p:cNvCxnSpPr>
          <p:nvPr/>
        </p:nvCxnSpPr>
        <p:spPr>
          <a:xfrm flipH="1">
            <a:off x="1357585" y="5692227"/>
            <a:ext cx="1859" cy="3942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37534" y="608648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1016348" y="6062162"/>
            <a:ext cx="59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close()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304" y="4737993"/>
            <a:ext cx="626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Send</a:t>
            </a:r>
            <a:r>
              <a:rPr lang="nl-NL" sz="800" i="1" dirty="0" smtClean="0"/>
              <a:t>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447" y="6123717"/>
            <a:ext cx="716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Close socket</a:t>
            </a:r>
            <a:endParaRPr lang="nl-NL" sz="800" i="1" dirty="0"/>
          </a:p>
        </p:txBody>
      </p:sp>
      <p:sp>
        <p:nvSpPr>
          <p:cNvPr id="55" name="Oval 54"/>
          <p:cNvSpPr/>
          <p:nvPr/>
        </p:nvSpPr>
        <p:spPr>
          <a:xfrm>
            <a:off x="5831626" y="1600200"/>
            <a:ext cx="1095832" cy="39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/>
          <p:cNvSpPr txBox="1"/>
          <p:nvPr/>
        </p:nvSpPr>
        <p:spPr>
          <a:xfrm>
            <a:off x="6000520" y="1601056"/>
            <a:ext cx="72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 smtClean="0"/>
              <a:t>Sever</a:t>
            </a:r>
            <a:endParaRPr lang="nl-NL" sz="800" dirty="0" smtClean="0"/>
          </a:p>
          <a:p>
            <a:r>
              <a:rPr lang="nl-NL" sz="800" dirty="0" err="1" smtClean="0"/>
              <a:t>Process</a:t>
            </a:r>
            <a:endParaRPr lang="nl-NL" sz="800" dirty="0"/>
          </a:p>
        </p:txBody>
      </p:sp>
      <p:cxnSp>
        <p:nvCxnSpPr>
          <p:cNvPr id="58" name="Straight Arrow Connector 57"/>
          <p:cNvCxnSpPr>
            <a:stCxn id="55" idx="4"/>
            <a:endCxn id="59" idx="0"/>
          </p:cNvCxnSpPr>
          <p:nvPr/>
        </p:nvCxnSpPr>
        <p:spPr>
          <a:xfrm>
            <a:off x="6379542" y="1992666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859491" y="229375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6038305" y="2269432"/>
            <a:ext cx="68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ocket()</a:t>
            </a:r>
            <a:endParaRPr lang="nl-NL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024830" y="2347632"/>
            <a:ext cx="772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Create</a:t>
            </a:r>
            <a:r>
              <a:rPr lang="nl-NL" sz="800" i="1" dirty="0" smtClean="0"/>
              <a:t> socket</a:t>
            </a:r>
            <a:endParaRPr lang="nl-NL" sz="800" i="1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>
          <a:xfrm>
            <a:off x="6363440" y="2577540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843389" y="2878629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xtBox 63"/>
          <p:cNvSpPr txBox="1"/>
          <p:nvPr/>
        </p:nvSpPr>
        <p:spPr>
          <a:xfrm>
            <a:off x="6126817" y="2875348"/>
            <a:ext cx="55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bind()</a:t>
            </a:r>
            <a:endParaRPr lang="nl-NL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024830" y="2896363"/>
            <a:ext cx="793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Bind socket </a:t>
            </a:r>
            <a:r>
              <a:rPr lang="nl-NL" sz="800" i="1" dirty="0" err="1" smtClean="0"/>
              <a:t>to</a:t>
            </a:r>
            <a:r>
              <a:rPr lang="nl-NL" sz="800" i="1" dirty="0" smtClean="0"/>
              <a:t> </a:t>
            </a:r>
          </a:p>
          <a:p>
            <a:r>
              <a:rPr lang="nl-NL" sz="800" i="1" dirty="0" smtClean="0"/>
              <a:t>a port</a:t>
            </a:r>
            <a:endParaRPr lang="nl-NL" sz="800" i="1" dirty="0"/>
          </a:p>
        </p:txBody>
      </p:sp>
      <p:sp>
        <p:nvSpPr>
          <p:cNvPr id="66" name="Rectangle 65"/>
          <p:cNvSpPr/>
          <p:nvPr/>
        </p:nvSpPr>
        <p:spPr>
          <a:xfrm>
            <a:off x="5831626" y="3558332"/>
            <a:ext cx="1051865" cy="74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6357559" y="3152347"/>
            <a:ext cx="5881" cy="40598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89990" y="4015754"/>
            <a:ext cx="69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accept()</a:t>
            </a: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024830" y="3549382"/>
            <a:ext cx="1147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Socket ready </a:t>
            </a:r>
            <a:r>
              <a:rPr lang="nl-NL" sz="800" i="1" dirty="0" err="1" smtClean="0"/>
              <a:t>to</a:t>
            </a:r>
            <a:r>
              <a:rPr lang="nl-NL" sz="800" i="1" dirty="0" smtClean="0"/>
              <a:t> accept</a:t>
            </a:r>
          </a:p>
          <a:p>
            <a:r>
              <a:rPr lang="nl-NL" sz="800" i="1" dirty="0" err="1" smtClean="0"/>
              <a:t>connections</a:t>
            </a:r>
            <a:endParaRPr lang="nl-NL" sz="800" i="1" dirty="0" smtClean="0"/>
          </a:p>
        </p:txBody>
      </p:sp>
      <p:cxnSp>
        <p:nvCxnSpPr>
          <p:cNvPr id="70" name="Straight Arrow Connector 69"/>
          <p:cNvCxnSpPr>
            <a:stCxn id="66" idx="2"/>
            <a:endCxn id="71" idx="0"/>
          </p:cNvCxnSpPr>
          <p:nvPr/>
        </p:nvCxnSpPr>
        <p:spPr>
          <a:xfrm>
            <a:off x="6357559" y="4302844"/>
            <a:ext cx="0" cy="37818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837508" y="4681026"/>
            <a:ext cx="1040102" cy="358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5843389" y="4724561"/>
            <a:ext cx="103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receivefrom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331227" y="5051341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854269" y="608648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TextBox 74"/>
          <p:cNvSpPr txBox="1"/>
          <p:nvPr/>
        </p:nvSpPr>
        <p:spPr>
          <a:xfrm>
            <a:off x="6033083" y="6062162"/>
            <a:ext cx="59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close()</a:t>
            </a:r>
            <a:endParaRPr lang="nl-NL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064481" y="4737993"/>
            <a:ext cx="740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Receive</a:t>
            </a:r>
            <a:r>
              <a:rPr lang="nl-NL" sz="800" i="1" dirty="0" smtClean="0"/>
              <a:t> data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7775" y="6090774"/>
            <a:ext cx="716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Close socket</a:t>
            </a:r>
            <a:endParaRPr lang="nl-NL" sz="800" i="1" dirty="0"/>
          </a:p>
        </p:txBody>
      </p:sp>
      <p:pic>
        <p:nvPicPr>
          <p:cNvPr id="81" name="Content Placeholder 20" descr="server.jpe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6440875" y="1677962"/>
            <a:ext cx="422620" cy="238980"/>
          </a:xfrm>
        </p:spPr>
      </p:pic>
      <p:sp>
        <p:nvSpPr>
          <p:cNvPr id="82" name="TextBox 81"/>
          <p:cNvSpPr txBox="1"/>
          <p:nvPr/>
        </p:nvSpPr>
        <p:spPr>
          <a:xfrm>
            <a:off x="5989990" y="3604213"/>
            <a:ext cx="61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listen()</a:t>
            </a:r>
            <a:endParaRPr lang="nl-NL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057914" y="3950698"/>
            <a:ext cx="1350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Client socket </a:t>
            </a:r>
            <a:r>
              <a:rPr lang="nl-NL" sz="800" i="1" dirty="0" err="1" smtClean="0"/>
              <a:t>accepted</a:t>
            </a:r>
            <a:r>
              <a:rPr lang="nl-NL" sz="800" i="1" dirty="0" smtClean="0"/>
              <a:t> </a:t>
            </a:r>
            <a:r>
              <a:rPr lang="nl-NL" sz="800" i="1" dirty="0" err="1" smtClean="0"/>
              <a:t>and</a:t>
            </a:r>
            <a:endParaRPr lang="nl-NL" sz="800" i="1" dirty="0" smtClean="0"/>
          </a:p>
          <a:p>
            <a:r>
              <a:rPr lang="nl-NL" sz="800" i="1" dirty="0"/>
              <a:t>r</a:t>
            </a:r>
            <a:r>
              <a:rPr lang="nl-NL" sz="800" i="1" dirty="0" smtClean="0"/>
              <a:t>eady </a:t>
            </a:r>
            <a:r>
              <a:rPr lang="nl-NL" sz="800" i="1" dirty="0" err="1" smtClean="0"/>
              <a:t>to</a:t>
            </a:r>
            <a:r>
              <a:rPr lang="nl-NL" sz="800" i="1" dirty="0" smtClean="0"/>
              <a:t> </a:t>
            </a:r>
            <a:r>
              <a:rPr lang="nl-NL" sz="800" i="1" dirty="0" err="1" smtClean="0"/>
              <a:t>send</a:t>
            </a:r>
            <a:r>
              <a:rPr lang="nl-NL" sz="800" i="1" dirty="0" smtClean="0"/>
              <a:t>/</a:t>
            </a:r>
            <a:r>
              <a:rPr lang="nl-NL" sz="800" i="1" dirty="0" err="1" smtClean="0"/>
              <a:t>receive</a:t>
            </a:r>
            <a:r>
              <a:rPr lang="nl-NL" sz="800" i="1" dirty="0" smtClean="0"/>
              <a:t> data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91258" y="3662344"/>
            <a:ext cx="139678" cy="115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tangle 85"/>
          <p:cNvSpPr/>
          <p:nvPr/>
        </p:nvSpPr>
        <p:spPr>
          <a:xfrm>
            <a:off x="5691948" y="3698924"/>
            <a:ext cx="139678" cy="115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Straight Connector 89"/>
          <p:cNvCxnSpPr/>
          <p:nvPr/>
        </p:nvCxnSpPr>
        <p:spPr>
          <a:xfrm>
            <a:off x="4018077" y="3662344"/>
            <a:ext cx="5474" cy="520041"/>
          </a:xfrm>
          <a:prstGeom prst="line">
            <a:avLst/>
          </a:prstGeom>
          <a:ln w="69850"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990314" y="4173721"/>
            <a:ext cx="1705249" cy="8664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90089" y="4121308"/>
            <a:ext cx="139678" cy="115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4" name="Straight Arrow Connector 103"/>
          <p:cNvCxnSpPr>
            <a:stCxn id="34" idx="3"/>
            <a:endCxn id="71" idx="1"/>
          </p:cNvCxnSpPr>
          <p:nvPr/>
        </p:nvCxnSpPr>
        <p:spPr>
          <a:xfrm flipV="1">
            <a:off x="1877636" y="4860193"/>
            <a:ext cx="3959872" cy="12563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39393" y="5356294"/>
            <a:ext cx="1040102" cy="3359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TextBox 90"/>
          <p:cNvSpPr txBox="1"/>
          <p:nvPr/>
        </p:nvSpPr>
        <p:spPr>
          <a:xfrm>
            <a:off x="851156" y="5383283"/>
            <a:ext cx="103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receivefrom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352986" y="5039360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302" y="5476783"/>
            <a:ext cx="740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Receive</a:t>
            </a:r>
            <a:r>
              <a:rPr lang="nl-NL" sz="800" i="1" dirty="0" smtClean="0"/>
              <a:t> data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841676" y="5337118"/>
            <a:ext cx="1040102" cy="357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TextBox 95"/>
          <p:cNvSpPr txBox="1"/>
          <p:nvPr/>
        </p:nvSpPr>
        <p:spPr>
          <a:xfrm>
            <a:off x="5859491" y="5338283"/>
            <a:ext cx="70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sendto</a:t>
            </a:r>
            <a:r>
              <a:rPr lang="nl-NL" sz="1200" dirty="0" smtClean="0"/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19988" y="5369061"/>
            <a:ext cx="626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Send</a:t>
            </a:r>
            <a:r>
              <a:rPr lang="nl-NL" sz="800" i="1" dirty="0" smtClean="0"/>
              <a:t> data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335957" y="5696516"/>
            <a:ext cx="1859" cy="3942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869895" y="5480070"/>
            <a:ext cx="3959872" cy="12563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0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Sockets </a:t>
            </a:r>
            <a:br>
              <a:rPr lang="nl-NL" dirty="0" smtClean="0"/>
            </a:br>
            <a:r>
              <a:rPr lang="nl-NL" sz="3200" dirty="0" smtClean="0">
                <a:solidFill>
                  <a:schemeClr val="accent6"/>
                </a:solidFill>
              </a:rPr>
              <a:t>UDP Socket Flow Chart</a:t>
            </a:r>
            <a:endParaRPr lang="nl-NL" sz="32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BB_part091_BookChapter011e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9393" y="1600200"/>
            <a:ext cx="1095832" cy="39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9" y="1677962"/>
            <a:ext cx="303136" cy="252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6604" y="1591911"/>
            <a:ext cx="72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Client </a:t>
            </a:r>
            <a:r>
              <a:rPr lang="nl-NL" sz="800" dirty="0" err="1" smtClean="0"/>
              <a:t>Process</a:t>
            </a:r>
            <a:endParaRPr lang="nl-NL" sz="800" dirty="0"/>
          </a:p>
        </p:txBody>
      </p:sp>
      <p:cxnSp>
        <p:nvCxnSpPr>
          <p:cNvPr id="10" name="Straight Arrow Connector 9"/>
          <p:cNvCxnSpPr>
            <a:stCxn id="5" idx="4"/>
            <a:endCxn id="13" idx="0"/>
          </p:cNvCxnSpPr>
          <p:nvPr/>
        </p:nvCxnSpPr>
        <p:spPr>
          <a:xfrm>
            <a:off x="1387309" y="1992666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67258" y="229375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1046072" y="2269432"/>
            <a:ext cx="68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ocket()</a:t>
            </a:r>
            <a:endParaRPr lang="nl-N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353" y="2334035"/>
            <a:ext cx="772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Create</a:t>
            </a:r>
            <a:r>
              <a:rPr lang="nl-NL" sz="800" i="1" dirty="0" smtClean="0"/>
              <a:t> socket</a:t>
            </a:r>
            <a:endParaRPr lang="nl-NL" sz="800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57585" y="2577540"/>
            <a:ext cx="13623" cy="211779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37534" y="4694170"/>
            <a:ext cx="1040102" cy="357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855349" y="4695335"/>
            <a:ext cx="70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sendto</a:t>
            </a:r>
            <a:r>
              <a:rPr lang="nl-NL" sz="1200" dirty="0" smtClean="0"/>
              <a:t>()</a:t>
            </a:r>
          </a:p>
        </p:txBody>
      </p:sp>
      <p:cxnSp>
        <p:nvCxnSpPr>
          <p:cNvPr id="36" name="Straight Arrow Connector 35"/>
          <p:cNvCxnSpPr>
            <a:stCxn id="89" idx="2"/>
            <a:endCxn id="37" idx="0"/>
          </p:cNvCxnSpPr>
          <p:nvPr/>
        </p:nvCxnSpPr>
        <p:spPr>
          <a:xfrm flipH="1">
            <a:off x="1357585" y="5692227"/>
            <a:ext cx="1859" cy="3942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37534" y="608648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1016348" y="6062162"/>
            <a:ext cx="59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close()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304" y="4737993"/>
            <a:ext cx="626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Send</a:t>
            </a:r>
            <a:r>
              <a:rPr lang="nl-NL" sz="800" i="1" dirty="0" smtClean="0"/>
              <a:t>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447" y="6123717"/>
            <a:ext cx="716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Close socket</a:t>
            </a:r>
            <a:endParaRPr lang="nl-NL" sz="800" i="1" dirty="0"/>
          </a:p>
        </p:txBody>
      </p:sp>
      <p:sp>
        <p:nvSpPr>
          <p:cNvPr id="55" name="Oval 54"/>
          <p:cNvSpPr/>
          <p:nvPr/>
        </p:nvSpPr>
        <p:spPr>
          <a:xfrm>
            <a:off x="5831626" y="1600200"/>
            <a:ext cx="1095832" cy="39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/>
          <p:cNvSpPr txBox="1"/>
          <p:nvPr/>
        </p:nvSpPr>
        <p:spPr>
          <a:xfrm>
            <a:off x="6000520" y="1601056"/>
            <a:ext cx="72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 smtClean="0"/>
              <a:t>Sever</a:t>
            </a:r>
            <a:endParaRPr lang="nl-NL" sz="800" dirty="0" smtClean="0"/>
          </a:p>
          <a:p>
            <a:r>
              <a:rPr lang="nl-NL" sz="800" dirty="0" err="1" smtClean="0"/>
              <a:t>Process</a:t>
            </a:r>
            <a:endParaRPr lang="nl-NL" sz="800" dirty="0"/>
          </a:p>
        </p:txBody>
      </p:sp>
      <p:cxnSp>
        <p:nvCxnSpPr>
          <p:cNvPr id="58" name="Straight Arrow Connector 57"/>
          <p:cNvCxnSpPr>
            <a:stCxn id="55" idx="4"/>
            <a:endCxn id="59" idx="0"/>
          </p:cNvCxnSpPr>
          <p:nvPr/>
        </p:nvCxnSpPr>
        <p:spPr>
          <a:xfrm>
            <a:off x="6379542" y="1992666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859491" y="229375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6038305" y="2269432"/>
            <a:ext cx="68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ocket()</a:t>
            </a:r>
            <a:endParaRPr lang="nl-NL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024830" y="2347632"/>
            <a:ext cx="772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Create</a:t>
            </a:r>
            <a:r>
              <a:rPr lang="nl-NL" sz="800" i="1" dirty="0" smtClean="0"/>
              <a:t> socket</a:t>
            </a:r>
            <a:endParaRPr lang="nl-NL" sz="800" i="1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>
          <a:xfrm>
            <a:off x="6363440" y="2577540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843389" y="2878629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xtBox 63"/>
          <p:cNvSpPr txBox="1"/>
          <p:nvPr/>
        </p:nvSpPr>
        <p:spPr>
          <a:xfrm>
            <a:off x="6126817" y="2875348"/>
            <a:ext cx="55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bind()</a:t>
            </a:r>
            <a:endParaRPr lang="nl-NL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024830" y="2896363"/>
            <a:ext cx="793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Bind socket </a:t>
            </a:r>
            <a:r>
              <a:rPr lang="nl-NL" sz="800" i="1" dirty="0" err="1" smtClean="0"/>
              <a:t>to</a:t>
            </a:r>
            <a:r>
              <a:rPr lang="nl-NL" sz="800" i="1" dirty="0" smtClean="0"/>
              <a:t> </a:t>
            </a:r>
          </a:p>
          <a:p>
            <a:r>
              <a:rPr lang="nl-NL" sz="800" i="1" dirty="0" smtClean="0"/>
              <a:t>a port</a:t>
            </a:r>
            <a:endParaRPr lang="nl-NL" sz="800" i="1" dirty="0"/>
          </a:p>
        </p:txBody>
      </p:sp>
      <p:cxnSp>
        <p:nvCxnSpPr>
          <p:cNvPr id="67" name="Straight Arrow Connector 66"/>
          <p:cNvCxnSpPr>
            <a:endCxn id="71" idx="0"/>
          </p:cNvCxnSpPr>
          <p:nvPr/>
        </p:nvCxnSpPr>
        <p:spPr>
          <a:xfrm flipH="1">
            <a:off x="6357559" y="3152347"/>
            <a:ext cx="5882" cy="15286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837508" y="4681026"/>
            <a:ext cx="1040102" cy="358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5843389" y="4724561"/>
            <a:ext cx="103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receivefrom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331227" y="5051341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854269" y="6086485"/>
            <a:ext cx="1040102" cy="27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TextBox 74"/>
          <p:cNvSpPr txBox="1"/>
          <p:nvPr/>
        </p:nvSpPr>
        <p:spPr>
          <a:xfrm>
            <a:off x="6033083" y="6062162"/>
            <a:ext cx="59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close()</a:t>
            </a:r>
            <a:endParaRPr lang="nl-NL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064481" y="4737993"/>
            <a:ext cx="740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Receive</a:t>
            </a:r>
            <a:r>
              <a:rPr lang="nl-NL" sz="800" i="1" dirty="0" smtClean="0"/>
              <a:t> data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7775" y="6090774"/>
            <a:ext cx="716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smtClean="0"/>
              <a:t>Close socket</a:t>
            </a:r>
            <a:endParaRPr lang="nl-NL" sz="800" i="1" dirty="0"/>
          </a:p>
        </p:txBody>
      </p:sp>
      <p:pic>
        <p:nvPicPr>
          <p:cNvPr id="81" name="Content Placeholder 20" descr="server.jpe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6440875" y="1677962"/>
            <a:ext cx="422620" cy="238980"/>
          </a:xfrm>
        </p:spPr>
      </p:pic>
      <p:cxnSp>
        <p:nvCxnSpPr>
          <p:cNvPr id="104" name="Straight Arrow Connector 103"/>
          <p:cNvCxnSpPr>
            <a:stCxn id="34" idx="3"/>
            <a:endCxn id="71" idx="1"/>
          </p:cNvCxnSpPr>
          <p:nvPr/>
        </p:nvCxnSpPr>
        <p:spPr>
          <a:xfrm flipV="1">
            <a:off x="1877636" y="4860193"/>
            <a:ext cx="3959872" cy="12563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39393" y="5356294"/>
            <a:ext cx="1040102" cy="3359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TextBox 90"/>
          <p:cNvSpPr txBox="1"/>
          <p:nvPr/>
        </p:nvSpPr>
        <p:spPr>
          <a:xfrm>
            <a:off x="851156" y="5383283"/>
            <a:ext cx="103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receivefrom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352986" y="5039360"/>
            <a:ext cx="0" cy="3010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302" y="5476783"/>
            <a:ext cx="740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Receive</a:t>
            </a:r>
            <a:r>
              <a:rPr lang="nl-NL" sz="800" i="1" dirty="0" smtClean="0"/>
              <a:t> data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841676" y="5337118"/>
            <a:ext cx="1040102" cy="357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TextBox 95"/>
          <p:cNvSpPr txBox="1"/>
          <p:nvPr/>
        </p:nvSpPr>
        <p:spPr>
          <a:xfrm>
            <a:off x="5859491" y="5338283"/>
            <a:ext cx="70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sendto</a:t>
            </a:r>
            <a:r>
              <a:rPr lang="nl-NL" sz="1200" dirty="0" smtClean="0"/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19988" y="5369061"/>
            <a:ext cx="626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 err="1" smtClean="0"/>
              <a:t>Send</a:t>
            </a:r>
            <a:r>
              <a:rPr lang="nl-NL" sz="800" i="1" dirty="0" smtClean="0"/>
              <a:t> data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335957" y="5696516"/>
            <a:ext cx="1859" cy="3942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869895" y="5480070"/>
            <a:ext cx="3959872" cy="12563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Sockets API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457200" y="1602994"/>
            <a:ext cx="74889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79646"/>
                </a:solidFill>
              </a:rPr>
              <a:t>socket() </a:t>
            </a:r>
            <a:r>
              <a:rPr lang="nl-NL" sz="1400" dirty="0" err="1"/>
              <a:t>creates</a:t>
            </a:r>
            <a:r>
              <a:rPr lang="nl-NL" sz="1400" dirty="0"/>
              <a:t> a new socket of a </a:t>
            </a:r>
            <a:r>
              <a:rPr lang="nl-NL" sz="1400" dirty="0" err="1"/>
              <a:t>certain</a:t>
            </a:r>
            <a:r>
              <a:rPr lang="nl-NL" sz="1400" dirty="0"/>
              <a:t> socket type, </a:t>
            </a:r>
            <a:r>
              <a:rPr lang="nl-NL" sz="1400" dirty="0" err="1"/>
              <a:t>identified</a:t>
            </a:r>
            <a:r>
              <a:rPr lang="nl-NL" sz="1400" dirty="0"/>
              <a:t> </a:t>
            </a:r>
            <a:r>
              <a:rPr lang="nl-NL" sz="1400" dirty="0" err="1"/>
              <a:t>by</a:t>
            </a:r>
            <a:r>
              <a:rPr lang="nl-NL" sz="1400" dirty="0"/>
              <a:t> </a:t>
            </a:r>
            <a:r>
              <a:rPr lang="nl-NL" sz="1400" dirty="0" err="1"/>
              <a:t>an</a:t>
            </a:r>
            <a:r>
              <a:rPr lang="nl-NL" sz="1400" dirty="0"/>
              <a:t> integer </a:t>
            </a:r>
            <a:r>
              <a:rPr lang="nl-NL" sz="1400" dirty="0" err="1"/>
              <a:t>number</a:t>
            </a:r>
            <a:r>
              <a:rPr lang="nl-NL" sz="1400" dirty="0"/>
              <a:t>,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allocates</a:t>
            </a:r>
            <a:r>
              <a:rPr lang="nl-NL" sz="1400" dirty="0"/>
              <a:t> system resources </a:t>
            </a:r>
            <a:r>
              <a:rPr lang="nl-NL" sz="1400" dirty="0" err="1"/>
              <a:t>to</a:t>
            </a:r>
            <a:r>
              <a:rPr lang="nl-NL" sz="1400" dirty="0"/>
              <a:t> it.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bind() </a:t>
            </a:r>
            <a:r>
              <a:rPr lang="nl-NL" sz="1400" dirty="0"/>
              <a:t>is </a:t>
            </a:r>
            <a:r>
              <a:rPr lang="nl-NL" sz="1400" dirty="0" err="1"/>
              <a:t>typically</a:t>
            </a:r>
            <a:r>
              <a:rPr lang="nl-NL" sz="1400" dirty="0"/>
              <a:t> </a:t>
            </a:r>
            <a:r>
              <a:rPr lang="nl-NL" sz="1400" dirty="0" err="1"/>
              <a:t>used</a:t>
            </a:r>
            <a:r>
              <a:rPr lang="nl-NL" sz="1400" dirty="0"/>
              <a:t> on the server side,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associates</a:t>
            </a:r>
            <a:r>
              <a:rPr lang="nl-NL" sz="1400" dirty="0"/>
              <a:t> a socket </a:t>
            </a:r>
            <a:r>
              <a:rPr lang="nl-NL" sz="1400" dirty="0" err="1"/>
              <a:t>with</a:t>
            </a:r>
            <a:r>
              <a:rPr lang="nl-NL" sz="1400" dirty="0"/>
              <a:t> a socket </a:t>
            </a:r>
            <a:r>
              <a:rPr lang="nl-NL" sz="1400" dirty="0" err="1"/>
              <a:t>address</a:t>
            </a:r>
            <a:r>
              <a:rPr lang="nl-NL" sz="1400" dirty="0"/>
              <a:t> </a:t>
            </a:r>
            <a:r>
              <a:rPr lang="nl-NL" sz="1400" dirty="0" err="1"/>
              <a:t>structure</a:t>
            </a:r>
            <a:r>
              <a:rPr lang="nl-NL" sz="1400" dirty="0"/>
              <a:t>, i.e. a </a:t>
            </a:r>
            <a:r>
              <a:rPr lang="nl-NL" sz="1400" dirty="0" err="1"/>
              <a:t>specified</a:t>
            </a:r>
            <a:r>
              <a:rPr lang="nl-NL" sz="1400" dirty="0"/>
              <a:t> </a:t>
            </a:r>
            <a:r>
              <a:rPr lang="nl-NL" sz="1400" dirty="0" err="1"/>
              <a:t>local</a:t>
            </a:r>
            <a:r>
              <a:rPr lang="nl-NL" sz="1400" dirty="0"/>
              <a:t> port </a:t>
            </a:r>
            <a:r>
              <a:rPr lang="nl-NL" sz="1400" dirty="0" err="1"/>
              <a:t>number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IP </a:t>
            </a:r>
            <a:r>
              <a:rPr lang="nl-NL" sz="1400" dirty="0" err="1"/>
              <a:t>address</a:t>
            </a:r>
            <a:r>
              <a:rPr lang="nl-NL" sz="1400" dirty="0"/>
              <a:t>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listen()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on the server side,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causes</a:t>
            </a:r>
            <a:r>
              <a:rPr lang="nl-NL" sz="1400" dirty="0"/>
              <a:t> a </a:t>
            </a:r>
            <a:r>
              <a:rPr lang="nl-NL" sz="1400" dirty="0" err="1"/>
              <a:t>bound</a:t>
            </a:r>
            <a:r>
              <a:rPr lang="nl-NL" sz="1400" dirty="0"/>
              <a:t> TCP socket </a:t>
            </a:r>
            <a:r>
              <a:rPr lang="nl-NL" sz="1400" dirty="0" err="1"/>
              <a:t>to</a:t>
            </a:r>
            <a:r>
              <a:rPr lang="nl-NL" sz="1400" dirty="0"/>
              <a:t> enter </a:t>
            </a:r>
            <a:r>
              <a:rPr lang="nl-NL" sz="1400" dirty="0" err="1"/>
              <a:t>listening</a:t>
            </a:r>
            <a:r>
              <a:rPr lang="nl-NL" sz="1400" dirty="0"/>
              <a:t> state.</a:t>
            </a:r>
          </a:p>
          <a:p>
            <a:r>
              <a:rPr lang="nl-NL" sz="1400" dirty="0" err="1">
                <a:solidFill>
                  <a:srgbClr val="F79646"/>
                </a:solidFill>
              </a:rPr>
              <a:t>connect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on the </a:t>
            </a:r>
            <a:r>
              <a:rPr lang="nl-NL" sz="1400" dirty="0" err="1"/>
              <a:t>client</a:t>
            </a:r>
            <a:r>
              <a:rPr lang="nl-NL" sz="1400" dirty="0"/>
              <a:t> side,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assigns</a:t>
            </a:r>
            <a:r>
              <a:rPr lang="nl-NL" sz="1400" dirty="0"/>
              <a:t> a free </a:t>
            </a:r>
            <a:r>
              <a:rPr lang="nl-NL" sz="1400" dirty="0" err="1"/>
              <a:t>local</a:t>
            </a:r>
            <a:r>
              <a:rPr lang="nl-NL" sz="1400" dirty="0"/>
              <a:t> port </a:t>
            </a:r>
            <a:r>
              <a:rPr lang="nl-NL" sz="1400" dirty="0" err="1"/>
              <a:t>number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socket. In case of a TCP socket, </a:t>
            </a:r>
            <a:r>
              <a:rPr lang="nl-NL" sz="1400" dirty="0" err="1"/>
              <a:t>it</a:t>
            </a:r>
            <a:r>
              <a:rPr lang="nl-NL" sz="1400" dirty="0"/>
              <a:t> </a:t>
            </a:r>
            <a:r>
              <a:rPr lang="nl-NL" sz="1400" dirty="0" err="1"/>
              <a:t>causes</a:t>
            </a:r>
            <a:r>
              <a:rPr lang="nl-NL" sz="1400" dirty="0"/>
              <a:t> </a:t>
            </a:r>
            <a:r>
              <a:rPr lang="nl-NL" sz="1400" dirty="0" err="1"/>
              <a:t>an</a:t>
            </a:r>
            <a:r>
              <a:rPr lang="nl-NL" sz="1400" dirty="0"/>
              <a:t> </a:t>
            </a:r>
            <a:r>
              <a:rPr lang="nl-NL" sz="1400" dirty="0" err="1"/>
              <a:t>attempt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establish</a:t>
            </a:r>
            <a:r>
              <a:rPr lang="nl-NL" sz="1400" dirty="0"/>
              <a:t> a new TCP </a:t>
            </a:r>
            <a:r>
              <a:rPr lang="nl-NL" sz="1400" dirty="0" err="1"/>
              <a:t>connection</a:t>
            </a:r>
            <a:r>
              <a:rPr lang="nl-NL" sz="1400" dirty="0"/>
              <a:t>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accept()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on the server side. It </a:t>
            </a:r>
            <a:r>
              <a:rPr lang="nl-NL" sz="1400" dirty="0" err="1"/>
              <a:t>accepts</a:t>
            </a:r>
            <a:r>
              <a:rPr lang="nl-NL" sz="1400" dirty="0"/>
              <a:t> a </a:t>
            </a:r>
            <a:r>
              <a:rPr lang="nl-NL" sz="1400" dirty="0" err="1"/>
              <a:t>received</a:t>
            </a:r>
            <a:r>
              <a:rPr lang="nl-NL" sz="1400" dirty="0"/>
              <a:t> </a:t>
            </a:r>
            <a:r>
              <a:rPr lang="nl-NL" sz="1400" dirty="0" err="1"/>
              <a:t>incoming</a:t>
            </a:r>
            <a:r>
              <a:rPr lang="nl-NL" sz="1400" dirty="0"/>
              <a:t> </a:t>
            </a:r>
            <a:r>
              <a:rPr lang="nl-NL" sz="1400" dirty="0" err="1"/>
              <a:t>attempt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create</a:t>
            </a:r>
            <a:r>
              <a:rPr lang="nl-NL" sz="1400" dirty="0"/>
              <a:t> a new TCP </a:t>
            </a:r>
            <a:r>
              <a:rPr lang="nl-NL" sz="1400" dirty="0" err="1"/>
              <a:t>connection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the remote </a:t>
            </a:r>
            <a:r>
              <a:rPr lang="nl-NL" sz="1400" dirty="0" err="1"/>
              <a:t>client</a:t>
            </a:r>
            <a:r>
              <a:rPr lang="nl-NL" sz="1400" dirty="0"/>
              <a:t>,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creates</a:t>
            </a:r>
            <a:r>
              <a:rPr lang="nl-NL" sz="1400" dirty="0"/>
              <a:t> a new socket </a:t>
            </a:r>
            <a:r>
              <a:rPr lang="nl-NL" sz="1400" dirty="0" err="1"/>
              <a:t>associated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the socket </a:t>
            </a:r>
            <a:r>
              <a:rPr lang="nl-NL" sz="1400" dirty="0" err="1"/>
              <a:t>address</a:t>
            </a:r>
            <a:r>
              <a:rPr lang="nl-NL" sz="1400" dirty="0"/>
              <a:t> pair of </a:t>
            </a:r>
            <a:r>
              <a:rPr lang="nl-NL" sz="1400" dirty="0" err="1"/>
              <a:t>this</a:t>
            </a:r>
            <a:r>
              <a:rPr lang="nl-NL" sz="1400" dirty="0"/>
              <a:t> </a:t>
            </a:r>
            <a:r>
              <a:rPr lang="nl-NL" sz="1400" dirty="0" err="1"/>
              <a:t>connection</a:t>
            </a:r>
            <a:r>
              <a:rPr lang="nl-NL" sz="1400" dirty="0"/>
              <a:t>.</a:t>
            </a:r>
          </a:p>
          <a:p>
            <a:r>
              <a:rPr lang="nl-NL" sz="1400" dirty="0" err="1">
                <a:solidFill>
                  <a:srgbClr val="F79646"/>
                </a:solidFill>
              </a:rPr>
              <a:t>send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>
                <a:solidFill>
                  <a:srgbClr val="F79646"/>
                </a:solidFill>
              </a:rPr>
              <a:t>recv</a:t>
            </a:r>
            <a:r>
              <a:rPr lang="nl-NL" sz="1400" dirty="0">
                <a:solidFill>
                  <a:srgbClr val="F79646"/>
                </a:solidFill>
              </a:rPr>
              <a:t>()</a:t>
            </a:r>
            <a:r>
              <a:rPr lang="nl-NL" sz="1400" dirty="0"/>
              <a:t>, or </a:t>
            </a:r>
            <a:r>
              <a:rPr lang="nl-NL" sz="1400" dirty="0" err="1">
                <a:solidFill>
                  <a:srgbClr val="F79646"/>
                </a:solidFill>
              </a:rPr>
              <a:t>write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>
                <a:solidFill>
                  <a:srgbClr val="F79646"/>
                </a:solidFill>
              </a:rPr>
              <a:t>read</a:t>
            </a:r>
            <a:r>
              <a:rPr lang="nl-NL" sz="1400" dirty="0">
                <a:solidFill>
                  <a:srgbClr val="F79646"/>
                </a:solidFill>
              </a:rPr>
              <a:t>()</a:t>
            </a:r>
            <a:r>
              <a:rPr lang="nl-NL" sz="1400" dirty="0"/>
              <a:t>, </a:t>
            </a:r>
            <a:r>
              <a:rPr lang="nl-NL" sz="1400" dirty="0">
                <a:solidFill>
                  <a:srgbClr val="F79646"/>
                </a:solidFill>
              </a:rPr>
              <a:t>or </a:t>
            </a:r>
            <a:r>
              <a:rPr lang="nl-NL" sz="1400" dirty="0" err="1">
                <a:solidFill>
                  <a:srgbClr val="F79646"/>
                </a:solidFill>
              </a:rPr>
              <a:t>sendto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>
                <a:solidFill>
                  <a:srgbClr val="F79646"/>
                </a:solidFill>
              </a:rPr>
              <a:t>recvfrom</a:t>
            </a:r>
            <a:r>
              <a:rPr lang="nl-NL" sz="1400" dirty="0">
                <a:solidFill>
                  <a:srgbClr val="F79646"/>
                </a:solidFill>
              </a:rPr>
              <a:t>()</a:t>
            </a:r>
            <a:r>
              <a:rPr lang="nl-NL" sz="1400" dirty="0"/>
              <a:t>, are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receiving</a:t>
            </a:r>
            <a:r>
              <a:rPr lang="nl-NL" sz="1400" dirty="0"/>
              <a:t> data </a:t>
            </a:r>
            <a:r>
              <a:rPr lang="nl-NL" sz="1400" dirty="0" err="1"/>
              <a:t>to</a:t>
            </a:r>
            <a:r>
              <a:rPr lang="nl-NL" sz="1400" dirty="0"/>
              <a:t>/</a:t>
            </a:r>
            <a:r>
              <a:rPr lang="nl-NL" sz="1400" dirty="0" err="1"/>
              <a:t>from</a:t>
            </a:r>
            <a:r>
              <a:rPr lang="nl-NL" sz="1400" dirty="0"/>
              <a:t> a remote socket.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close() </a:t>
            </a:r>
            <a:r>
              <a:rPr lang="nl-NL" sz="1400" dirty="0" err="1"/>
              <a:t>causes</a:t>
            </a:r>
            <a:r>
              <a:rPr lang="nl-NL" sz="1400" dirty="0"/>
              <a:t> the system </a:t>
            </a:r>
            <a:r>
              <a:rPr lang="nl-NL" sz="1400" dirty="0" err="1"/>
              <a:t>to</a:t>
            </a:r>
            <a:r>
              <a:rPr lang="nl-NL" sz="1400" dirty="0"/>
              <a:t> release resources </a:t>
            </a:r>
            <a:r>
              <a:rPr lang="nl-NL" sz="1400" dirty="0" err="1"/>
              <a:t>allocated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socket. In case of TCP, the </a:t>
            </a:r>
            <a:r>
              <a:rPr lang="nl-NL" sz="1400" dirty="0" err="1"/>
              <a:t>connection</a:t>
            </a:r>
            <a:r>
              <a:rPr lang="nl-NL" sz="1400" dirty="0"/>
              <a:t> is </a:t>
            </a:r>
            <a:r>
              <a:rPr lang="nl-NL" sz="1400" dirty="0" err="1"/>
              <a:t>terminated</a:t>
            </a:r>
            <a:r>
              <a:rPr lang="nl-NL" sz="1400" dirty="0"/>
              <a:t>.</a:t>
            </a:r>
          </a:p>
          <a:p>
            <a:r>
              <a:rPr lang="nl-NL" sz="1400" dirty="0" err="1">
                <a:solidFill>
                  <a:srgbClr val="F79646"/>
                </a:solidFill>
              </a:rPr>
              <a:t>gethostbyname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>
                <a:solidFill>
                  <a:srgbClr val="F79646"/>
                </a:solidFill>
              </a:rPr>
              <a:t>gethostbyaddr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/>
              <a:t>are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resolve</a:t>
            </a:r>
            <a:r>
              <a:rPr lang="nl-NL" sz="1400" dirty="0"/>
              <a:t> host </a:t>
            </a:r>
            <a:r>
              <a:rPr lang="nl-NL" sz="1400" dirty="0" err="1"/>
              <a:t>names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addresses</a:t>
            </a:r>
            <a:r>
              <a:rPr lang="nl-NL" sz="1400" dirty="0"/>
              <a:t>. IPv4 </a:t>
            </a:r>
            <a:r>
              <a:rPr lang="nl-NL" sz="1400" dirty="0" err="1"/>
              <a:t>only</a:t>
            </a:r>
            <a:r>
              <a:rPr lang="nl-NL" sz="1400" dirty="0"/>
              <a:t>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select()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suspend</a:t>
            </a:r>
            <a:r>
              <a:rPr lang="nl-NL" sz="1400" dirty="0"/>
              <a:t>, </a:t>
            </a:r>
            <a:r>
              <a:rPr lang="nl-NL" sz="1400" dirty="0" err="1"/>
              <a:t>waiting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one</a:t>
            </a:r>
            <a:r>
              <a:rPr lang="nl-NL" sz="1400" dirty="0"/>
              <a:t> or more of a </a:t>
            </a:r>
            <a:r>
              <a:rPr lang="nl-NL" sz="1400" dirty="0" err="1"/>
              <a:t>provided</a:t>
            </a:r>
            <a:r>
              <a:rPr lang="nl-NL" sz="1400" dirty="0"/>
              <a:t> list of sockets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ready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read</a:t>
            </a:r>
            <a:r>
              <a:rPr lang="nl-NL" sz="1400" dirty="0"/>
              <a:t>, ready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write</a:t>
            </a:r>
            <a:r>
              <a:rPr lang="nl-NL" sz="1400" dirty="0"/>
              <a:t>, or </a:t>
            </a:r>
            <a:r>
              <a:rPr lang="nl-NL" sz="1400" dirty="0" err="1"/>
              <a:t>that</a:t>
            </a:r>
            <a:r>
              <a:rPr lang="nl-NL" sz="1400" dirty="0"/>
              <a:t> have </a:t>
            </a:r>
            <a:r>
              <a:rPr lang="nl-NL" sz="1400" dirty="0" err="1"/>
              <a:t>errors</a:t>
            </a:r>
            <a:r>
              <a:rPr lang="nl-NL" sz="1400" dirty="0"/>
              <a:t>.</a:t>
            </a:r>
          </a:p>
          <a:p>
            <a:r>
              <a:rPr lang="nl-NL" sz="1400" dirty="0">
                <a:solidFill>
                  <a:srgbClr val="F79646"/>
                </a:solidFill>
              </a:rPr>
              <a:t>poll()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check on the state of a socket in a set of sockets. The set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tested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see</a:t>
            </a:r>
            <a:r>
              <a:rPr lang="nl-NL" sz="1400" dirty="0"/>
              <a:t> </a:t>
            </a:r>
            <a:r>
              <a:rPr lang="nl-NL" sz="1400" dirty="0" err="1"/>
              <a:t>if</a:t>
            </a:r>
            <a:r>
              <a:rPr lang="nl-NL" sz="1400" dirty="0"/>
              <a:t> </a:t>
            </a:r>
            <a:r>
              <a:rPr lang="nl-NL" sz="1400" dirty="0" err="1"/>
              <a:t>any</a:t>
            </a:r>
            <a:r>
              <a:rPr lang="nl-NL" sz="1400" dirty="0"/>
              <a:t> socket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written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, </a:t>
            </a:r>
            <a:r>
              <a:rPr lang="nl-NL" sz="1400" dirty="0" err="1"/>
              <a:t>read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or </a:t>
            </a:r>
            <a:r>
              <a:rPr lang="nl-NL" sz="1400" dirty="0" err="1"/>
              <a:t>if</a:t>
            </a:r>
            <a:r>
              <a:rPr lang="nl-NL" sz="1400" dirty="0"/>
              <a:t> </a:t>
            </a:r>
            <a:r>
              <a:rPr lang="nl-NL" sz="1400" dirty="0" err="1"/>
              <a:t>an</a:t>
            </a:r>
            <a:r>
              <a:rPr lang="nl-NL" sz="1400" dirty="0"/>
              <a:t> error </a:t>
            </a:r>
            <a:r>
              <a:rPr lang="nl-NL" sz="1400" dirty="0" err="1"/>
              <a:t>occurred</a:t>
            </a:r>
            <a:r>
              <a:rPr lang="nl-NL" sz="1400" dirty="0"/>
              <a:t>.</a:t>
            </a:r>
          </a:p>
          <a:p>
            <a:r>
              <a:rPr lang="nl-NL" sz="1400" dirty="0" err="1">
                <a:solidFill>
                  <a:srgbClr val="F79646"/>
                </a:solidFill>
              </a:rPr>
              <a:t>getsockopt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retrieve</a:t>
            </a:r>
            <a:r>
              <a:rPr lang="nl-NL" sz="1400" dirty="0"/>
              <a:t> the </a:t>
            </a:r>
            <a:r>
              <a:rPr lang="nl-NL" sz="1400" dirty="0" err="1"/>
              <a:t>current</a:t>
            </a:r>
            <a:r>
              <a:rPr lang="nl-NL" sz="1400" dirty="0"/>
              <a:t> </a:t>
            </a:r>
            <a:r>
              <a:rPr lang="nl-NL" sz="1400" dirty="0" err="1"/>
              <a:t>value</a:t>
            </a:r>
            <a:r>
              <a:rPr lang="nl-NL" sz="1400" dirty="0"/>
              <a:t> of a </a:t>
            </a:r>
            <a:r>
              <a:rPr lang="nl-NL" sz="1400" dirty="0" err="1"/>
              <a:t>particular</a:t>
            </a:r>
            <a:r>
              <a:rPr lang="nl-NL" sz="1400" dirty="0"/>
              <a:t> socket option </a:t>
            </a:r>
            <a:r>
              <a:rPr lang="nl-NL" sz="1400" dirty="0" err="1"/>
              <a:t>for</a:t>
            </a:r>
            <a:r>
              <a:rPr lang="nl-NL" sz="1400" dirty="0"/>
              <a:t> the </a:t>
            </a:r>
            <a:r>
              <a:rPr lang="nl-NL" sz="1400" dirty="0" err="1"/>
              <a:t>specified</a:t>
            </a:r>
            <a:r>
              <a:rPr lang="nl-NL" sz="1400" dirty="0"/>
              <a:t> socket.</a:t>
            </a:r>
          </a:p>
          <a:p>
            <a:r>
              <a:rPr lang="nl-NL" sz="1400" dirty="0" err="1">
                <a:solidFill>
                  <a:srgbClr val="F79646"/>
                </a:solidFill>
              </a:rPr>
              <a:t>setsockopt</a:t>
            </a:r>
            <a:r>
              <a:rPr lang="nl-NL" sz="1400" dirty="0">
                <a:solidFill>
                  <a:srgbClr val="F79646"/>
                </a:solidFill>
              </a:rPr>
              <a:t>() </a:t>
            </a:r>
            <a:r>
              <a:rPr lang="nl-NL" sz="1400" dirty="0"/>
              <a:t>is </a:t>
            </a:r>
            <a:r>
              <a:rPr lang="nl-NL" sz="1400" dirty="0" err="1"/>
              <a:t>used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set a </a:t>
            </a:r>
            <a:r>
              <a:rPr lang="nl-NL" sz="1400" dirty="0" err="1"/>
              <a:t>particular</a:t>
            </a:r>
            <a:r>
              <a:rPr lang="nl-NL" sz="1400" dirty="0"/>
              <a:t> socket option </a:t>
            </a:r>
            <a:r>
              <a:rPr lang="nl-NL" sz="1400" dirty="0" err="1"/>
              <a:t>for</a:t>
            </a:r>
            <a:r>
              <a:rPr lang="nl-NL" sz="1400" dirty="0"/>
              <a:t> the </a:t>
            </a:r>
            <a:r>
              <a:rPr lang="nl-NL" sz="1400" dirty="0" err="1"/>
              <a:t>specified</a:t>
            </a:r>
            <a:r>
              <a:rPr lang="nl-NL" sz="1400" dirty="0"/>
              <a:t> socket.</a:t>
            </a:r>
          </a:p>
        </p:txBody>
      </p:sp>
      <p:pic>
        <p:nvPicPr>
          <p:cNvPr id="5" name="Picture 4" descr="BB_part091_BookChapter011e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Sockets in C#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.NET </a:t>
            </a:r>
            <a:r>
              <a:rPr lang="nl-NL" dirty="0" err="1" smtClean="0"/>
              <a:t>framework</a:t>
            </a:r>
            <a:r>
              <a:rPr lang="nl-NL" dirty="0" smtClean="0"/>
              <a:t> </a:t>
            </a:r>
            <a:r>
              <a:rPr lang="nl-NL" dirty="0" err="1" smtClean="0"/>
              <a:t>provides</a:t>
            </a:r>
            <a:r>
              <a:rPr lang="nl-NL" dirty="0" smtClean="0"/>
              <a:t> API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Winsock</a:t>
            </a:r>
            <a:r>
              <a:rPr lang="nl-NL" dirty="0" smtClean="0"/>
              <a:t> (Windows Sockets API)</a:t>
            </a:r>
          </a:p>
          <a:p>
            <a:r>
              <a:rPr lang="nl-NL" i="1" dirty="0" smtClean="0"/>
              <a:t>Socket</a:t>
            </a:r>
            <a:r>
              <a:rPr lang="nl-NL" dirty="0" smtClean="0"/>
              <a:t> class </a:t>
            </a:r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r>
              <a:rPr lang="nl-NL" dirty="0" smtClean="0"/>
              <a:t> C (Berkeley/POSIX) sockets, </a:t>
            </a:r>
            <a:r>
              <a:rPr lang="nl-NL" dirty="0" err="1" smtClean="0"/>
              <a:t>rather</a:t>
            </a:r>
            <a:r>
              <a:rPr lang="nl-NL" dirty="0" smtClean="0"/>
              <a:t> low level</a:t>
            </a:r>
          </a:p>
          <a:p>
            <a:r>
              <a:rPr lang="nl-NL" i="1" dirty="0" err="1" smtClean="0"/>
              <a:t>TCPListener</a:t>
            </a:r>
            <a:r>
              <a:rPr lang="nl-NL" dirty="0" smtClean="0"/>
              <a:t>, </a:t>
            </a:r>
            <a:r>
              <a:rPr lang="nl-NL" i="1" dirty="0" err="1" smtClean="0"/>
              <a:t>TCPClient</a:t>
            </a:r>
            <a:r>
              <a:rPr lang="nl-NL" dirty="0" smtClean="0"/>
              <a:t>, </a:t>
            </a:r>
            <a:r>
              <a:rPr lang="mr-IN" dirty="0" smtClean="0"/>
              <a:t>…</a:t>
            </a:r>
            <a:r>
              <a:rPr lang="nl-NL" dirty="0" smtClean="0"/>
              <a:t> are </a:t>
            </a:r>
            <a:r>
              <a:rPr lang="nl-NL" dirty="0" err="1" smtClean="0"/>
              <a:t>higher</a:t>
            </a:r>
            <a:r>
              <a:rPr lang="nl-NL" dirty="0" smtClean="0"/>
              <a:t> level classes, these are </a:t>
            </a:r>
            <a:r>
              <a:rPr lang="nl-NL" dirty="0" err="1" smtClean="0"/>
              <a:t>wrappers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i="1" dirty="0" smtClean="0"/>
              <a:t>Socket</a:t>
            </a:r>
            <a:r>
              <a:rPr lang="nl-NL" dirty="0" smtClean="0"/>
              <a:t> class,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smtClean="0"/>
              <a:t> but </a:t>
            </a:r>
            <a:r>
              <a:rPr lang="nl-NL" dirty="0" err="1" smtClean="0"/>
              <a:t>less</a:t>
            </a:r>
            <a:r>
              <a:rPr lang="nl-NL" dirty="0" smtClean="0"/>
              <a:t> flexibility : these are </a:t>
            </a:r>
            <a:r>
              <a:rPr lang="nl-NL" dirty="0" err="1" smtClean="0"/>
              <a:t>used</a:t>
            </a:r>
            <a:r>
              <a:rPr lang="nl-NL" dirty="0" smtClean="0"/>
              <a:t> in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Picture 3" descr="BB_part091_BookChapter011e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88" y="93065"/>
            <a:ext cx="1290465" cy="8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Net.thmx</Template>
  <TotalTime>34238</TotalTime>
  <Words>627</Words>
  <Application>Microsoft Macintosh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Net</vt:lpstr>
      <vt:lpstr>NT 21 </vt:lpstr>
      <vt:lpstr>Week 1 : Introduction (Networks, Layered Model, Linux) Week 2 : IP Protocol, IP Addressing, IP Subnets , ARP, Netkit Week 3 : IP Routing, ICMP Week 4 : TCP/UDP Week 5 : Sockets Week 6 : NAT, DHCP, DNS Week 7 : Repetition</vt:lpstr>
      <vt:lpstr>Layered Communication: TCP/IP Protocols Overview</vt:lpstr>
      <vt:lpstr>Sockets</vt:lpstr>
      <vt:lpstr>Sockets</vt:lpstr>
      <vt:lpstr>Sockets  TCP Socket Flow Chart</vt:lpstr>
      <vt:lpstr>Sockets  UDP Socket Flow Chart</vt:lpstr>
      <vt:lpstr>Sockets API overview</vt:lpstr>
      <vt:lpstr>Sockets in C#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</dc:title>
  <dc:creator>FHICT</dc:creator>
  <cp:lastModifiedBy>FHICT</cp:lastModifiedBy>
  <cp:revision>171</cp:revision>
  <dcterms:created xsi:type="dcterms:W3CDTF">2015-04-09T17:53:49Z</dcterms:created>
  <dcterms:modified xsi:type="dcterms:W3CDTF">2018-01-26T19:23:05Z</dcterms:modified>
</cp:coreProperties>
</file>