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4"/>
  </p:sldMasterIdLst>
  <p:notesMasterIdLst>
    <p:notesMasterId r:id="rId23"/>
  </p:notesMasterIdLst>
  <p:sldIdLst>
    <p:sldId id="256" r:id="rId5"/>
    <p:sldId id="257" r:id="rId6"/>
    <p:sldId id="390" r:id="rId7"/>
    <p:sldId id="391" r:id="rId8"/>
    <p:sldId id="392" r:id="rId9"/>
    <p:sldId id="400" r:id="rId10"/>
    <p:sldId id="394" r:id="rId11"/>
    <p:sldId id="387" r:id="rId12"/>
    <p:sldId id="395" r:id="rId13"/>
    <p:sldId id="396" r:id="rId14"/>
    <p:sldId id="398" r:id="rId15"/>
    <p:sldId id="397" r:id="rId16"/>
    <p:sldId id="399" r:id="rId17"/>
    <p:sldId id="403" r:id="rId18"/>
    <p:sldId id="404" r:id="rId19"/>
    <p:sldId id="401" r:id="rId20"/>
    <p:sldId id="393" r:id="rId21"/>
    <p:sldId id="4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256"/>
            <p14:sldId id="257"/>
            <p14:sldId id="390"/>
            <p14:sldId id="391"/>
            <p14:sldId id="392"/>
            <p14:sldId id="400"/>
            <p14:sldId id="394"/>
            <p14:sldId id="387"/>
            <p14:sldId id="395"/>
            <p14:sldId id="396"/>
            <p14:sldId id="398"/>
            <p14:sldId id="397"/>
            <p14:sldId id="399"/>
            <p14:sldId id="403"/>
            <p14:sldId id="404"/>
            <p14:sldId id="401"/>
            <p14:sldId id="393"/>
            <p14:sldId id="406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0967" autoAdjust="0"/>
  </p:normalViewPr>
  <p:slideViewPr>
    <p:cSldViewPr>
      <p:cViewPr varScale="1">
        <p:scale>
          <a:sx n="57" d="100"/>
          <a:sy n="57" d="100"/>
        </p:scale>
        <p:origin x="5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Een klasse die de </a:t>
            </a:r>
            <a:r>
              <a:rPr lang="nl-NL" dirty="0" err="1"/>
              <a:t>IDrawable</a:t>
            </a:r>
            <a:r>
              <a:rPr lang="nl-NL" dirty="0"/>
              <a:t> interface</a:t>
            </a:r>
            <a:r>
              <a:rPr lang="nl-NL" baseline="0" dirty="0"/>
              <a:t> implementeert, moet de </a:t>
            </a:r>
            <a:r>
              <a:rPr lang="nl-NL" baseline="0" dirty="0" err="1"/>
              <a:t>DrawTo</a:t>
            </a:r>
            <a:r>
              <a:rPr lang="nl-NL" baseline="0" dirty="0"/>
              <a:t> methode implementeren.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het goed is heb</a:t>
            </a:r>
            <a:r>
              <a:rPr lang="nl-NL" baseline="0" dirty="0"/>
              <a:t> je bij het maken van deze opgaven instanties gemaakt van Cat, Dog, Limousine, Sedan en Truck.</a:t>
            </a:r>
          </a:p>
          <a:p>
            <a:r>
              <a:rPr lang="nl-NL" baseline="0" dirty="0"/>
              <a:t>Maar NIET van de Animal of </a:t>
            </a:r>
            <a:r>
              <a:rPr lang="nl-NL" baseline="0" dirty="0" err="1"/>
              <a:t>Car</a:t>
            </a:r>
            <a:r>
              <a:rPr lang="nl-NL" baseline="0" dirty="0"/>
              <a:t> klasse. De klassen worden nooit geïnstantieerd.</a:t>
            </a:r>
            <a:br>
              <a:rPr lang="nl-NL" baseline="0" dirty="0"/>
            </a:br>
            <a:r>
              <a:rPr lang="nl-NL" baseline="0" dirty="0"/>
              <a:t>Waarom denk je?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Waarom maak je klassen abstract? Omdat</a:t>
            </a:r>
            <a:r>
              <a:rPr lang="nl-NL" baseline="0" dirty="0"/>
              <a:t> de bedoeling van een klasse duidelijk vast wilt leggen.</a:t>
            </a:r>
          </a:p>
          <a:p>
            <a:r>
              <a:rPr lang="nl-NL" baseline="0" dirty="0"/>
              <a:t>Met abstract leg je vast dat het niet de bedoeling is dat deze klasse wordt geïnstantieerd.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valt niets in te vullen voor de virtuele methode </a:t>
            </a:r>
            <a:r>
              <a:rPr lang="nl-NL" dirty="0" err="1"/>
              <a:t>MakeNoise</a:t>
            </a:r>
            <a:r>
              <a:rPr lang="nl-NL" dirty="0"/>
              <a:t>! Waarom dan een </a:t>
            </a:r>
            <a:r>
              <a:rPr lang="nl-NL" dirty="0" err="1"/>
              <a:t>method</a:t>
            </a:r>
            <a:r>
              <a:rPr lang="nl-NL" dirty="0"/>
              <a:t> body?!</a:t>
            </a:r>
          </a:p>
          <a:p>
            <a:r>
              <a:rPr lang="nl-NL" dirty="0"/>
              <a:t>Nee, deze</a:t>
            </a:r>
            <a:r>
              <a:rPr lang="nl-NL" baseline="0" dirty="0"/>
              <a:t> wil je dan niet. Oplossing: de abstracte methode!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Mpeg2Decoder klasse</a:t>
            </a:r>
            <a:r>
              <a:rPr lang="nl-NL" baseline="0" dirty="0"/>
              <a:t> en de H264Decoder klasse mogen nog meer attributen en operaties bevatten.</a:t>
            </a:r>
          </a:p>
          <a:p>
            <a:r>
              <a:rPr lang="nl-NL" baseline="0" dirty="0"/>
              <a:t>Maar zij moeten MINIMAAL alles van de </a:t>
            </a:r>
            <a:r>
              <a:rPr lang="nl-NL" baseline="0" dirty="0" err="1"/>
              <a:t>VideoDecoder</a:t>
            </a:r>
            <a:r>
              <a:rPr lang="nl-NL" baseline="0" dirty="0"/>
              <a:t> interface bevatten.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2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plaats te besparen zijn de klassen niet volledig ingevuld.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OOP2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3077135"/>
            <a:ext cx="7467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 err="1"/>
              <a:t>Abstracte</a:t>
            </a:r>
            <a:r>
              <a:rPr lang="en-US" sz="4000" dirty="0"/>
              <a:t> </a:t>
            </a:r>
            <a:r>
              <a:rPr lang="en-US" sz="4000" dirty="0" err="1"/>
              <a:t>klassen</a:t>
            </a:r>
            <a:r>
              <a:rPr lang="en-US" sz="4000" dirty="0"/>
              <a:t> en interfaces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Een voorbeeld van een interface voor klassen die video moeten kunnen decoder: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In deze interface staat dat elke (concrete) video decoder het property </a:t>
            </a:r>
            <a:r>
              <a:rPr lang="nl-NL" dirty="0" err="1"/>
              <a:t>NrOfFramesLeft</a:t>
            </a:r>
            <a:r>
              <a:rPr lang="nl-NL" dirty="0"/>
              <a:t> en de methoden </a:t>
            </a:r>
            <a:r>
              <a:rPr lang="nl-NL" dirty="0" err="1"/>
              <a:t>DecodeNextFrame</a:t>
            </a:r>
            <a:r>
              <a:rPr lang="nl-NL" dirty="0"/>
              <a:t> en Open moet implementeren.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Interfaces: voorbeeld (1)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24140"/>
              </p:ext>
            </p:extLst>
          </p:nvPr>
        </p:nvGraphicFramePr>
        <p:xfrm>
          <a:off x="2450522" y="2362200"/>
          <a:ext cx="424295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Visio" r:id="rId3" imgW="1847681" imgH="1152728" progId="Visio.Drawing.11">
                  <p:embed/>
                </p:oleObj>
              </mc:Choice>
              <mc:Fallback>
                <p:oleObj name="Visio" r:id="rId3" imgW="1847681" imgH="115272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22" y="2362200"/>
                        <a:ext cx="424295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1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Code die de ‘Mpeg2Decoder’ gebruikt, kan er van uitgaan dat hij de </a:t>
            </a:r>
            <a:r>
              <a:rPr lang="nl-NL" sz="2000" dirty="0" err="1"/>
              <a:t>DecodeNextFrame</a:t>
            </a:r>
            <a:r>
              <a:rPr lang="nl-NL" sz="2000" dirty="0"/>
              <a:t> methode kan aanroepen.</a:t>
            </a:r>
            <a:br>
              <a:rPr lang="nl-NL" sz="2000" dirty="0"/>
            </a:br>
            <a:r>
              <a:rPr lang="nl-NL" sz="2000" dirty="0"/>
              <a:t>In de interface staat immers dat elke </a:t>
            </a:r>
            <a:r>
              <a:rPr lang="nl-NL" sz="2000" dirty="0" err="1"/>
              <a:t>VideoDecoder</a:t>
            </a:r>
            <a:r>
              <a:rPr lang="nl-NL" sz="2000" dirty="0"/>
              <a:t> deze methode </a:t>
            </a:r>
            <a:r>
              <a:rPr lang="nl-NL" sz="2000" b="1" u="sng" dirty="0"/>
              <a:t>moet</a:t>
            </a:r>
            <a:r>
              <a:rPr lang="nl-NL" sz="2000" dirty="0"/>
              <a:t> implementeren.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Interfaces: voorbeeld (2)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880435" y="3724870"/>
            <a:ext cx="4187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Symbool voor de </a:t>
            </a:r>
            <a:r>
              <a:rPr lang="nl-NL" b="1" u="sng" dirty="0">
                <a:solidFill>
                  <a:srgbClr val="FF0000"/>
                </a:solidFill>
              </a:rPr>
              <a:t>realisatie</a:t>
            </a:r>
            <a:r>
              <a:rPr lang="nl-NL" b="1" dirty="0">
                <a:solidFill>
                  <a:srgbClr val="FF0000"/>
                </a:solidFill>
              </a:rPr>
              <a:t> relatie .</a:t>
            </a:r>
          </a:p>
          <a:p>
            <a:r>
              <a:rPr lang="nl-NL" b="1" dirty="0">
                <a:solidFill>
                  <a:srgbClr val="FF0000"/>
                </a:solidFill>
              </a:rPr>
              <a:t>Met realisatie geeft je aan dat een</a:t>
            </a:r>
          </a:p>
          <a:p>
            <a:r>
              <a:rPr lang="nl-NL" b="1" dirty="0">
                <a:solidFill>
                  <a:srgbClr val="FF0000"/>
                </a:solidFill>
              </a:rPr>
              <a:t>klasse een interface </a:t>
            </a:r>
            <a:r>
              <a:rPr lang="nl-NL" b="1" u="sng" dirty="0">
                <a:solidFill>
                  <a:srgbClr val="FF0000"/>
                </a:solidFill>
              </a:rPr>
              <a:t>implementeert</a:t>
            </a:r>
            <a:r>
              <a:rPr lang="nl-NL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81400" y="4343400"/>
            <a:ext cx="1206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85317"/>
              </p:ext>
            </p:extLst>
          </p:nvPr>
        </p:nvGraphicFramePr>
        <p:xfrm>
          <a:off x="304800" y="2365703"/>
          <a:ext cx="6019800" cy="48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Visio" r:id="rId4" imgW="3280511" imgH="2630791" progId="Visio.Drawing.11">
                  <p:embed/>
                </p:oleObj>
              </mc:Choice>
              <mc:Fallback>
                <p:oleObj name="Visio" r:id="rId4" imgW="3280511" imgH="263079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5703"/>
                        <a:ext cx="6019800" cy="4843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29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je er een nieuwe decoder bij, dan kun je ook deze dwingen te voldoen aan de </a:t>
            </a:r>
            <a:r>
              <a:rPr lang="nl-NL" dirty="0" err="1"/>
              <a:t>VideoDecoder</a:t>
            </a:r>
            <a:r>
              <a:rPr lang="nl-NL" dirty="0"/>
              <a:t> interface door hem de interface te laten implementeren.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Interfaces: voorbeeld (3)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762492"/>
              </p:ext>
            </p:extLst>
          </p:nvPr>
        </p:nvGraphicFramePr>
        <p:xfrm>
          <a:off x="-76200" y="3200400"/>
          <a:ext cx="6629400" cy="349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Visio" r:id="rId4" imgW="3463121" imgH="1822855" progId="Visio.Drawing.11">
                  <p:embed/>
                </p:oleObj>
              </mc:Choice>
              <mc:Fallback>
                <p:oleObj name="Visio" r:id="rId4" imgW="3463121" imgH="18228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3200400"/>
                        <a:ext cx="6629400" cy="3490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8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72000" cy="4525963"/>
          </a:xfrm>
        </p:spPr>
        <p:txBody>
          <a:bodyPr>
            <a:normAutofit fontScale="85000" lnSpcReduction="10000"/>
          </a:bodyPr>
          <a:lstStyle/>
          <a:p>
            <a:r>
              <a:rPr lang="nl-NL" dirty="0"/>
              <a:t>Eis: Alle </a:t>
            </a:r>
            <a:r>
              <a:rPr lang="nl-NL" dirty="0" err="1"/>
              <a:t>Shapes</a:t>
            </a:r>
            <a:r>
              <a:rPr lang="nl-NL" dirty="0"/>
              <a:t> moeten zichzelf kunnen tekenen.</a:t>
            </a:r>
          </a:p>
          <a:p>
            <a:r>
              <a:rPr lang="nl-NL" dirty="0"/>
              <a:t>De interface </a:t>
            </a:r>
            <a:r>
              <a:rPr lang="nl-NL" dirty="0" err="1"/>
              <a:t>IDrawable</a:t>
            </a:r>
            <a:r>
              <a:rPr lang="nl-NL" dirty="0"/>
              <a:t> bevat een contract voor een </a:t>
            </a:r>
            <a:r>
              <a:rPr lang="nl-NL" dirty="0" err="1"/>
              <a:t>DrawTo</a:t>
            </a:r>
            <a:r>
              <a:rPr lang="nl-NL" dirty="0"/>
              <a:t> methode</a:t>
            </a:r>
          </a:p>
          <a:p>
            <a:r>
              <a:rPr lang="nl-NL" dirty="0"/>
              <a:t>Met deze methode kan een </a:t>
            </a:r>
            <a:r>
              <a:rPr lang="nl-NL" dirty="0" err="1"/>
              <a:t>Shape</a:t>
            </a:r>
            <a:r>
              <a:rPr lang="nl-NL" dirty="0"/>
              <a:t> zichzelf tekenen.</a:t>
            </a:r>
          </a:p>
          <a:p>
            <a:endParaRPr lang="nl-NL" dirty="0"/>
          </a:p>
          <a:p>
            <a:r>
              <a:rPr lang="nl-NL" dirty="0"/>
              <a:t>Andere klassen kun je ook deze interface laten implementeren, als zij zichzelf moeten kunnen tekenen.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Interfaces: nog een voorbeeld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60394"/>
              </p:ext>
            </p:extLst>
          </p:nvPr>
        </p:nvGraphicFramePr>
        <p:xfrm>
          <a:off x="3429000" y="1143000"/>
          <a:ext cx="6426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Visio" r:id="rId4" imgW="4044130" imgH="3592479" progId="Visio.Drawing.11">
                  <p:embed/>
                </p:oleObj>
              </mc:Choice>
              <mc:Fallback>
                <p:oleObj name="Visio" r:id="rId4" imgW="4044130" imgH="359247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0"/>
                        <a:ext cx="64262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1828800"/>
            <a:ext cx="1752600" cy="6096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5257800" y="4114800"/>
            <a:ext cx="2286000" cy="4572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5181600" y="6400800"/>
            <a:ext cx="1752600" cy="4191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7366000" y="6400800"/>
            <a:ext cx="1752600" cy="4191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7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72000" cy="4525963"/>
          </a:xfrm>
        </p:spPr>
        <p:txBody>
          <a:bodyPr>
            <a:normAutofit/>
          </a:bodyPr>
          <a:lstStyle/>
          <a:p>
            <a:r>
              <a:rPr lang="nl-NL" dirty="0"/>
              <a:t>In C# mag je maar van één klasse erven.</a:t>
            </a:r>
          </a:p>
          <a:p>
            <a:r>
              <a:rPr lang="nl-NL" dirty="0"/>
              <a:t>Je mag wel meerdere interfaces implementeren.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Meerdere interfaces implementeren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2538"/>
              </p:ext>
            </p:extLst>
          </p:nvPr>
        </p:nvGraphicFramePr>
        <p:xfrm>
          <a:off x="3429000" y="561411"/>
          <a:ext cx="6553200" cy="576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Visio" r:id="rId3" imgW="4044130" imgH="3504660" progId="Visio.Drawing.11">
                  <p:embed/>
                </p:oleObj>
              </mc:Choice>
              <mc:Fallback>
                <p:oleObj name="Visio" r:id="rId3" imgW="4044130" imgH="3504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1411"/>
                        <a:ext cx="6553200" cy="576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26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572000" cy="4525963"/>
          </a:xfrm>
        </p:spPr>
        <p:txBody>
          <a:bodyPr>
            <a:normAutofit/>
          </a:bodyPr>
          <a:lstStyle/>
          <a:p>
            <a:r>
              <a:rPr lang="nl-NL" dirty="0"/>
              <a:t>In het </a:t>
            </a:r>
            <a:r>
              <a:rPr lang="nl-NL"/>
              <a:t>systeem reeds </a:t>
            </a:r>
            <a:r>
              <a:rPr lang="nl-NL" dirty="0"/>
              <a:t>bekende interfaces mag je met een ‘</a:t>
            </a:r>
            <a:r>
              <a:rPr lang="nl-NL" dirty="0" err="1"/>
              <a:t>lollipop</a:t>
            </a:r>
            <a:r>
              <a:rPr lang="nl-NL" dirty="0"/>
              <a:t>’ tekenen.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Alternatieve tekenwijze interface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6264"/>
              </p:ext>
            </p:extLst>
          </p:nvPr>
        </p:nvGraphicFramePr>
        <p:xfrm>
          <a:off x="3429000" y="561411"/>
          <a:ext cx="7010400" cy="616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3" imgW="4044130" imgH="3504660" progId="Visio.Drawing.11">
                  <p:embed/>
                </p:oleObj>
              </mc:Choice>
              <mc:Fallback>
                <p:oleObj name="Visio" r:id="rId3" imgW="4044130" imgH="3504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1411"/>
                        <a:ext cx="7010400" cy="6165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76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r>
              <a:rPr lang="nl-NL" sz="13800" dirty="0"/>
              <a:t>?</a:t>
            </a:r>
          </a:p>
          <a:p>
            <a:pPr marL="109728" indent="0" algn="ctr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</a:t>
            </a:r>
            <a:r>
              <a:rPr lang="nl-NL"/>
              <a:t>over interfaces</a:t>
            </a:r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Was dit allemaal een beetje ‘abstract’?</a:t>
            </a:r>
          </a:p>
          <a:p>
            <a:endParaRPr lang="nl-NL" dirty="0"/>
          </a:p>
          <a:p>
            <a:r>
              <a:rPr lang="nl-NL" dirty="0"/>
              <a:t>Hoe codeer je abstracte klassen, interfaces en klassen die interfaces implementeren?</a:t>
            </a:r>
            <a:br>
              <a:rPr lang="nl-NL" dirty="0"/>
            </a:br>
            <a:br>
              <a:rPr lang="nl-NL" dirty="0"/>
            </a:br>
            <a:r>
              <a:rPr lang="nl-NL" dirty="0"/>
              <a:t>Ga zelf ‘concreet’ aan de slag, zie volgende sheet!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Leuk UML </a:t>
            </a:r>
            <a:r>
              <a:rPr lang="nl-NL" dirty="0" err="1"/>
              <a:t>klassediagrammen</a:t>
            </a:r>
            <a:r>
              <a:rPr lang="nl-NL" dirty="0"/>
              <a:t>, maar de code dan?</a:t>
            </a:r>
          </a:p>
        </p:txBody>
      </p:sp>
    </p:spTree>
    <p:extLst>
      <p:ext uri="{BB962C8B-B14F-4D97-AF65-F5344CB8AC3E}">
        <p14:creationId xmlns:p14="http://schemas.microsoft.com/office/powerpoint/2010/main" val="391645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,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Challenges</a:t>
            </a:r>
          </a:p>
          <a:p>
            <a:pPr marL="109728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bekend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met, </a:t>
            </a:r>
            <a:r>
              <a:rPr lang="en-US" dirty="0" err="1"/>
              <a:t>herkennen</a:t>
            </a:r>
            <a:r>
              <a:rPr lang="en-US" dirty="0"/>
              <a:t> en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, </a:t>
            </a:r>
            <a:r>
              <a:rPr lang="en-US" dirty="0" err="1"/>
              <a:t>methoden</a:t>
            </a:r>
            <a:r>
              <a:rPr lang="en-US" dirty="0"/>
              <a:t> en properties</a:t>
            </a:r>
          </a:p>
          <a:p>
            <a:pPr lvl="1"/>
            <a:r>
              <a:rPr lang="en-US" dirty="0"/>
              <a:t>De ‘is’ </a:t>
            </a:r>
            <a:r>
              <a:rPr lang="en-US" dirty="0" err="1"/>
              <a:t>en</a:t>
            </a:r>
            <a:r>
              <a:rPr lang="en-US" dirty="0"/>
              <a:t>  de ‘as’ operator.</a:t>
            </a:r>
          </a:p>
          <a:p>
            <a:pPr lvl="1"/>
            <a:r>
              <a:rPr lang="en-US" dirty="0"/>
              <a:t>Interfaces (</a:t>
            </a:r>
            <a:r>
              <a:rPr lang="en-US" dirty="0" err="1"/>
              <a:t>definieren</a:t>
            </a:r>
            <a:r>
              <a:rPr lang="en-US" dirty="0"/>
              <a:t> en </a:t>
            </a:r>
            <a:r>
              <a:rPr lang="en-US" dirty="0" err="1"/>
              <a:t>implementeren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Sorteren</a:t>
            </a:r>
            <a:r>
              <a:rPr lang="en-US" dirty="0"/>
              <a:t> </a:t>
            </a:r>
            <a:r>
              <a:rPr lang="en-US" dirty="0" err="1"/>
              <a:t>mbv</a:t>
            </a:r>
            <a:r>
              <a:rPr lang="en-US" dirty="0"/>
              <a:t> de </a:t>
            </a:r>
            <a:r>
              <a:rPr lang="en-US" dirty="0" err="1"/>
              <a:t>IComparable</a:t>
            </a:r>
            <a:r>
              <a:rPr lang="en-US" dirty="0"/>
              <a:t> en </a:t>
            </a:r>
            <a:r>
              <a:rPr lang="en-US" dirty="0" err="1"/>
              <a:t>IComparer</a:t>
            </a:r>
            <a:r>
              <a:rPr lang="en-US" dirty="0"/>
              <a:t> interfaces.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4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Introductie</a:t>
            </a:r>
          </a:p>
          <a:p>
            <a:pPr lvl="1"/>
            <a:r>
              <a:rPr lang="nl-NL" dirty="0"/>
              <a:t>Abstracte klassen </a:t>
            </a:r>
          </a:p>
          <a:p>
            <a:pPr lvl="1"/>
            <a:r>
              <a:rPr lang="nl-NL" dirty="0"/>
              <a:t>Interfaces</a:t>
            </a:r>
          </a:p>
          <a:p>
            <a:pPr marL="393192" lvl="1" indent="0">
              <a:buNone/>
            </a:pPr>
            <a:endParaRPr lang="nl-NL" dirty="0"/>
          </a:p>
          <a:p>
            <a:pPr marL="393192" lvl="1" indent="0">
              <a:buNone/>
            </a:pP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je opgevallen aan het gebruik van de Animal klasse en de </a:t>
            </a:r>
            <a:r>
              <a:rPr lang="nl-NL" dirty="0" err="1"/>
              <a:t>Car</a:t>
            </a:r>
            <a:r>
              <a:rPr lang="nl-NL" dirty="0"/>
              <a:t> klasse bij het maken van de dierenasiel opgave en de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rental</a:t>
            </a:r>
            <a:r>
              <a:rPr lang="nl-NL" dirty="0"/>
              <a:t> opgave?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Abstracte klassen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37179"/>
              </p:ext>
            </p:extLst>
          </p:nvPr>
        </p:nvGraphicFramePr>
        <p:xfrm>
          <a:off x="533401" y="3305968"/>
          <a:ext cx="4110718" cy="264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Visio" r:id="rId4" imgW="2276829" imgH="1468606" progId="Visio.Drawing.11">
                  <p:embed/>
                </p:oleObj>
              </mc:Choice>
              <mc:Fallback>
                <p:oleObj name="Visio" r:id="rId4" imgW="2276829" imgH="146860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3305968"/>
                        <a:ext cx="4110718" cy="2648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94638"/>
              </p:ext>
            </p:extLst>
          </p:nvPr>
        </p:nvGraphicFramePr>
        <p:xfrm>
          <a:off x="3733800" y="2744485"/>
          <a:ext cx="5715000" cy="395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Visio" r:id="rId6" imgW="3313958" imgH="2305726" progId="Visio.Drawing.11">
                  <p:embed/>
                </p:oleObj>
              </mc:Choice>
              <mc:Fallback>
                <p:oleObj name="Visio" r:id="rId6" imgW="3313958" imgH="230572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4485"/>
                        <a:ext cx="5715000" cy="3955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0400" y="336550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Deze klassen worden </a:t>
            </a:r>
          </a:p>
          <a:p>
            <a:r>
              <a:rPr lang="nl-NL" b="1" u="sng" dirty="0">
                <a:solidFill>
                  <a:srgbClr val="FF0000"/>
                </a:solidFill>
              </a:rPr>
              <a:t>nooit</a:t>
            </a:r>
            <a:r>
              <a:rPr lang="nl-NL" b="1" dirty="0">
                <a:solidFill>
                  <a:srgbClr val="FF0000"/>
                </a:solidFill>
              </a:rPr>
              <a:t> geïnstantieerd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365500"/>
            <a:ext cx="1447800" cy="11303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096000" y="3365500"/>
            <a:ext cx="1447800" cy="11303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3740409" y="60299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rgbClr val="00B050"/>
                </a:solidFill>
              </a:rPr>
              <a:t>Waarom?</a:t>
            </a:r>
          </a:p>
        </p:txBody>
      </p:sp>
    </p:spTree>
    <p:extLst>
      <p:ext uri="{BB962C8B-B14F-4D97-AF65-F5344CB8AC3E}">
        <p14:creationId xmlns:p14="http://schemas.microsoft.com/office/powerpoint/2010/main" val="3778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Om aan te geven dat je van een klasse geen objecten mag instantiëren, maak je deze klasse </a:t>
            </a:r>
            <a:r>
              <a:rPr lang="nl-NL" u="sng" dirty="0"/>
              <a:t>abstract</a:t>
            </a:r>
            <a:r>
              <a:rPr lang="nl-NL" dirty="0"/>
              <a:t>.</a:t>
            </a:r>
          </a:p>
          <a:p>
            <a:r>
              <a:rPr lang="nl-NL" dirty="0"/>
              <a:t>In UML: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Abstracte klassen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87691"/>
              </p:ext>
            </p:extLst>
          </p:nvPr>
        </p:nvGraphicFramePr>
        <p:xfrm>
          <a:off x="533400" y="3305175"/>
          <a:ext cx="4110038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Visio" r:id="rId4" imgW="2276829" imgH="1468606" progId="Visio.Drawing.11">
                  <p:embed/>
                </p:oleObj>
              </mc:Choice>
              <mc:Fallback>
                <p:oleObj name="Visio" r:id="rId4" imgW="2276829" imgH="146860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05175"/>
                        <a:ext cx="4110038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85162"/>
              </p:ext>
            </p:extLst>
          </p:nvPr>
        </p:nvGraphicFramePr>
        <p:xfrm>
          <a:off x="3733800" y="2751138"/>
          <a:ext cx="5715000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Visio" r:id="rId6" imgW="3313958" imgH="2305726" progId="Visio.Drawing.11">
                  <p:embed/>
                </p:oleObj>
              </mc:Choice>
              <mc:Fallback>
                <p:oleObj name="Visio" r:id="rId6" imgW="3313958" imgH="230572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51138"/>
                        <a:ext cx="5715000" cy="395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295400" y="3365500"/>
            <a:ext cx="1752600" cy="5207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943600" y="3365500"/>
            <a:ext cx="1752600" cy="5207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4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Bij het toepassen van inheritance kom je het volgende probleem tegen: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Abstracte methoden (1)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2362200"/>
            <a:ext cx="5715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700" dirty="0">
                <a:solidFill>
                  <a:srgbClr val="2B91AF"/>
                </a:solidFill>
                <a:latin typeface="Consolas"/>
              </a:rPr>
              <a:t>Animal</a:t>
            </a:r>
            <a:endParaRPr lang="nl-NL" sz="1700" dirty="0">
              <a:solidFill>
                <a:prstClr val="black"/>
              </a:solidFill>
              <a:latin typeface="Consolas"/>
            </a:endParaRP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Name {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 } </a:t>
            </a:r>
          </a:p>
          <a:p>
            <a:endParaRPr lang="nl-NL" sz="1700" dirty="0">
              <a:solidFill>
                <a:prstClr val="black"/>
              </a:solidFill>
              <a:latin typeface="Consolas"/>
            </a:endParaRP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Animal(</a:t>
            </a:r>
            <a:r>
              <a:rPr lang="nl-NL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name)</a:t>
            </a: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    Name = name;</a:t>
            </a: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nl-NL" sz="1700" dirty="0">
              <a:solidFill>
                <a:prstClr val="black"/>
              </a:solidFill>
              <a:latin typeface="Consolas"/>
            </a:endParaRP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7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7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700" dirty="0" err="1">
                <a:solidFill>
                  <a:prstClr val="black"/>
                </a:solidFill>
                <a:latin typeface="Consolas"/>
              </a:rPr>
              <a:t>MakeNoise</a:t>
            </a:r>
            <a:r>
              <a:rPr lang="nl-NL" sz="17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008000"/>
                </a:solidFill>
                <a:latin typeface="Consolas"/>
              </a:rPr>
              <a:t>// Empty. Don’t know what to do</a:t>
            </a:r>
          </a:p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        // here. Cat and dog implement</a:t>
            </a:r>
          </a:p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        // this method.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nl-NL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983661"/>
              </p:ext>
            </p:extLst>
          </p:nvPr>
        </p:nvGraphicFramePr>
        <p:xfrm>
          <a:off x="-76200" y="2057400"/>
          <a:ext cx="4495800" cy="388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Visio" r:id="rId4" imgW="2276829" imgH="1967960" progId="Visio.Drawing.11">
                  <p:embed/>
                </p:oleObj>
              </mc:Choice>
              <mc:Fallback>
                <p:oleObj name="Visio" r:id="rId4" imgW="2276829" imgH="19679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2057400"/>
                        <a:ext cx="4495800" cy="3882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914400" y="3493861"/>
            <a:ext cx="1905000" cy="26035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4682670" y="5257800"/>
            <a:ext cx="4004129" cy="762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76200" y="5562600"/>
            <a:ext cx="1467757" cy="26035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2209800" y="5607050"/>
            <a:ext cx="1543957" cy="2381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5516084" y="6206368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Oplossing: </a:t>
            </a:r>
            <a:r>
              <a:rPr lang="nl-NL" b="1" u="sng" dirty="0">
                <a:solidFill>
                  <a:srgbClr val="FF0000"/>
                </a:solidFill>
              </a:rPr>
              <a:t>abstracte</a:t>
            </a:r>
            <a:r>
              <a:rPr lang="nl-NL" b="1" dirty="0">
                <a:solidFill>
                  <a:srgbClr val="FF0000"/>
                </a:solidFill>
              </a:rPr>
              <a:t> methode </a:t>
            </a:r>
          </a:p>
          <a:p>
            <a:r>
              <a:rPr lang="nl-NL" b="1" dirty="0">
                <a:solidFill>
                  <a:srgbClr val="FF0000"/>
                </a:solidFill>
              </a:rPr>
              <a:t>van maken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257800" y="6019800"/>
            <a:ext cx="258284" cy="509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Een abstracte klasse kan abstracte operaties (methoden) bevatten.</a:t>
            </a:r>
          </a:p>
          <a:p>
            <a:r>
              <a:rPr lang="nl-NL" sz="2000" dirty="0"/>
              <a:t>Een abstracte methode heeft alleen een </a:t>
            </a:r>
            <a:r>
              <a:rPr lang="nl-NL" sz="2000" u="sng" dirty="0"/>
              <a:t>declaratie</a:t>
            </a:r>
            <a:r>
              <a:rPr lang="nl-NL" sz="2000" dirty="0"/>
              <a:t>.</a:t>
            </a:r>
            <a:br>
              <a:rPr lang="nl-NL" sz="2000" dirty="0"/>
            </a:br>
            <a:r>
              <a:rPr lang="nl-NL" sz="2000" dirty="0"/>
              <a:t>Hij heeft </a:t>
            </a:r>
            <a:r>
              <a:rPr lang="nl-NL" sz="2000" u="sng" dirty="0"/>
              <a:t>geen implementatie</a:t>
            </a:r>
            <a:r>
              <a:rPr lang="nl-NL" sz="2000" dirty="0"/>
              <a:t> (geen code blok).</a:t>
            </a:r>
          </a:p>
          <a:p>
            <a:r>
              <a:rPr lang="nl-NL" sz="2000" dirty="0"/>
              <a:t>Abstracte methoden hebben wel een implementatie in </a:t>
            </a:r>
            <a:r>
              <a:rPr lang="nl-NL" sz="2000" u="sng" dirty="0"/>
              <a:t>concrete</a:t>
            </a:r>
            <a:r>
              <a:rPr lang="nl-NL" sz="2000" dirty="0"/>
              <a:t> subklassen.</a:t>
            </a:r>
          </a:p>
          <a:p>
            <a:endParaRPr lang="nl-NL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Abstracte methoden (2)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73345"/>
              </p:ext>
            </p:extLst>
          </p:nvPr>
        </p:nvGraphicFramePr>
        <p:xfrm>
          <a:off x="5164137" y="2971800"/>
          <a:ext cx="4513263" cy="3897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Visio" r:id="rId4" imgW="2276829" imgH="1967960" progId="Visio.Drawing.11">
                  <p:embed/>
                </p:oleObj>
              </mc:Choice>
              <mc:Fallback>
                <p:oleObj name="Visio" r:id="rId4" imgW="2276829" imgH="1967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7" y="2971800"/>
                        <a:ext cx="4513263" cy="3897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3635276"/>
            <a:ext cx="4873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Er is geen nuttige implementatie mogelijk</a:t>
            </a:r>
          </a:p>
          <a:p>
            <a:r>
              <a:rPr lang="nl-NL" dirty="0">
                <a:solidFill>
                  <a:srgbClr val="00B050"/>
                </a:solidFill>
              </a:rPr>
              <a:t>van de methode </a:t>
            </a:r>
            <a:r>
              <a:rPr lang="nl-NL" dirty="0" err="1">
                <a:solidFill>
                  <a:srgbClr val="00B050"/>
                </a:solidFill>
              </a:rPr>
              <a:t>MakeNoise</a:t>
            </a:r>
            <a:r>
              <a:rPr lang="nl-NL" dirty="0">
                <a:solidFill>
                  <a:srgbClr val="00B050"/>
                </a:solidFill>
              </a:rPr>
              <a:t> () </a:t>
            </a:r>
          </a:p>
          <a:p>
            <a:r>
              <a:rPr lang="nl-NL" dirty="0">
                <a:solidFill>
                  <a:srgbClr val="00B050"/>
                </a:solidFill>
              </a:rPr>
              <a:t>in de klasse Animal. Dus is deze abstract.</a:t>
            </a:r>
          </a:p>
          <a:p>
            <a:r>
              <a:rPr lang="nl-NL" dirty="0">
                <a:solidFill>
                  <a:srgbClr val="00B050"/>
                </a:solidFill>
              </a:rPr>
              <a:t>Reden:  Welk geluid maakt een dier?!?!</a:t>
            </a:r>
          </a:p>
          <a:p>
            <a:endParaRPr lang="nl-NL" dirty="0">
              <a:solidFill>
                <a:srgbClr val="00B050"/>
              </a:solidFill>
            </a:endParaRPr>
          </a:p>
          <a:p>
            <a:r>
              <a:rPr lang="nl-NL" dirty="0">
                <a:solidFill>
                  <a:srgbClr val="00B050"/>
                </a:solidFill>
              </a:rPr>
              <a:t>Voor de concrete klassen Cat (“</a:t>
            </a:r>
            <a:r>
              <a:rPr lang="nl-NL" dirty="0" err="1">
                <a:solidFill>
                  <a:srgbClr val="00B050"/>
                </a:solidFill>
              </a:rPr>
              <a:t>Miaauw</a:t>
            </a:r>
            <a:r>
              <a:rPr lang="nl-NL" dirty="0">
                <a:solidFill>
                  <a:srgbClr val="00B050"/>
                </a:solidFill>
              </a:rPr>
              <a:t>”) </a:t>
            </a:r>
          </a:p>
          <a:p>
            <a:r>
              <a:rPr lang="nl-NL" dirty="0">
                <a:solidFill>
                  <a:srgbClr val="00B050"/>
                </a:solidFill>
              </a:rPr>
              <a:t>en Dog (“Woef Woef”) is er wel een </a:t>
            </a:r>
          </a:p>
          <a:p>
            <a:r>
              <a:rPr lang="nl-NL" dirty="0">
                <a:solidFill>
                  <a:srgbClr val="00B050"/>
                </a:solidFill>
              </a:rPr>
              <a:t>implementatie mogelijk.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4267200"/>
            <a:ext cx="2095500" cy="2381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257800" y="6477000"/>
            <a:ext cx="1600200" cy="2381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391400" y="6497412"/>
            <a:ext cx="1676400" cy="21771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0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267200" cy="4525963"/>
          </a:xfrm>
        </p:spPr>
        <p:txBody>
          <a:bodyPr/>
          <a:lstStyle/>
          <a:p>
            <a:r>
              <a:rPr lang="nl-NL" sz="2400" dirty="0"/>
              <a:t>Een C# klasse kan ook abstracte properties bevatten.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Abstracte attributen (properties!)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42333"/>
              </p:ext>
            </p:extLst>
          </p:nvPr>
        </p:nvGraphicFramePr>
        <p:xfrm>
          <a:off x="4648200" y="1696851"/>
          <a:ext cx="5410200" cy="447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Visio" r:id="rId3" imgW="2593497" imgH="2147381" progId="Visio.Drawing.11">
                  <p:embed/>
                </p:oleObj>
              </mc:Choice>
              <mc:Fallback>
                <p:oleObj name="Visio" r:id="rId3" imgW="2593497" imgH="21473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96851"/>
                        <a:ext cx="5410200" cy="4475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8194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50"/>
                </a:solidFill>
              </a:rPr>
              <a:t>Wat is de oppervlakte van een </a:t>
            </a:r>
            <a:r>
              <a:rPr lang="nl-NL" dirty="0" err="1">
                <a:solidFill>
                  <a:srgbClr val="00B050"/>
                </a:solidFill>
              </a:rPr>
              <a:t>Shape</a:t>
            </a:r>
            <a:r>
              <a:rPr lang="nl-NL" dirty="0">
                <a:solidFill>
                  <a:srgbClr val="00B050"/>
                </a:solidFill>
              </a:rPr>
              <a:t>?</a:t>
            </a:r>
          </a:p>
          <a:p>
            <a:r>
              <a:rPr lang="nl-NL" dirty="0">
                <a:solidFill>
                  <a:srgbClr val="00B050"/>
                </a:solidFill>
              </a:rPr>
              <a:t>Dat weet je niet, want je weet niet welke vorm hij heeft.</a:t>
            </a:r>
            <a:br>
              <a:rPr lang="nl-NL" dirty="0">
                <a:solidFill>
                  <a:srgbClr val="00B050"/>
                </a:solidFill>
              </a:rPr>
            </a:br>
            <a:r>
              <a:rPr lang="nl-NL" dirty="0">
                <a:solidFill>
                  <a:srgbClr val="00B050"/>
                </a:solidFill>
              </a:rPr>
              <a:t>Ook hier dus geen implementatie, maar een abstracte property!</a:t>
            </a:r>
          </a:p>
          <a:p>
            <a:endParaRPr lang="nl-NL" dirty="0">
              <a:solidFill>
                <a:srgbClr val="00B050"/>
              </a:solidFill>
            </a:endParaRPr>
          </a:p>
          <a:p>
            <a:endParaRPr lang="nl-NL" dirty="0">
              <a:solidFill>
                <a:srgbClr val="00B050"/>
              </a:solidFill>
            </a:endParaRPr>
          </a:p>
          <a:p>
            <a:r>
              <a:rPr lang="nl-NL" dirty="0">
                <a:solidFill>
                  <a:srgbClr val="00B050"/>
                </a:solidFill>
              </a:rPr>
              <a:t>Voor de concrete klassen </a:t>
            </a:r>
            <a:r>
              <a:rPr lang="nl-NL" dirty="0" err="1">
                <a:solidFill>
                  <a:srgbClr val="00B050"/>
                </a:solidFill>
              </a:rPr>
              <a:t>Circle</a:t>
            </a:r>
            <a:r>
              <a:rPr lang="nl-NL" dirty="0">
                <a:solidFill>
                  <a:srgbClr val="00B050"/>
                </a:solidFill>
              </a:rPr>
              <a:t> </a:t>
            </a:r>
          </a:p>
          <a:p>
            <a:r>
              <a:rPr lang="nl-NL" dirty="0">
                <a:solidFill>
                  <a:srgbClr val="00B050"/>
                </a:solidFill>
              </a:rPr>
              <a:t>en Square kun je wel de </a:t>
            </a:r>
          </a:p>
          <a:p>
            <a:r>
              <a:rPr lang="nl-NL" dirty="0">
                <a:solidFill>
                  <a:srgbClr val="00B050"/>
                </a:solidFill>
              </a:rPr>
              <a:t>oppervlakte berekenen.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819400"/>
            <a:ext cx="2286000" cy="381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648200" y="4953000"/>
            <a:ext cx="1981200" cy="381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7010400" y="4953000"/>
            <a:ext cx="2133600" cy="381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5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r>
              <a:rPr lang="nl-NL" sz="13800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Vragen over abstracte klassen en methoden?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6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Stel je voor: </a:t>
            </a:r>
            <a:br>
              <a:rPr lang="nl-NL" dirty="0"/>
            </a:br>
            <a:r>
              <a:rPr lang="nl-NL" dirty="0"/>
              <a:t>Je wilt dat een bepaalde groep klassen allemaal dezelfde </a:t>
            </a:r>
            <a:r>
              <a:rPr lang="nl-NL" dirty="0" err="1"/>
              <a:t>truuk</a:t>
            </a:r>
            <a:r>
              <a:rPr lang="nl-NL" dirty="0"/>
              <a:t>(s) kunnen doen.</a:t>
            </a:r>
            <a:br>
              <a:rPr lang="nl-NL" dirty="0"/>
            </a:br>
            <a:r>
              <a:rPr lang="nl-NL" dirty="0"/>
              <a:t>En je wilt dit duidelijk in je code laten zien.</a:t>
            </a:r>
          </a:p>
          <a:p>
            <a:r>
              <a:rPr lang="nl-NL" dirty="0"/>
              <a:t>Deze </a:t>
            </a:r>
            <a:r>
              <a:rPr lang="nl-NL" dirty="0" err="1"/>
              <a:t>truuk</a:t>
            </a:r>
            <a:r>
              <a:rPr lang="nl-NL" dirty="0"/>
              <a:t>(s) kun je vastleggen in een contract. Dit </a:t>
            </a:r>
            <a:r>
              <a:rPr lang="nl-NL" b="1" u="sng" dirty="0"/>
              <a:t>contract</a:t>
            </a:r>
            <a:r>
              <a:rPr lang="nl-NL" dirty="0"/>
              <a:t> wordt </a:t>
            </a:r>
            <a:r>
              <a:rPr lang="nl-NL" b="1" u="sng" dirty="0"/>
              <a:t>interface</a:t>
            </a:r>
            <a:r>
              <a:rPr lang="nl-NL" dirty="0"/>
              <a:t> genoemd.</a:t>
            </a:r>
          </a:p>
          <a:p>
            <a:r>
              <a:rPr lang="nl-NL" dirty="0"/>
              <a:t>Een interface bevat geen implementaties.</a:t>
            </a:r>
          </a:p>
          <a:p>
            <a:r>
              <a:rPr lang="nl-NL" dirty="0"/>
              <a:t>Elke klasse die de interface </a:t>
            </a:r>
            <a:r>
              <a:rPr lang="nl-NL" u="sng" dirty="0"/>
              <a:t>implementeert</a:t>
            </a:r>
            <a:r>
              <a:rPr lang="nl-NL" dirty="0"/>
              <a:t> moet aan het contract voldoen.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50993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D2D6-1DC9-49E5-9716-577151C83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4785</TotalTime>
  <Words>904</Words>
  <Application>Microsoft Office PowerPoint</Application>
  <PresentationFormat>On-screen Show (4:3)</PresentationFormat>
  <Paragraphs>142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Visio</vt:lpstr>
      <vt:lpstr>OOP2 </vt:lpstr>
      <vt:lpstr>Inhoud</vt:lpstr>
      <vt:lpstr>Abstracte klassen</vt:lpstr>
      <vt:lpstr>Abstracte klassen</vt:lpstr>
      <vt:lpstr>Abstracte methoden (1)</vt:lpstr>
      <vt:lpstr>Abstracte methoden (2)</vt:lpstr>
      <vt:lpstr>Abstracte attributen (properties!)</vt:lpstr>
      <vt:lpstr>Vragen over abstracte klassen en methoden?</vt:lpstr>
      <vt:lpstr>Interfaces</vt:lpstr>
      <vt:lpstr>Interfaces: voorbeeld (1)</vt:lpstr>
      <vt:lpstr>Interfaces: voorbeeld (2)</vt:lpstr>
      <vt:lpstr>Interfaces: voorbeeld (3)</vt:lpstr>
      <vt:lpstr>Interfaces: nog een voorbeeld</vt:lpstr>
      <vt:lpstr>Meerdere interfaces implementeren</vt:lpstr>
      <vt:lpstr>Alternatieve tekenwijze interface</vt:lpstr>
      <vt:lpstr>Vragen over interfaces</vt:lpstr>
      <vt:lpstr>Leuk UML klassediagrammen, maar de code dan?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</dc:title>
  <dc:creator/>
  <cp:lastModifiedBy>Belle,Joeri J. van</cp:lastModifiedBy>
  <cp:revision>1322</cp:revision>
  <dcterms:created xsi:type="dcterms:W3CDTF">2006-08-16T00:00:00Z</dcterms:created>
  <dcterms:modified xsi:type="dcterms:W3CDTF">2020-02-06T11:07:56Z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