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4"/>
    <p:sldMasterId id="2147484008" r:id="rId5"/>
    <p:sldMasterId id="2147484021" r:id="rId6"/>
    <p:sldMasterId id="2147484027" r:id="rId7"/>
  </p:sldMasterIdLst>
  <p:notesMasterIdLst>
    <p:notesMasterId r:id="rId47"/>
  </p:notesMasterIdLst>
  <p:sldIdLst>
    <p:sldId id="390" r:id="rId8"/>
    <p:sldId id="257" r:id="rId9"/>
    <p:sldId id="391" r:id="rId10"/>
    <p:sldId id="351" r:id="rId11"/>
    <p:sldId id="369" r:id="rId12"/>
    <p:sldId id="352" r:id="rId13"/>
    <p:sldId id="368" r:id="rId14"/>
    <p:sldId id="375" r:id="rId15"/>
    <p:sldId id="376" r:id="rId16"/>
    <p:sldId id="367" r:id="rId17"/>
    <p:sldId id="357" r:id="rId18"/>
    <p:sldId id="374" r:id="rId19"/>
    <p:sldId id="360" r:id="rId20"/>
    <p:sldId id="381" r:id="rId21"/>
    <p:sldId id="382" r:id="rId22"/>
    <p:sldId id="384" r:id="rId23"/>
    <p:sldId id="385" r:id="rId24"/>
    <p:sldId id="412" r:id="rId25"/>
    <p:sldId id="41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366" r:id="rId44"/>
    <p:sldId id="387" r:id="rId45"/>
    <p:sldId id="38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90"/>
            <p14:sldId id="257"/>
            <p14:sldId id="391"/>
            <p14:sldId id="351"/>
            <p14:sldId id="369"/>
            <p14:sldId id="352"/>
            <p14:sldId id="368"/>
            <p14:sldId id="375"/>
            <p14:sldId id="376"/>
            <p14:sldId id="367"/>
            <p14:sldId id="357"/>
            <p14:sldId id="374"/>
            <p14:sldId id="360"/>
            <p14:sldId id="381"/>
            <p14:sldId id="382"/>
            <p14:sldId id="384"/>
            <p14:sldId id="385"/>
            <p14:sldId id="412"/>
            <p14:sldId id="41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366"/>
            <p14:sldId id="387"/>
            <p14:sldId id="389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87" autoAdjust="0"/>
  </p:normalViewPr>
  <p:slideViewPr>
    <p:cSldViewPr>
      <p:cViewPr varScale="1">
        <p:scale>
          <a:sx n="63" d="100"/>
          <a:sy n="63" d="100"/>
        </p:scale>
        <p:origin x="154" y="91"/>
      </p:cViewPr>
      <p:guideLst>
        <p:guide orient="horz" pos="96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baseline="0" dirty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(De klassen zijn in dit voorbeeld ‘versimpeld’ getekend. Alleen</a:t>
            </a:r>
            <a:r>
              <a:rPr lang="nl-NL" baseline="0" dirty="0"/>
              <a:t> het compartiment met de naam is zichtbaar)</a:t>
            </a:r>
          </a:p>
          <a:p>
            <a:endParaRPr lang="nl-NL" baseline="0" dirty="0"/>
          </a:p>
          <a:p>
            <a:r>
              <a:rPr lang="nl-NL" dirty="0"/>
              <a:t>Een paar voorbeelden</a:t>
            </a:r>
            <a:r>
              <a:rPr lang="nl-NL" baseline="0" dirty="0"/>
              <a:t> van </a:t>
            </a:r>
            <a:r>
              <a:rPr lang="nl-NL" b="1" baseline="0" dirty="0"/>
              <a:t>relaties</a:t>
            </a:r>
            <a:r>
              <a:rPr lang="nl-NL" baseline="0" dirty="0"/>
              <a:t> die je tegen kunt komen in een UML klassediagram. Wij behandelen ze week niet allemaal.</a:t>
            </a:r>
          </a:p>
          <a:p>
            <a:r>
              <a:rPr lang="nl-NL" baseline="0" dirty="0"/>
              <a:t>Je kunt zien dat iedere relatie met een ander soort lijn getekend wordt.</a:t>
            </a:r>
          </a:p>
          <a:p>
            <a:endParaRPr lang="nl-NL" baseline="0" dirty="0"/>
          </a:p>
          <a:p>
            <a:r>
              <a:rPr lang="nl-NL" b="1" u="sng" baseline="0" dirty="0"/>
              <a:t>Deze week</a:t>
            </a:r>
            <a:r>
              <a:rPr lang="nl-NL" baseline="0" dirty="0"/>
              <a:t>: de associatie relatie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bi-directioneel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Navigatie</a:t>
            </a:r>
          </a:p>
          <a:p>
            <a:pPr marL="171450" indent="-171450">
              <a:buFontTx/>
              <a:buChar char="-"/>
            </a:pPr>
            <a:endParaRPr lang="nl-NL" baseline="0" dirty="0"/>
          </a:p>
          <a:p>
            <a:pPr marL="0" indent="0">
              <a:buFontTx/>
              <a:buNone/>
            </a:pPr>
            <a:r>
              <a:rPr lang="nl-NL" b="1" u="sng" baseline="0" dirty="0"/>
              <a:t>Week 3</a:t>
            </a:r>
            <a:r>
              <a:rPr lang="nl-NL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De generalisatie relatie</a:t>
            </a:r>
          </a:p>
          <a:p>
            <a:pPr marL="171450" indent="-171450">
              <a:buFontTx/>
              <a:buChar char="-"/>
            </a:pPr>
            <a:endParaRPr lang="nl-NL" baseline="0" dirty="0"/>
          </a:p>
          <a:p>
            <a:pPr marL="0" indent="0">
              <a:buFontTx/>
              <a:buNone/>
            </a:pPr>
            <a:r>
              <a:rPr lang="nl-NL" b="1" u="sng" baseline="0" dirty="0"/>
              <a:t>Week 4</a:t>
            </a:r>
            <a:r>
              <a:rPr lang="nl-NL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De realisatie relatie</a:t>
            </a:r>
          </a:p>
          <a:p>
            <a:pPr marL="171450" indent="-171450">
              <a:buFontTx/>
              <a:buChar char="-"/>
            </a:pPr>
            <a:endParaRPr lang="nl-NL" baseline="0" dirty="0"/>
          </a:p>
          <a:p>
            <a:pPr marL="0" indent="0">
              <a:buFontTx/>
              <a:buNone/>
            </a:pPr>
            <a:r>
              <a:rPr lang="nl-NL" baseline="0" dirty="0"/>
              <a:t>Niet in OOP2, wel in de wel in jaar 2 of verder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/>
              <a:t>De </a:t>
            </a:r>
            <a:r>
              <a:rPr lang="nl-NL" baseline="0" dirty="0" err="1"/>
              <a:t>dependency</a:t>
            </a:r>
            <a:r>
              <a:rPr lang="nl-NL" baseline="0" dirty="0"/>
              <a:t> relatie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/>
              <a:t>De aggregatie associatie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De compositie associatie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associatie wordt ook vaak aangeduid als: ‘heeft’ of ‘kent’ relatie.</a:t>
            </a:r>
          </a:p>
          <a:p>
            <a:r>
              <a:rPr lang="nl-NL" dirty="0"/>
              <a:t>Een Artiest heeft liedjes die hij speelt.</a:t>
            </a:r>
          </a:p>
          <a:p>
            <a:r>
              <a:rPr lang="nl-NL" dirty="0"/>
              <a:t>Een liedje heeft</a:t>
            </a:r>
            <a:r>
              <a:rPr lang="nl-NL" baseline="0" dirty="0"/>
              <a:t> een uitvoerende artiest.</a:t>
            </a:r>
          </a:p>
          <a:p>
            <a:endParaRPr lang="nl-NL" baseline="0" dirty="0"/>
          </a:p>
          <a:p>
            <a:r>
              <a:rPr lang="nl-NL" baseline="0" dirty="0"/>
              <a:t>De * en de 1 geven aan met hoeveel objecten er een verbinding is.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De bi-directionele associatie is dus een navigatie associatie die aan beide kanten een pijl heeft. Deze laat men dan weg.</a:t>
            </a:r>
          </a:p>
          <a:p>
            <a:endParaRPr lang="nl-NL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De * geeft aan met hoeveel objecten er een verbinding is. 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de vorige twee sheets zag</a:t>
            </a:r>
            <a:r>
              <a:rPr lang="nl-NL" baseline="0" dirty="0"/>
              <a:t> je al dat de * en de 1 aangaven met hoeveel objecten er een verbinding was.</a:t>
            </a:r>
          </a:p>
          <a:p>
            <a:r>
              <a:rPr lang="nl-NL" baseline="0" dirty="0"/>
              <a:t>Hiermee geef je de </a:t>
            </a:r>
            <a:r>
              <a:rPr lang="nl-NL" baseline="0" dirty="0" err="1"/>
              <a:t>multipliciteit</a:t>
            </a:r>
            <a:r>
              <a:rPr lang="nl-NL" baseline="0" dirty="0"/>
              <a:t> aan.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Hoe vertaal je nu een klasse uit je ontworpen</a:t>
            </a:r>
            <a:r>
              <a:rPr lang="nl-NL" baseline="0" dirty="0"/>
              <a:t> klassediagram naar C# code?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8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noProof="0" dirty="0"/>
              <a:t>Je hebt met de klant rond de tafel gezeten en een duidelijke opdracht</a:t>
            </a:r>
            <a:r>
              <a:rPr lang="nl-NL" baseline="0" noProof="0" dirty="0"/>
              <a:t> omschrijving gemaakt aan de hand van zijn wensen.</a:t>
            </a:r>
          </a:p>
          <a:p>
            <a:r>
              <a:rPr lang="nl-NL" baseline="0" noProof="0" dirty="0"/>
              <a:t>En je hebt de functionele eisen van je product beschreven met use cases. </a:t>
            </a:r>
          </a:p>
          <a:p>
            <a:r>
              <a:rPr lang="nl-NL" baseline="0" noProof="0" dirty="0"/>
              <a:t>Je systeem is nu (grotendeels) afgebakend en je hebt een goed idee van wat je wilt gaan maken.</a:t>
            </a:r>
          </a:p>
          <a:p>
            <a:endParaRPr lang="nl-NL" baseline="0" noProof="0" dirty="0"/>
          </a:p>
          <a:p>
            <a:r>
              <a:rPr lang="nl-NL" baseline="0" noProof="0" dirty="0"/>
              <a:t>Het is daarna tijd om de ideeën over de te maken software om zetten naar een </a:t>
            </a:r>
            <a:r>
              <a:rPr lang="nl-NL" b="1" u="sng" baseline="0" noProof="0" dirty="0"/>
              <a:t>ontwerp</a:t>
            </a:r>
            <a:r>
              <a:rPr lang="nl-NL" baseline="0" noProof="0" dirty="0"/>
              <a:t> waarmee je het product kunt realiseren.</a:t>
            </a:r>
          </a:p>
          <a:p>
            <a:endParaRPr lang="nl-NL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3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</a:t>
            </a:r>
            <a:r>
              <a:rPr lang="nl-NL" baseline="0" dirty="0"/>
              <a:t> 1:</a:t>
            </a:r>
            <a:r>
              <a:rPr lang="nl-NL" dirty="0"/>
              <a:t> </a:t>
            </a:r>
          </a:p>
          <a:p>
            <a:r>
              <a:rPr lang="nl-NL" dirty="0"/>
              <a:t>Maak de klasse aan in C#. Gebruik</a:t>
            </a:r>
            <a:r>
              <a:rPr lang="nl-NL" baseline="0" dirty="0"/>
              <a:t> dezelfde naam als in het ontwerp.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58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2:</a:t>
            </a:r>
          </a:p>
          <a:p>
            <a:r>
              <a:rPr lang="nl-NL" dirty="0"/>
              <a:t>Vertaal de attributen van de </a:t>
            </a:r>
            <a:r>
              <a:rPr lang="nl-NL" baseline="0" dirty="0"/>
              <a:t>klasse uit het ontwerp naar C# code.</a:t>
            </a:r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72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2, poging 1:</a:t>
            </a:r>
            <a:r>
              <a:rPr lang="nl-NL" baseline="0" dirty="0"/>
              <a:t> </a:t>
            </a:r>
          </a:p>
          <a:p>
            <a:r>
              <a:rPr lang="nl-NL" baseline="0" dirty="0"/>
              <a:t>Publieke datavelden gebruiken voor de attributen uit het ontwerp (NEE!!)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8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2, </a:t>
            </a:r>
            <a:r>
              <a:rPr lang="nl-NL" baseline="0" dirty="0"/>
              <a:t>poging 2</a:t>
            </a:r>
            <a:r>
              <a:rPr lang="nl-NL" dirty="0"/>
              <a:t>: </a:t>
            </a:r>
          </a:p>
          <a:p>
            <a:r>
              <a:rPr lang="nl-NL" dirty="0"/>
              <a:t>Gebruik</a:t>
            </a:r>
            <a:r>
              <a:rPr lang="nl-NL" baseline="0" dirty="0"/>
              <a:t> publieke properties ipv publieke datavelden bij het vertalen van de attributen uit het ontwerp (JA!!).</a:t>
            </a:r>
          </a:p>
          <a:p>
            <a:r>
              <a:rPr lang="nl-NL" baseline="0" dirty="0"/>
              <a:t>Lees H5 van HFC# als je terug wilt lezen over </a:t>
            </a:r>
            <a:r>
              <a:rPr lang="nl-NL" baseline="0" dirty="0" err="1"/>
              <a:t>encapsulatie</a:t>
            </a:r>
            <a:r>
              <a:rPr lang="nl-NL" baseline="0" dirty="0"/>
              <a:t> van datavelden dmv properties. </a:t>
            </a:r>
            <a:endParaRPr lang="nl-NL" dirty="0"/>
          </a:p>
          <a:p>
            <a:r>
              <a:rPr lang="nl-NL" b="1" u="sng" baseline="0" dirty="0"/>
              <a:t>Opmerkingen: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NL" baseline="0" dirty="0"/>
              <a:t>Het is maar de vraag of je voor elk property een setter wilt hebben. In dit voorbeeld heeft </a:t>
            </a:r>
            <a:r>
              <a:rPr lang="nl-NL" baseline="0" dirty="0" err="1"/>
              <a:t>Salary</a:t>
            </a:r>
            <a:r>
              <a:rPr lang="nl-NL" baseline="0" dirty="0"/>
              <a:t> geen setter. Waarom zou je dat doen?</a:t>
            </a:r>
            <a:br>
              <a:rPr lang="nl-NL" baseline="0" dirty="0"/>
            </a:br>
            <a:r>
              <a:rPr lang="nl-NL" baseline="0" dirty="0"/>
              <a:t>In UML kun je niet aangeven of je </a:t>
            </a:r>
            <a:r>
              <a:rPr lang="nl-NL" baseline="0" dirty="0" err="1"/>
              <a:t>getters</a:t>
            </a:r>
            <a:r>
              <a:rPr lang="nl-NL" baseline="0" dirty="0"/>
              <a:t> of setter wilt voor een property. De UML standaard kent namelijk geen C# properties, wel attributen.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NL" baseline="0" dirty="0"/>
              <a:t>Deze code kan natuurlijk nog korter (en overzichtelijker) door gebruik te maken van ‘automatic properties’ gebruikt. Dit mag je zelf proberen. Zie opgaven van deze week.</a:t>
            </a:r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8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3: </a:t>
            </a:r>
          </a:p>
          <a:p>
            <a:r>
              <a:rPr lang="nl-NL" dirty="0"/>
              <a:t>Vertaal de operaties van de </a:t>
            </a:r>
            <a:r>
              <a:rPr lang="nl-NL" baseline="0" dirty="0"/>
              <a:t>klasse uit het ontwerp naar C# code.</a:t>
            </a:r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6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3: </a:t>
            </a:r>
          </a:p>
          <a:p>
            <a:r>
              <a:rPr lang="nl-NL" dirty="0"/>
              <a:t>Een mogelijke implementatie van de operaties uit het ontwerp. </a:t>
            </a:r>
          </a:p>
          <a:p>
            <a:r>
              <a:rPr lang="nl-NL" baseline="0" dirty="0"/>
              <a:t>Let op. In het ontwerp staan vaak geen implementatie details. Duidelijke namen zijn dus nodig om de bedenken wat je moet coderen.</a:t>
            </a:r>
            <a:endParaRPr lang="nl-NL" dirty="0"/>
          </a:p>
          <a:p>
            <a:r>
              <a:rPr lang="nl-NL" dirty="0"/>
              <a:t>Zo accepteert</a:t>
            </a:r>
            <a:r>
              <a:rPr lang="nl-NL" baseline="0" dirty="0"/>
              <a:t> </a:t>
            </a:r>
            <a:r>
              <a:rPr lang="nl-NL" baseline="0" dirty="0" err="1"/>
              <a:t>RaiseSalary</a:t>
            </a:r>
            <a:r>
              <a:rPr lang="nl-NL" baseline="0" dirty="0"/>
              <a:t> alleen positieve getallen als percentage. Het is immers een methode om het salaris te verhogen.</a:t>
            </a:r>
            <a:endParaRPr lang="nl-NL" dirty="0"/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6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5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de volgende sheets laten per</a:t>
            </a:r>
            <a:r>
              <a:rPr lang="nl-NL" baseline="0" dirty="0"/>
              <a:t> sheet zien hoe je voor de </a:t>
            </a:r>
            <a:r>
              <a:rPr lang="nl-NL" b="1" u="sng" baseline="0" dirty="0"/>
              <a:t>bi-directionele</a:t>
            </a:r>
            <a:r>
              <a:rPr lang="nl-NL" b="0" u="none" baseline="0" dirty="0"/>
              <a:t> </a:t>
            </a:r>
            <a:r>
              <a:rPr lang="nl-NL" baseline="0" dirty="0"/>
              <a:t>associatie attributen maakt.</a:t>
            </a:r>
          </a:p>
          <a:p>
            <a:r>
              <a:rPr lang="nl-NL" baseline="0" dirty="0"/>
              <a:t>Herhaling: Bij een bi-directionele associatie zijn beide klassen met elkaar verbonden.</a:t>
            </a:r>
          </a:p>
          <a:p>
            <a:endParaRPr lang="nl-NL" baseline="0" dirty="0"/>
          </a:p>
          <a:p>
            <a:r>
              <a:rPr lang="nl-NL" baseline="0" dirty="0"/>
              <a:t>We laten de ontstane klassen zien als tussenstap.</a:t>
            </a:r>
          </a:p>
          <a:p>
            <a:r>
              <a:rPr lang="nl-NL" baseline="0" dirty="0"/>
              <a:t>Daarna kun je de code voor de klassen maken, zoals je al eerder in deze sheets gezien hebt (zie opgavenbundel).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62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Aan de linkerkant van de associatie</a:t>
            </a:r>
            <a:r>
              <a:rPr lang="nl-NL" baseline="0" dirty="0"/>
              <a:t> </a:t>
            </a:r>
            <a:r>
              <a:rPr lang="nl-NL" dirty="0"/>
              <a:t>zien we de rol ‘Author’ met multipliciteit 1 staan.</a:t>
            </a:r>
            <a:r>
              <a:rPr lang="nl-NL" baseline="0" dirty="0"/>
              <a:t> Dit uiteinde is verbonden met de Author klasse.</a:t>
            </a:r>
          </a:p>
          <a:p>
            <a:endParaRPr lang="nl-NL" dirty="0"/>
          </a:p>
          <a:p>
            <a:r>
              <a:rPr lang="nl-NL" dirty="0"/>
              <a:t>Dit betekent dat een </a:t>
            </a:r>
            <a:r>
              <a:rPr lang="nl-NL" dirty="0" err="1"/>
              <a:t>Book</a:t>
            </a:r>
            <a:r>
              <a:rPr lang="nl-NL" baseline="0" dirty="0"/>
              <a:t> instantie </a:t>
            </a:r>
            <a:r>
              <a:rPr lang="nl-NL" dirty="0"/>
              <a:t>een verbinding heeft met</a:t>
            </a:r>
            <a:r>
              <a:rPr lang="nl-NL" baseline="0" dirty="0"/>
              <a:t> precies één Author instantie (namelijk, die van de auteur van het boek).</a:t>
            </a:r>
          </a:p>
          <a:p>
            <a:r>
              <a:rPr lang="nl-NL" baseline="0" dirty="0"/>
              <a:t>De </a:t>
            </a:r>
            <a:r>
              <a:rPr lang="nl-NL" baseline="0" dirty="0" err="1"/>
              <a:t>Book</a:t>
            </a:r>
            <a:r>
              <a:rPr lang="nl-NL" baseline="0" dirty="0"/>
              <a:t> klasse die we later gaan coderen moet dus een attribuut bevatten om de auteur vast te leggen.</a:t>
            </a:r>
          </a:p>
          <a:p>
            <a:r>
              <a:rPr lang="nl-NL" baseline="0" dirty="0"/>
              <a:t>Aan de multipliciteit van 1 kun je zien dat een boek maar één auteur mag hebben. Het type van het attribuut kan dus gewoon Author zijn.</a:t>
            </a:r>
          </a:p>
          <a:p>
            <a:r>
              <a:rPr lang="nl-NL" baseline="0" dirty="0"/>
              <a:t>Let op: Er staat niet altijd een rol benoemd aan het uiteinde van een associatie. In dat geval moet je zelf een passende naam voor het attribuut verzinnen.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3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Aan de rechterkant van de associatie</a:t>
            </a:r>
            <a:r>
              <a:rPr lang="nl-NL" baseline="0" dirty="0"/>
              <a:t> </a:t>
            </a:r>
            <a:r>
              <a:rPr lang="nl-NL" dirty="0"/>
              <a:t>zien we de rol ‘Books’ met multipliciteit * bij de associatie staan.</a:t>
            </a:r>
          </a:p>
          <a:p>
            <a:r>
              <a:rPr lang="nl-NL"/>
              <a:t>Dit betekent </a:t>
            </a:r>
            <a:r>
              <a:rPr lang="nl-NL" dirty="0"/>
              <a:t>dat een Author</a:t>
            </a:r>
            <a:r>
              <a:rPr lang="nl-NL" baseline="0" dirty="0"/>
              <a:t> instantie </a:t>
            </a:r>
            <a:r>
              <a:rPr lang="nl-NL" dirty="0"/>
              <a:t>een verbinding heeft met</a:t>
            </a:r>
            <a:r>
              <a:rPr lang="nl-NL" baseline="0" dirty="0"/>
              <a:t> 0 of meer </a:t>
            </a:r>
            <a:r>
              <a:rPr lang="nl-NL" baseline="0" dirty="0" err="1"/>
              <a:t>Book</a:t>
            </a:r>
            <a:r>
              <a:rPr lang="nl-NL" baseline="0" dirty="0"/>
              <a:t> instantie (namelijk, de boeken die de auteur heeft geschreven).</a:t>
            </a:r>
          </a:p>
          <a:p>
            <a:r>
              <a:rPr lang="nl-NL" baseline="0" dirty="0"/>
              <a:t>De Author klasse die we later gaan coderen moet dus een attribuut bevatten om de geschreven boeken vast te leggen.</a:t>
            </a:r>
          </a:p>
          <a:p>
            <a:r>
              <a:rPr lang="nl-NL" baseline="0" dirty="0"/>
              <a:t>Aan de multipliciteit kun je zien dat een auteur schrijver is van 0 of meer boeken</a:t>
            </a:r>
          </a:p>
          <a:p>
            <a:r>
              <a:rPr lang="nl-NL" baseline="0" dirty="0"/>
              <a:t>Het type van het attribuut is dus niet </a:t>
            </a:r>
            <a:r>
              <a:rPr lang="nl-NL" baseline="0" dirty="0" err="1"/>
              <a:t>Book</a:t>
            </a:r>
            <a:r>
              <a:rPr lang="nl-NL" baseline="0" dirty="0"/>
              <a:t>, maar een lijst van </a:t>
            </a:r>
            <a:r>
              <a:rPr lang="nl-NL" baseline="0" dirty="0" err="1"/>
              <a:t>Book</a:t>
            </a:r>
            <a:r>
              <a:rPr lang="nl-NL" baseline="0" dirty="0"/>
              <a:t> objecten.</a:t>
            </a:r>
          </a:p>
          <a:p>
            <a:r>
              <a:rPr lang="nl-NL" baseline="0" dirty="0"/>
              <a:t>(ipv een List kan ook een ander verzameling type gebruik worden, als het maar meerdere boeken kan bevatten).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7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b="0" noProof="0" dirty="0"/>
              <a:t>Wat gebeurt er tijdens het analyseren en ontwerpen?</a:t>
            </a:r>
          </a:p>
          <a:p>
            <a:endParaRPr lang="nl-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6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worden de uiteindelijke klassen die we moeten coderen.</a:t>
            </a:r>
            <a:r>
              <a:rPr lang="nl-NL" baseline="0" dirty="0"/>
              <a:t> Hoe dit moet heb je al eerder gezien in de eerste sheets van deze presentatie.</a:t>
            </a:r>
          </a:p>
          <a:p>
            <a:r>
              <a:rPr lang="nl-NL" baseline="0" dirty="0"/>
              <a:t>Zie sheets “</a:t>
            </a:r>
            <a:r>
              <a:rPr lang="nl-NL" dirty="0"/>
              <a:t>Van ontwerp naar C# klasse</a:t>
            </a:r>
            <a:r>
              <a:rPr lang="nl-NL" baseline="0" dirty="0"/>
              <a:t>” (sheet 20) en verder.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3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de volgende sheets laten per</a:t>
            </a:r>
            <a:r>
              <a:rPr lang="nl-NL" baseline="0" dirty="0"/>
              <a:t> sheet zien hoe je voor de </a:t>
            </a:r>
            <a:r>
              <a:rPr lang="nl-NL" b="1" u="sng" baseline="0" dirty="0"/>
              <a:t>navigatie</a:t>
            </a:r>
            <a:r>
              <a:rPr lang="nl-NL" b="0" u="none" baseline="0" dirty="0"/>
              <a:t> </a:t>
            </a:r>
            <a:r>
              <a:rPr lang="nl-NL" baseline="0" dirty="0"/>
              <a:t>associatie attributen maakt.</a:t>
            </a:r>
          </a:p>
          <a:p>
            <a:r>
              <a:rPr lang="nl-NL" baseline="0" dirty="0"/>
              <a:t>Herhaling: Bij een navigatie is er alleen is er alleen een verbinding in één richting.</a:t>
            </a:r>
          </a:p>
          <a:p>
            <a:endParaRPr lang="nl-NL" baseline="0" dirty="0"/>
          </a:p>
          <a:p>
            <a:r>
              <a:rPr lang="nl-NL" baseline="0" dirty="0"/>
              <a:t>We laten de ontstane klassen zien als tussenstap.</a:t>
            </a:r>
          </a:p>
          <a:p>
            <a:r>
              <a:rPr lang="nl-NL" baseline="0" dirty="0"/>
              <a:t>Daarna kun je de code voor de klassen maken, zoals je al eerder in deze sheets gezien hebt (zie opgavenbundel).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baseline="0" dirty="0"/>
              <a:t>In het klassediagram staat geen rol en geen multipliciteit bij de uiteinden van de uiteinden van de associatie.</a:t>
            </a:r>
          </a:p>
          <a:p>
            <a:r>
              <a:rPr lang="nl-NL" baseline="0" dirty="0"/>
              <a:t>Rollen worden niet altijd bij een associatie gezet. Vooral niet als de rol erg voor de hand liggend is, zoals in dit voorbeeld.</a:t>
            </a:r>
          </a:p>
          <a:p>
            <a:r>
              <a:rPr lang="nl-NL" baseline="0" dirty="0"/>
              <a:t>Ook de multipliciteit ontbreekt. Indien er geen multipliciteit bij het uiteinde van een associatie staat, dan is deze “1”.</a:t>
            </a:r>
          </a:p>
          <a:p>
            <a:endParaRPr lang="nl-NL" baseline="0" dirty="0"/>
          </a:p>
          <a:p>
            <a:r>
              <a:rPr lang="nl-NL" baseline="0" dirty="0"/>
              <a:t>De navigatiepijl betekent in dit voorbeeld dat een instantie van Customer een verbinding heeft met een instantie van </a:t>
            </a:r>
            <a:r>
              <a:rPr lang="nl-NL" baseline="0" dirty="0" err="1"/>
              <a:t>Address</a:t>
            </a:r>
            <a:r>
              <a:rPr lang="nl-NL" baseline="0" dirty="0"/>
              <a:t>.</a:t>
            </a:r>
          </a:p>
          <a:p>
            <a:r>
              <a:rPr lang="nl-NL" baseline="0" dirty="0"/>
              <a:t>MAAR NIET ANDERSOM!!: Een instantie van </a:t>
            </a:r>
            <a:r>
              <a:rPr lang="nl-NL" baseline="0" dirty="0" err="1"/>
              <a:t>Address</a:t>
            </a:r>
            <a:r>
              <a:rPr lang="nl-NL" baseline="0" dirty="0"/>
              <a:t> heeft geen verbinding met een instantie van Customer.</a:t>
            </a:r>
          </a:p>
          <a:p>
            <a:r>
              <a:rPr lang="nl-NL" baseline="0" dirty="0"/>
              <a:t>Navigatie noemt men soms ook wel ‘kent’. Een Customer kent een </a:t>
            </a:r>
            <a:r>
              <a:rPr lang="nl-NL" baseline="0" dirty="0" err="1"/>
              <a:t>Address</a:t>
            </a:r>
            <a:r>
              <a:rPr lang="nl-NL" baseline="0" dirty="0"/>
              <a:t>. Een </a:t>
            </a:r>
            <a:r>
              <a:rPr lang="nl-NL" baseline="0" dirty="0" err="1"/>
              <a:t>address</a:t>
            </a:r>
            <a:r>
              <a:rPr lang="nl-NL" baseline="0" dirty="0"/>
              <a:t> kent geen customer.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64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worden de uiteindelijke klassen die we moeten coderen.</a:t>
            </a:r>
            <a:r>
              <a:rPr lang="nl-NL" baseline="0" dirty="0"/>
              <a:t> Hoe dit moet heb je al eerder gezien in de eerste sheets van deze presentatie.</a:t>
            </a:r>
          </a:p>
          <a:p>
            <a:r>
              <a:rPr lang="nl-NL" baseline="0" dirty="0"/>
              <a:t>Zie sheets “</a:t>
            </a:r>
            <a:r>
              <a:rPr lang="nl-NL" dirty="0"/>
              <a:t>Van ontwerp naar C# klasse</a:t>
            </a:r>
            <a:r>
              <a:rPr lang="nl-NL" baseline="0" dirty="0"/>
              <a:t>” (sheet 20) en verder.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68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voorbeeld gaat er van uit dat de programmeur</a:t>
            </a:r>
            <a:r>
              <a:rPr lang="nl-NL" baseline="0" dirty="0"/>
              <a:t> een extra private methode maakt voor het berekenen van </a:t>
            </a:r>
            <a:r>
              <a:rPr lang="nl-NL" baseline="0"/>
              <a:t>het percentage.</a:t>
            </a:r>
            <a:endParaRPr lang="nl-NL"/>
          </a:p>
          <a:p>
            <a:endParaRPr lang="nl-NL" dirty="0"/>
          </a:p>
          <a:p>
            <a:r>
              <a:rPr lang="nl-NL" dirty="0"/>
              <a:t>Opmerking: Sommige systemen genereren code uit </a:t>
            </a:r>
            <a:r>
              <a:rPr lang="nl-NL" dirty="0" err="1"/>
              <a:t>klassediagrammen</a:t>
            </a:r>
            <a:r>
              <a:rPr lang="nl-NL" dirty="0"/>
              <a:t>. </a:t>
            </a:r>
          </a:p>
          <a:p>
            <a:r>
              <a:rPr lang="nl-NL" dirty="0"/>
              <a:t>In dat geval is het wel</a:t>
            </a:r>
            <a:r>
              <a:rPr lang="nl-NL" baseline="0" dirty="0"/>
              <a:t> nodig ook de nodige private members te specificeren.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31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noProof="0" dirty="0"/>
              <a:t>Terug naar het hoofdonderwerp.</a:t>
            </a:r>
          </a:p>
          <a:p>
            <a:r>
              <a:rPr lang="nl-NL" noProof="0" dirty="0"/>
              <a:t>Aan klas vragen: Het waarom van analyseren</a:t>
            </a:r>
            <a:r>
              <a:rPr lang="nl-NL" baseline="0" noProof="0" dirty="0"/>
              <a:t> / ontwerpen.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nl-NL" noProof="0" dirty="0"/>
              <a:t>Als je voor een klant een huis maakt,</a:t>
            </a:r>
            <a:r>
              <a:rPr lang="nl-NL" baseline="0" noProof="0" dirty="0"/>
              <a:t> dan </a:t>
            </a:r>
            <a:r>
              <a:rPr lang="nl-NL" noProof="0" dirty="0"/>
              <a:t>kun je met een bouwtekening</a:t>
            </a:r>
            <a:r>
              <a:rPr lang="nl-NL" baseline="0" noProof="0" dirty="0"/>
              <a:t> laten zien hoe het huis  gemaakt gaat worden (aantal deuren, ramen, muren, etc).</a:t>
            </a:r>
          </a:p>
          <a:p>
            <a:pPr marL="0" indent="0">
              <a:buFontTx/>
              <a:buNone/>
            </a:pPr>
            <a:r>
              <a:rPr lang="nl-NL" baseline="0" noProof="0" dirty="0"/>
              <a:t>Aan de hand van de tekening kun je met de klant </a:t>
            </a:r>
            <a:r>
              <a:rPr lang="nl-NL" b="1" baseline="0" noProof="0" dirty="0"/>
              <a:t>valideren</a:t>
            </a:r>
            <a:r>
              <a:rPr lang="nl-NL" baseline="0" noProof="0" dirty="0"/>
              <a:t> of wat je gaat maken ook naar zijn wens is.</a:t>
            </a:r>
          </a:p>
          <a:p>
            <a:pPr marL="0" indent="0">
              <a:buFontTx/>
              <a:buNone/>
            </a:pPr>
            <a:r>
              <a:rPr lang="nl-NL" baseline="0" noProof="0" dirty="0"/>
              <a:t>Ook kun je zien of alle onderdelen van het huis netjes in elkaar passen, hoeveel materiaal je nodig hebt en of je werkzaamheden kunt uitbesteden.</a:t>
            </a:r>
          </a:p>
          <a:p>
            <a:pPr marL="0" indent="0">
              <a:buFontTx/>
              <a:buNone/>
            </a:pPr>
            <a:endParaRPr lang="nl-NL" baseline="0" noProof="0" dirty="0"/>
          </a:p>
          <a:p>
            <a:pPr marL="0" indent="0">
              <a:buFontTx/>
              <a:buNone/>
            </a:pPr>
            <a:r>
              <a:rPr lang="nl-NL" baseline="0" noProof="0" dirty="0"/>
              <a:t>Om deze redenen wordt ook een ontwerp gemaakt voor software (zie punten sheet).</a:t>
            </a:r>
          </a:p>
          <a:p>
            <a:pPr marL="0" indent="0">
              <a:buFontTx/>
              <a:buNone/>
            </a:pPr>
            <a:endParaRPr lang="nl-NL" baseline="0" noProof="0" dirty="0"/>
          </a:p>
          <a:p>
            <a:pPr marL="0" indent="0">
              <a:buFontTx/>
              <a:buNone/>
            </a:pPr>
            <a:r>
              <a:rPr lang="nl-NL" u="none" baseline="0" noProof="0" dirty="0"/>
              <a:t>Toelichting bij c</a:t>
            </a:r>
            <a:r>
              <a:rPr lang="nl-NL" baseline="0" noProof="0" dirty="0"/>
              <a:t>ommunicatie:</a:t>
            </a:r>
          </a:p>
          <a:p>
            <a:pPr lvl="0"/>
            <a:r>
              <a:rPr lang="nl-NL" dirty="0"/>
              <a:t>- Communicatie met stakeholders. Herkennen zij de concepten van het probleemdomein in het ontwerp/model?</a:t>
            </a:r>
          </a:p>
          <a:p>
            <a:pPr marL="0" lvl="0" indent="0">
              <a:buFontTx/>
              <a:buNone/>
            </a:pPr>
            <a:r>
              <a:rPr lang="nl-NL" dirty="0"/>
              <a:t>- Reviews / discussiemiddel tijdens analyse</a:t>
            </a:r>
          </a:p>
          <a:p>
            <a:pPr marL="0" indent="0">
              <a:buFontTx/>
              <a:buNone/>
            </a:pPr>
            <a:endParaRPr lang="nl-NL" baseline="0" noProof="0" dirty="0"/>
          </a:p>
          <a:p>
            <a:pPr marL="0" indent="0">
              <a:buFontTx/>
              <a:buNone/>
            </a:pPr>
            <a:r>
              <a:rPr lang="nl-NL" noProof="0" dirty="0"/>
              <a:t>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Eerst denken dan doen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zie je</a:t>
            </a:r>
            <a:r>
              <a:rPr lang="nl-NL" baseline="0" dirty="0"/>
              <a:t> een voorbeeld van een ontwerp: een ‘compleet’ klassediagram.</a:t>
            </a:r>
          </a:p>
          <a:p>
            <a:r>
              <a:rPr lang="nl-NL" baseline="0" dirty="0"/>
              <a:t>In een klassediagram beschrijf je het </a:t>
            </a:r>
            <a:r>
              <a:rPr lang="nl-NL" b="1" baseline="0" dirty="0"/>
              <a:t>statische structuur van je systeem dmv van </a:t>
            </a:r>
            <a:r>
              <a:rPr lang="nl-NL" b="1" u="sng" baseline="0" dirty="0"/>
              <a:t>klassen</a:t>
            </a:r>
            <a:r>
              <a:rPr lang="nl-NL" b="1" baseline="0" dirty="0"/>
              <a:t> en hun </a:t>
            </a:r>
            <a:r>
              <a:rPr lang="nl-NL" b="1" u="sng" baseline="0" dirty="0"/>
              <a:t>relaties</a:t>
            </a:r>
            <a:r>
              <a:rPr lang="nl-NL" baseline="0" dirty="0"/>
              <a:t>.</a:t>
            </a:r>
          </a:p>
          <a:p>
            <a:endParaRPr lang="nl-NL" baseline="0" dirty="0"/>
          </a:p>
          <a:p>
            <a:r>
              <a:rPr lang="nl-NL" baseline="0" dirty="0"/>
              <a:t>We zullen (in de volgende sheets) één voor één de onderdelen behandelen waaruit dit diagram is opgebouwd…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het diagram</a:t>
            </a:r>
            <a:r>
              <a:rPr lang="nl-NL" baseline="0" dirty="0"/>
              <a:t> vind je </a:t>
            </a:r>
            <a:r>
              <a:rPr lang="nl-NL" b="1" u="sng" baseline="0" dirty="0"/>
              <a:t>klassen</a:t>
            </a:r>
            <a:r>
              <a:rPr lang="nl-NL" baseline="0" dirty="0"/>
              <a:t>….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… en vind je </a:t>
            </a:r>
            <a:r>
              <a:rPr lang="nl-NL" b="1" u="sng" baseline="0" dirty="0"/>
              <a:t>relaties</a:t>
            </a:r>
            <a:r>
              <a:rPr lang="nl-NL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klasse wordt in het klassediagram getekend als een vierkant</a:t>
            </a:r>
            <a:r>
              <a:rPr lang="nl-NL" baseline="0" dirty="0"/>
              <a:t> met 3 compartimenten.</a:t>
            </a:r>
          </a:p>
          <a:p>
            <a:r>
              <a:rPr lang="nl-NL" baseline="0" dirty="0"/>
              <a:t>Elk compartiment beschrijf een onderdeel van de klasse.</a:t>
            </a:r>
          </a:p>
          <a:p>
            <a:endParaRPr lang="nl-NL" baseline="0" dirty="0"/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6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7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87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1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6E461-731E-401D-98D3-0D8023471FF6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37A70-CEBB-42F8-9BD3-7B9A0F84BC13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8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D2C78-A7B0-4C5F-A069-2106FDA33ADD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E027E-D253-48B7-BEE1-0CAAB10C3DD5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6D7F-1F70-4A22-96C4-42EAE73760E4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B1996-3AC0-4601-9F73-24E1B8F08926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6244-5E56-4265-9445-4FEA6005CD58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6C131-4EDD-4DE1-99DA-85F27CC9DAFA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43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D091E-6FD2-404A-BF57-2E47CC601B68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52529-7F35-46F6-82B7-D543F7AB4721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1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1A45-BEA2-4FD2-8F9C-6FD08A7582AC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CD1BE-3594-43E0-942A-026C027D5C04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532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E8CE4-C30B-4B9E-BD42-A24A9F39D36A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8E5-D5EB-41B6-A549-E7825AC759EC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42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A0B1-14ED-48FA-8A23-3BCF4F66D0D8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7D2E8-F868-4E9A-A175-08C965E30794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0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488-593C-4291-AA26-0AFF3CB87AFE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A9E17-FAB4-42D3-A15C-338A3039B280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05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1E3C-16E8-4B56-9614-7AA53FB20EB1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3EC5C-F36C-417A-8B1F-4F5C9314CD10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89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6-2-2020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15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574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9943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992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2/6/2020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48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5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7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99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4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F7E9-E90C-49FF-9927-C2DEEE8E337A}" type="datetimeFigureOut">
              <a:rPr lang="nl-NL" smtClean="0"/>
              <a:t>6-2-2020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57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588"/>
            <a:ext cx="914082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384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660066"/>
                </a:solidFill>
                <a:latin typeface="Fontys Joanna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2FBE46E-EC87-4BCF-9356-82D8E240A748}" type="datetime1">
              <a:rPr lang="nl-NL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6-2-2020</a:t>
            </a:fld>
            <a:endParaRPr lang="nl-NL">
              <a:latin typeface="Fontys Joanna Bold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660066"/>
                </a:solidFill>
                <a:latin typeface="Fontys Joanna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660066"/>
                </a:solidFill>
                <a:latin typeface="Fontys Joanna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Fontys Frutiger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6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hict.nl/offcampus/msdnnew.aspx" TargetMode="External"/><Relationship Id="rId3" Type="http://schemas.openxmlformats.org/officeDocument/2006/relationships/hyperlink" Target="http://argouml.tigris.org/" TargetMode="External"/><Relationship Id="rId7" Type="http://schemas.openxmlformats.org/officeDocument/2006/relationships/hyperlink" Target="http://www.lucidchart.com/pages/examples/uml_diagram_tool" TargetMode="External"/><Relationship Id="rId2" Type="http://schemas.openxmlformats.org/officeDocument/2006/relationships/hyperlink" Target="http://creately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yuml.me/" TargetMode="External"/><Relationship Id="rId5" Type="http://schemas.openxmlformats.org/officeDocument/2006/relationships/hyperlink" Target="http://www.gliffy.com/gliffy/" TargetMode="External"/><Relationship Id="rId4" Type="http://schemas.openxmlformats.org/officeDocument/2006/relationships/hyperlink" Target="http://staruml.sourceforge.net/en/index.ph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OOP2: </a:t>
            </a:r>
            <a:r>
              <a:rPr lang="en-US"/>
              <a:t>Het Klassediagram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209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nl-NL" dirty="0"/>
              <a:t>Wat zie je in het diagram?</a:t>
            </a:r>
            <a:br>
              <a:rPr lang="nl-NL" dirty="0"/>
            </a:br>
            <a:r>
              <a:rPr lang="nl-NL" dirty="0"/>
              <a:t>∙ Klassen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76600" y="1341437"/>
            <a:ext cx="5867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Eigenschappen van een klasse:</a:t>
            </a:r>
          </a:p>
          <a:p>
            <a:r>
              <a:rPr lang="nl-NL" dirty="0"/>
              <a:t>Naam</a:t>
            </a:r>
          </a:p>
          <a:p>
            <a:r>
              <a:rPr lang="nl-NL" dirty="0"/>
              <a:t>Attributen</a:t>
            </a:r>
          </a:p>
          <a:p>
            <a:pPr lvl="1"/>
            <a:r>
              <a:rPr lang="nl-NL" dirty="0"/>
              <a:t>De gegevens die door de klasse worden ‘onthouden’ (</a:t>
            </a:r>
            <a:r>
              <a:rPr lang="nl-NL" b="1" dirty="0"/>
              <a:t>state</a:t>
            </a:r>
            <a:r>
              <a:rPr lang="nl-NL" dirty="0"/>
              <a:t>).</a:t>
            </a:r>
          </a:p>
          <a:p>
            <a:pPr lvl="1"/>
            <a:r>
              <a:rPr lang="nl-NL" dirty="0"/>
              <a:t>In C# zijn dit de datavelden en properties van de klasse.</a:t>
            </a:r>
          </a:p>
          <a:p>
            <a:r>
              <a:rPr lang="nl-NL" dirty="0"/>
              <a:t>Operaties</a:t>
            </a:r>
          </a:p>
          <a:p>
            <a:pPr lvl="1"/>
            <a:r>
              <a:rPr lang="nl-NL" dirty="0"/>
              <a:t>Klusjes die een klasse voor je kan doen (</a:t>
            </a:r>
            <a:r>
              <a:rPr lang="nl-NL" b="1" dirty="0" err="1"/>
              <a:t>behaviour</a:t>
            </a:r>
            <a:r>
              <a:rPr lang="nl-NL" dirty="0"/>
              <a:t>).</a:t>
            </a:r>
          </a:p>
          <a:p>
            <a:pPr lvl="1"/>
            <a:r>
              <a:rPr lang="nl-NL" dirty="0"/>
              <a:t>In C# zijn dit de constructors en de methoden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07080"/>
              </p:ext>
            </p:extLst>
          </p:nvPr>
        </p:nvGraphicFramePr>
        <p:xfrm>
          <a:off x="203200" y="1371600"/>
          <a:ext cx="43688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Visio" r:id="rId4" imgW="1520308" imgH="1138947" progId="Visio.Drawing.11">
                  <p:embed/>
                </p:oleObj>
              </mc:Choice>
              <mc:Fallback>
                <p:oleObj name="Visio" r:id="rId4" imgW="1520308" imgH="1138947" progId="Visio.Drawing.11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371600"/>
                        <a:ext cx="4368800" cy="327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5181600"/>
            <a:ext cx="3276600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We volgen de HFC# conventie:</a:t>
            </a:r>
          </a:p>
          <a:p>
            <a:r>
              <a:rPr lang="nl-NL" dirty="0"/>
              <a:t>Attributen die properties voorstellen beginnen met een hoofdletter!!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7000" y="2667000"/>
            <a:ext cx="152400" cy="2514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nl-NL" dirty="0"/>
              <a:t>Wat zit er in het diagram?</a:t>
            </a:r>
            <a:br>
              <a:rPr lang="nl-NL" dirty="0"/>
            </a:br>
            <a:r>
              <a:rPr lang="nl-NL" dirty="0"/>
              <a:t>∙ Relaties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3581400"/>
            <a:ext cx="5486400" cy="2133601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nl-NL" sz="4200" dirty="0"/>
              <a:t>Een </a:t>
            </a:r>
            <a:r>
              <a:rPr lang="nl-NL" sz="4200" b="1" u="sng" dirty="0"/>
              <a:t>relatie</a:t>
            </a:r>
            <a:r>
              <a:rPr lang="nl-NL" sz="4200" dirty="0"/>
              <a:t> tussen klassen geef je aan dmv een ‘</a:t>
            </a:r>
            <a:r>
              <a:rPr lang="nl-NL" sz="4200" b="1" u="sng" dirty="0"/>
              <a:t>lijn’</a:t>
            </a:r>
            <a:r>
              <a:rPr lang="nl-NL" sz="4200" dirty="0"/>
              <a:t>. </a:t>
            </a:r>
          </a:p>
          <a:p>
            <a:pPr marL="109728" indent="0">
              <a:buNone/>
            </a:pPr>
            <a:endParaRPr lang="nl-NL" sz="4200" dirty="0"/>
          </a:p>
          <a:p>
            <a:pPr marL="109728" indent="0">
              <a:buNone/>
            </a:pPr>
            <a:r>
              <a:rPr lang="nl-NL" sz="4200" dirty="0"/>
              <a:t>Er zijn verschillende soorten relaties. Voor iedere soort relatie is er een andere tekenwijze van de lijn.</a:t>
            </a:r>
          </a:p>
          <a:p>
            <a:pPr marL="109728" indent="0">
              <a:buNone/>
            </a:pPr>
            <a:endParaRPr lang="nl-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79619"/>
              </p:ext>
            </p:extLst>
          </p:nvPr>
        </p:nvGraphicFramePr>
        <p:xfrm>
          <a:off x="381000" y="990600"/>
          <a:ext cx="3657600" cy="490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name="Visio" r:id="rId4" imgW="2003954" imgH="2682240" progId="Visio.Drawing.11">
                  <p:embed/>
                </p:oleObj>
              </mc:Choice>
              <mc:Fallback>
                <p:oleObj name="Visio" r:id="rId4" imgW="2003954" imgH="26822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3657600" cy="4905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Arrow 7"/>
          <p:cNvSpPr/>
          <p:nvPr/>
        </p:nvSpPr>
        <p:spPr>
          <a:xfrm>
            <a:off x="2057400" y="3733800"/>
            <a:ext cx="1371600" cy="30480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46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Soorten relaties en hun tekenwijze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1411"/>
              </p:ext>
            </p:extLst>
          </p:nvPr>
        </p:nvGraphicFramePr>
        <p:xfrm>
          <a:off x="545276" y="1110734"/>
          <a:ext cx="7986372" cy="467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Visio" r:id="rId4" imgW="3643553" imgH="2137113" progId="Visio.Drawing.11">
                  <p:embed/>
                </p:oleObj>
              </mc:Choice>
              <mc:Fallback>
                <p:oleObj name="Visio" r:id="rId4" imgW="3643553" imgH="2137113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6" y="1110734"/>
                        <a:ext cx="7986372" cy="4670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52262" y="1263134"/>
            <a:ext cx="3124200" cy="2133600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652262" y="3625334"/>
            <a:ext cx="5609063" cy="2209800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6595862" y="4191000"/>
            <a:ext cx="533400" cy="304800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6595862" y="5427856"/>
            <a:ext cx="533400" cy="304800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7205462" y="5389602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Niet in OOP2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5462" y="41587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Deze week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1262" y="1263134"/>
            <a:ext cx="3733800" cy="21336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6595862" y="4812268"/>
            <a:ext cx="5334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7205462" y="4780002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en 5</a:t>
            </a:r>
          </a:p>
        </p:txBody>
      </p:sp>
    </p:spTree>
    <p:extLst>
      <p:ext uri="{BB962C8B-B14F-4D97-AF65-F5344CB8AC3E}">
        <p14:creationId xmlns:p14="http://schemas.microsoft.com/office/powerpoint/2010/main" val="85122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De associatie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1328928"/>
            <a:ext cx="5105400" cy="4919472"/>
          </a:xfrm>
        </p:spPr>
        <p:txBody>
          <a:bodyPr>
            <a:normAutofit fontScale="77500" lnSpcReduction="20000"/>
          </a:bodyPr>
          <a:lstStyle/>
          <a:p>
            <a:pPr marL="17463" indent="0">
              <a:buNone/>
            </a:pPr>
            <a:r>
              <a:rPr lang="nl-NL" dirty="0"/>
              <a:t>Met een associatie geef je aan, dat instanties van een klasse </a:t>
            </a:r>
            <a:r>
              <a:rPr lang="nl-NL" b="1" u="sng" dirty="0"/>
              <a:t>verbonden</a:t>
            </a:r>
            <a:r>
              <a:rPr lang="nl-NL" dirty="0"/>
              <a:t> zijn met instanties van een andere (of dezelfde) klasse.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Een associatie kan men vaak  vertalen naar ‘</a:t>
            </a:r>
            <a:r>
              <a:rPr lang="nl-NL" b="1" dirty="0"/>
              <a:t>heeft</a:t>
            </a:r>
            <a:r>
              <a:rPr lang="nl-NL" dirty="0"/>
              <a:t>’ of ‘</a:t>
            </a:r>
            <a:r>
              <a:rPr lang="nl-NL" b="1" dirty="0"/>
              <a:t>kent</a:t>
            </a:r>
            <a:r>
              <a:rPr lang="nl-NL" dirty="0"/>
              <a:t>’.</a:t>
            </a:r>
          </a:p>
          <a:p>
            <a:pPr marL="109728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Eigenschapen van de associatie:</a:t>
            </a:r>
          </a:p>
          <a:p>
            <a:pPr marL="352425"/>
            <a:r>
              <a:rPr lang="nl-NL" dirty="0"/>
              <a:t>Richting</a:t>
            </a:r>
          </a:p>
          <a:p>
            <a:pPr marL="352425"/>
            <a:r>
              <a:rPr lang="nl-NL" dirty="0" err="1"/>
              <a:t>Multipliciteit</a:t>
            </a:r>
            <a:endParaRPr lang="nl-NL" dirty="0"/>
          </a:p>
          <a:p>
            <a:pPr marL="352425"/>
            <a:r>
              <a:rPr lang="nl-NL" dirty="0"/>
              <a:t>Rol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12648"/>
              </p:ext>
            </p:extLst>
          </p:nvPr>
        </p:nvGraphicFramePr>
        <p:xfrm>
          <a:off x="609600" y="914400"/>
          <a:ext cx="365760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Visio" r:id="rId4" imgW="2003954" imgH="2682240" progId="Visio.Drawing.11">
                  <p:embed/>
                </p:oleObj>
              </mc:Choice>
              <mc:Fallback>
                <p:oleObj name="Visio" r:id="rId4" imgW="2003954" imgH="26822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657600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De associatie: richting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1295400"/>
            <a:ext cx="51054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l-NL" b="1" u="sng" dirty="0"/>
          </a:p>
          <a:p>
            <a:pPr marL="0" indent="0">
              <a:buNone/>
            </a:pPr>
            <a:r>
              <a:rPr lang="nl-NL" b="1" u="sng" dirty="0"/>
              <a:t>Richting:</a:t>
            </a:r>
            <a:r>
              <a:rPr lang="nl-NL" b="1" dirty="0"/>
              <a:t> bi-directioneel</a:t>
            </a:r>
          </a:p>
          <a:p>
            <a:pPr marL="109728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u="sng" dirty="0"/>
              <a:t>In dit voorbeeld:</a:t>
            </a:r>
          </a:p>
          <a:p>
            <a:pPr marL="352425"/>
            <a:r>
              <a:rPr lang="nl-NL" dirty="0"/>
              <a:t>Een object van het type Song heeft een verbinding met </a:t>
            </a:r>
            <a:r>
              <a:rPr lang="nl-NL" b="1" u="sng" dirty="0"/>
              <a:t>één</a:t>
            </a:r>
            <a:r>
              <a:rPr lang="nl-NL" dirty="0"/>
              <a:t> object van het type Artiest.</a:t>
            </a:r>
          </a:p>
          <a:p>
            <a:pPr marL="352425"/>
            <a:r>
              <a:rPr lang="nl-NL" dirty="0"/>
              <a:t>Een object van het type Artiest heeft een verbinding met </a:t>
            </a:r>
            <a:r>
              <a:rPr lang="nl-NL" b="1" u="sng" dirty="0"/>
              <a:t>nul of meer</a:t>
            </a:r>
            <a:r>
              <a:rPr lang="nl-NL" dirty="0"/>
              <a:t> objecten van het type Song.</a:t>
            </a:r>
          </a:p>
          <a:p>
            <a:pPr marL="109728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Simpeler:</a:t>
            </a:r>
          </a:p>
          <a:p>
            <a:pPr marL="352425"/>
            <a:r>
              <a:rPr lang="nl-NL" dirty="0"/>
              <a:t>Een artiest speelt liedjes.</a:t>
            </a:r>
          </a:p>
          <a:p>
            <a:pPr marL="352425"/>
            <a:r>
              <a:rPr lang="nl-NL" dirty="0"/>
              <a:t>Een liedje wordt uitgevoerd door een artiest.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81824"/>
              </p:ext>
            </p:extLst>
          </p:nvPr>
        </p:nvGraphicFramePr>
        <p:xfrm>
          <a:off x="609600" y="914400"/>
          <a:ext cx="365760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2" name="Visio" r:id="rId4" imgW="2003954" imgH="2682240" progId="Visio.Drawing.11">
                  <p:embed/>
                </p:oleObj>
              </mc:Choice>
              <mc:Fallback>
                <p:oleObj name="Visio" r:id="rId4" imgW="2003954" imgH="2682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657600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De associatie: richting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1219200"/>
            <a:ext cx="510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u="sng" dirty="0"/>
              <a:t>Richting:</a:t>
            </a:r>
            <a:r>
              <a:rPr lang="nl-NL" sz="2200" b="1" dirty="0"/>
              <a:t> navigatie</a:t>
            </a:r>
          </a:p>
          <a:p>
            <a:pPr marL="109728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u="sng" dirty="0"/>
              <a:t>In dit voorbeeld:</a:t>
            </a:r>
          </a:p>
          <a:p>
            <a:pPr marL="352425"/>
            <a:r>
              <a:rPr lang="nl-NL" sz="2200" dirty="0"/>
              <a:t>Een object van het type Song heeft </a:t>
            </a:r>
            <a:r>
              <a:rPr lang="nl-NL" sz="2200" b="1" u="sng" dirty="0"/>
              <a:t>geen</a:t>
            </a:r>
            <a:r>
              <a:rPr lang="nl-NL" sz="2200" dirty="0"/>
              <a:t> verbinding met objecten van het type Playlist.</a:t>
            </a:r>
          </a:p>
          <a:p>
            <a:pPr marL="352425"/>
            <a:r>
              <a:rPr lang="nl-NL" sz="2200" dirty="0"/>
              <a:t>Een object van het type Playlist heeft een verbinding met </a:t>
            </a:r>
            <a:r>
              <a:rPr lang="nl-NL" sz="2200" b="1" u="sng" dirty="0"/>
              <a:t>nul of meer</a:t>
            </a:r>
            <a:r>
              <a:rPr lang="nl-NL" sz="2200" dirty="0"/>
              <a:t> objecten van het type Song.</a:t>
            </a:r>
          </a:p>
          <a:p>
            <a:pPr marL="109728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Simpeler:</a:t>
            </a:r>
          </a:p>
          <a:p>
            <a:r>
              <a:rPr lang="nl-NL" sz="2200" dirty="0"/>
              <a:t>Een </a:t>
            </a:r>
            <a:r>
              <a:rPr lang="nl-NL" sz="2200" dirty="0" err="1"/>
              <a:t>playlist</a:t>
            </a:r>
            <a:r>
              <a:rPr lang="nl-NL" sz="2200" dirty="0"/>
              <a:t> heeft liedjes.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696861"/>
              </p:ext>
            </p:extLst>
          </p:nvPr>
        </p:nvGraphicFramePr>
        <p:xfrm>
          <a:off x="914400" y="1143000"/>
          <a:ext cx="6705600" cy="547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Visio" r:id="rId4" imgW="3739180" imgH="3056647" progId="Visio.Drawing.11">
                  <p:embed/>
                </p:oleObj>
              </mc:Choice>
              <mc:Fallback>
                <p:oleObj name="Visio" r:id="rId4" imgW="3739180" imgH="3056647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705600" cy="5477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9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De associatie: </a:t>
            </a:r>
            <a:r>
              <a:rPr lang="nl-NL" dirty="0" err="1"/>
              <a:t>multipliciteit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1328928"/>
            <a:ext cx="5105400" cy="4919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Geeft aan met hoeveel objecten er een verbinding is.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Een aantal veel gebruikte mogelijkheden</a:t>
            </a:r>
          </a:p>
          <a:p>
            <a:pPr marL="355600" indent="-355600"/>
            <a:r>
              <a:rPr lang="nl-NL" dirty="0"/>
              <a:t>1</a:t>
            </a:r>
          </a:p>
          <a:p>
            <a:pPr marL="355600" indent="-355600"/>
            <a:r>
              <a:rPr lang="nl-NL" dirty="0"/>
              <a:t>2</a:t>
            </a:r>
          </a:p>
          <a:p>
            <a:pPr marL="355600" indent="-355600"/>
            <a:r>
              <a:rPr lang="nl-NL" dirty="0"/>
              <a:t>* of 0..*</a:t>
            </a:r>
          </a:p>
          <a:p>
            <a:pPr marL="355600" indent="-355600"/>
            <a:r>
              <a:rPr lang="nl-NL" dirty="0"/>
              <a:t>1..*</a:t>
            </a:r>
          </a:p>
          <a:p>
            <a:pPr marL="355600" indent="-355600"/>
            <a:r>
              <a:rPr lang="nl-NL" dirty="0"/>
              <a:t>2..*</a:t>
            </a:r>
          </a:p>
          <a:p>
            <a:pPr marL="355600" indent="-355600"/>
            <a:r>
              <a:rPr lang="nl-NL" dirty="0"/>
              <a:t>1..2</a:t>
            </a:r>
          </a:p>
          <a:p>
            <a:pPr marL="355600" indent="-355600"/>
            <a:r>
              <a:rPr lang="nl-NL" dirty="0"/>
              <a:t>  </a:t>
            </a:r>
            <a:r>
              <a:rPr lang="nl-NL" i="1" dirty="0"/>
              <a:t>enzovoort…</a:t>
            </a:r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69772"/>
              </p:ext>
            </p:extLst>
          </p:nvPr>
        </p:nvGraphicFramePr>
        <p:xfrm>
          <a:off x="609600" y="914400"/>
          <a:ext cx="365760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Visio" r:id="rId4" imgW="2003954" imgH="2682240" progId="Visio.Drawing.11">
                  <p:embed/>
                </p:oleObj>
              </mc:Choice>
              <mc:Fallback>
                <p:oleObj name="Visio" r:id="rId4" imgW="2003954" imgH="2682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657600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36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De associatie: 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1295400"/>
            <a:ext cx="5105400" cy="3429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De rol van een object kan verschillen. De naam van de rol zet je bij het uiteinde van de associatie.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 het voorbeeld: De artiest heeft verschillende rollen: </a:t>
            </a:r>
          </a:p>
          <a:p>
            <a:r>
              <a:rPr lang="nl-NL" dirty="0"/>
              <a:t>‘performer’ van een liedje</a:t>
            </a:r>
          </a:p>
          <a:p>
            <a:r>
              <a:rPr lang="nl-NL" dirty="0"/>
              <a:t>‘employee’ van een platenmaatschappij.</a:t>
            </a:r>
          </a:p>
          <a:p>
            <a:pPr marL="109728" indent="0">
              <a:buNone/>
            </a:pPr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34431"/>
              </p:ext>
            </p:extLst>
          </p:nvPr>
        </p:nvGraphicFramePr>
        <p:xfrm>
          <a:off x="533400" y="1914525"/>
          <a:ext cx="49911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Visio" r:id="rId4" imgW="3390925" imgH="3444240" progId="Visio.Drawing.11">
                  <p:embed/>
                </p:oleObj>
              </mc:Choice>
              <mc:Fallback>
                <p:oleObj name="Visio" r:id="rId4" imgW="3390925" imgH="3444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14525"/>
                        <a:ext cx="4991100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5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nl-NL" dirty="0"/>
              <a:t>Hoe vertaal je een klassediagram naar een C# programma?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100056"/>
              </p:ext>
            </p:extLst>
          </p:nvPr>
        </p:nvGraphicFramePr>
        <p:xfrm>
          <a:off x="651612" y="1828800"/>
          <a:ext cx="438484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Visio" r:id="rId4" imgW="3840614" imgH="3131820" progId="Visio.Drawing.11">
                  <p:embed/>
                </p:oleObj>
              </mc:Choice>
              <mc:Fallback>
                <p:oleObj name="Visio" r:id="rId4" imgW="3840614" imgH="3131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12" y="1828800"/>
                        <a:ext cx="4384848" cy="358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22860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 dirty="0"/>
              <a:t>C# code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029200" y="3096768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/>
          <a:lstStyle/>
          <a:p>
            <a:r>
              <a:rPr lang="nl-NL" sz="2900" dirty="0"/>
              <a:t>Hoe vertaal je een klassediagram naar een C# programma?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Dit doe je door voor </a:t>
            </a:r>
            <a:r>
              <a:rPr lang="nl-NL" b="1" u="sng" dirty="0"/>
              <a:t>elke</a:t>
            </a:r>
            <a:r>
              <a:rPr lang="nl-NL" dirty="0"/>
              <a:t> klasse uit het klassediagram een klasse in C# aan te maken.</a:t>
            </a:r>
          </a:p>
          <a:p>
            <a:r>
              <a:rPr lang="nl-NL" dirty="0"/>
              <a:t>En vervolgens voor de aangemaakte klassen elk </a:t>
            </a:r>
            <a:r>
              <a:rPr lang="nl-NL" b="1" u="sng" dirty="0"/>
              <a:t>attribuut</a:t>
            </a:r>
            <a:r>
              <a:rPr lang="nl-NL" dirty="0"/>
              <a:t>, </a:t>
            </a:r>
            <a:r>
              <a:rPr lang="nl-NL" b="1" u="sng" dirty="0"/>
              <a:t>operatie</a:t>
            </a:r>
            <a:r>
              <a:rPr lang="nl-NL" dirty="0"/>
              <a:t> en </a:t>
            </a:r>
            <a:r>
              <a:rPr lang="nl-NL" b="1" u="sng" dirty="0"/>
              <a:t>associatie</a:t>
            </a:r>
            <a:r>
              <a:rPr lang="nl-NL" dirty="0"/>
              <a:t> te vertalen naar C# code voor </a:t>
            </a:r>
            <a:r>
              <a:rPr lang="nl-NL"/>
              <a:t>die klasse.</a:t>
            </a:r>
            <a:endParaRPr lang="nl-NL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5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Projectfase: Analyseren/Ontwerpen</a:t>
            </a:r>
          </a:p>
          <a:p>
            <a:r>
              <a:rPr lang="nl-NL" sz="2800" dirty="0"/>
              <a:t>Het klassediagram</a:t>
            </a:r>
          </a:p>
          <a:p>
            <a:pPr lvl="1"/>
            <a:r>
              <a:rPr lang="nl-NL" sz="2400" dirty="0"/>
              <a:t>Associaties</a:t>
            </a:r>
          </a:p>
          <a:p>
            <a:pPr lvl="1"/>
            <a:r>
              <a:rPr lang="nl-NL" sz="2400" dirty="0"/>
              <a:t>Rollen</a:t>
            </a:r>
          </a:p>
          <a:p>
            <a:pPr lvl="1"/>
            <a:r>
              <a:rPr lang="nl-NL" sz="2400" dirty="0" err="1"/>
              <a:t>Multipliciteit</a:t>
            </a:r>
            <a:endParaRPr lang="nl-NL" sz="2400" dirty="0"/>
          </a:p>
          <a:p>
            <a:r>
              <a:rPr lang="nl-NL" sz="2800" dirty="0"/>
              <a:t>Van klassediagram naar C# klasse</a:t>
            </a:r>
          </a:p>
          <a:p>
            <a:r>
              <a:rPr lang="nl-NL" sz="2800" dirty="0"/>
              <a:t>Een associatie coderen</a:t>
            </a:r>
          </a:p>
          <a:p>
            <a:pPr lvl="1"/>
            <a:r>
              <a:rPr lang="nl-NL" sz="2400" dirty="0"/>
              <a:t>Bi directioneel</a:t>
            </a:r>
          </a:p>
          <a:p>
            <a:pPr lvl="1"/>
            <a:r>
              <a:rPr lang="nl-NL" sz="2400" dirty="0"/>
              <a:t>Navigatie</a:t>
            </a:r>
          </a:p>
          <a:p>
            <a:r>
              <a:rPr lang="nl-NL" sz="2800" dirty="0"/>
              <a:t>Zichtbaarheid van attributen en operaties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De naam van de klasse blijft hetzelfde in de c# code.</a:t>
            </a:r>
          </a:p>
          <a:p>
            <a:r>
              <a:rPr lang="nl-NL" dirty="0"/>
              <a:t>Attributen</a:t>
            </a:r>
          </a:p>
          <a:p>
            <a:pPr lvl="1"/>
            <a:r>
              <a:rPr lang="nl-NL" dirty="0"/>
              <a:t>De gegevens die door de klasse worden ‘onthouden’ (state).</a:t>
            </a:r>
          </a:p>
          <a:p>
            <a:pPr lvl="1"/>
            <a:r>
              <a:rPr lang="nl-NL" dirty="0"/>
              <a:t>Dit worden in de C# code datavelden en/of properties.</a:t>
            </a:r>
          </a:p>
          <a:p>
            <a:r>
              <a:rPr lang="nl-NL" dirty="0"/>
              <a:t>Operaties</a:t>
            </a:r>
          </a:p>
          <a:p>
            <a:pPr lvl="1"/>
            <a:r>
              <a:rPr lang="nl-NL" dirty="0"/>
              <a:t>Klusjes die een klasse voor je kan doen (</a:t>
            </a:r>
            <a:r>
              <a:rPr lang="nl-NL" dirty="0" err="1"/>
              <a:t>behaviour</a:t>
            </a:r>
            <a:r>
              <a:rPr lang="nl-NL" dirty="0"/>
              <a:t>).</a:t>
            </a:r>
          </a:p>
          <a:p>
            <a:pPr lvl="1"/>
            <a:r>
              <a:rPr lang="nl-NL" dirty="0"/>
              <a:t>Dit worden in C# </a:t>
            </a:r>
            <a:r>
              <a:rPr lang="nl-NL" dirty="0" err="1"/>
              <a:t>constructoren</a:t>
            </a:r>
            <a:r>
              <a:rPr lang="nl-NL" dirty="0"/>
              <a:t> en methoden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Van ontwerp naar C# klasse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42720"/>
              </p:ext>
            </p:extLst>
          </p:nvPr>
        </p:nvGraphicFramePr>
        <p:xfrm>
          <a:off x="0" y="1371600"/>
          <a:ext cx="4049713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Visio" r:id="rId4" imgW="1676939" imgH="1619115" progId="Visio.Drawing.11">
                  <p:embed/>
                </p:oleObj>
              </mc:Choice>
              <mc:Fallback>
                <p:oleObj name="Visio" r:id="rId4" imgW="1676939" imgH="16191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4049713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24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1: De klasse aanmaken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13890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15240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nl-NL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2000" dirty="0">
                <a:solidFill>
                  <a:srgbClr val="2B91AF"/>
                </a:solidFill>
                <a:latin typeface="Consolas"/>
              </a:rPr>
              <a:t>Employee</a:t>
            </a:r>
            <a:endParaRPr lang="nl-NL" sz="2000" dirty="0">
              <a:solidFill>
                <a:prstClr val="black"/>
              </a:solidFill>
              <a:latin typeface="Consolas"/>
            </a:endParaRPr>
          </a:p>
          <a:p>
            <a:r>
              <a:rPr lang="nl-NL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20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nl-NL" sz="2000" dirty="0">
                <a:solidFill>
                  <a:srgbClr val="008000"/>
                </a:solidFill>
                <a:latin typeface="Consolas"/>
              </a:rPr>
              <a:t>// TODO</a:t>
            </a:r>
            <a:endParaRPr lang="nl-NL" sz="2000" dirty="0">
              <a:solidFill>
                <a:prstClr val="black"/>
              </a:solidFill>
              <a:latin typeface="Consolas"/>
            </a:endParaRPr>
          </a:p>
          <a:p>
            <a:r>
              <a:rPr lang="nl-NL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14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10000" y="1295400"/>
            <a:ext cx="5257800" cy="4525963"/>
          </a:xfrm>
        </p:spPr>
        <p:txBody>
          <a:bodyPr>
            <a:normAutofit/>
          </a:bodyPr>
          <a:lstStyle/>
          <a:p>
            <a:r>
              <a:rPr lang="nl-NL" sz="2600" dirty="0"/>
              <a:t>Attributen in het ontwerp geven aan welke waarden de klasse moet ‘onthouden’. </a:t>
            </a:r>
          </a:p>
          <a:p>
            <a:r>
              <a:rPr lang="nl-NL" sz="2600" dirty="0"/>
              <a:t>In C# gebeurt dit ‘onthouden’ mbv datavelden en/of properties.</a:t>
            </a:r>
          </a:p>
          <a:p>
            <a:r>
              <a:rPr lang="nl-NL" sz="2600" dirty="0"/>
              <a:t>Indien er niets voor het attribuut staat in het ontwerp (en dat is hier zo), dan moet het attribuut publiek toegankelijk zijn.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2: Attributen vertalen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02228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9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2: Attributen vertalen poging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30100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114800" y="1524000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/>
              </a:rPr>
              <a:t>Employee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public string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decimal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Salary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441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Geen </a:t>
            </a:r>
            <a:r>
              <a:rPr lang="nl-NL" sz="2400" b="1" u="sng" dirty="0">
                <a:solidFill>
                  <a:srgbClr val="FF0000"/>
                </a:solidFill>
              </a:rPr>
              <a:t>publieke</a:t>
            </a:r>
            <a:r>
              <a:rPr lang="nl-NL" sz="2400" b="1" dirty="0">
                <a:solidFill>
                  <a:srgbClr val="FF0000"/>
                </a:solidFill>
              </a:rPr>
              <a:t> datavelden in klassen!!</a:t>
            </a:r>
          </a:p>
          <a:p>
            <a:r>
              <a:rPr lang="nl-NL" sz="2400" b="1" dirty="0">
                <a:solidFill>
                  <a:srgbClr val="FF0000"/>
                </a:solidFill>
              </a:rPr>
              <a:t>Zie HFC# H5 over </a:t>
            </a:r>
            <a:r>
              <a:rPr lang="nl-NL" sz="2400" b="1" dirty="0" err="1">
                <a:solidFill>
                  <a:srgbClr val="FF0000"/>
                </a:solidFill>
              </a:rPr>
              <a:t>encapsulatie</a:t>
            </a:r>
            <a:r>
              <a:rPr lang="nl-NL" sz="2400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80560" y="1524000"/>
            <a:ext cx="2590800" cy="167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2: Attributen vertalen poging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67635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114800" y="1524000"/>
            <a:ext cx="4861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/>
              </a:rPr>
              <a:t>Employee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decimal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salary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Name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name; }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{ name =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Salary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salary; }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// No setter for Salary.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// Why could this be a valid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// decision?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}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0386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Wil je dit korter coderen? Gebruik dan ‘automatic properties’.</a:t>
            </a:r>
          </a:p>
          <a:p>
            <a:r>
              <a:rPr lang="nl-NL" b="1" dirty="0">
                <a:solidFill>
                  <a:srgbClr val="00B050"/>
                </a:solidFill>
              </a:rPr>
              <a:t>Dit mag je zelf proberen. </a:t>
            </a:r>
          </a:p>
          <a:p>
            <a:r>
              <a:rPr lang="nl-NL" b="1" dirty="0">
                <a:solidFill>
                  <a:srgbClr val="00B050"/>
                </a:solidFill>
              </a:rPr>
              <a:t>Zie opgaven van deze week.</a:t>
            </a:r>
          </a:p>
        </p:txBody>
      </p:sp>
    </p:spTree>
    <p:extLst>
      <p:ext uri="{BB962C8B-B14F-4D97-AF65-F5344CB8AC3E}">
        <p14:creationId xmlns:p14="http://schemas.microsoft.com/office/powerpoint/2010/main" val="39693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05200" y="1481328"/>
            <a:ext cx="5029200" cy="4525963"/>
          </a:xfrm>
        </p:spPr>
        <p:txBody>
          <a:bodyPr>
            <a:normAutofit/>
          </a:bodyPr>
          <a:lstStyle/>
          <a:p>
            <a:r>
              <a:rPr lang="nl-NL" sz="2400" dirty="0"/>
              <a:t>Operaties in het ontwerp geven aan welke dingen de klasse voor je kan doen. </a:t>
            </a:r>
          </a:p>
          <a:p>
            <a:r>
              <a:rPr lang="nl-NL" sz="2400" dirty="0"/>
              <a:t>Indien er niets voor de operatie staat in het ontwerp (en dat is hier zo), dan moet de operatie publiek toegankelijk zijn.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3: Operaties vertalen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7459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8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Van ontwerp naar C# klasse:</a:t>
            </a:r>
            <a:br>
              <a:rPr lang="nl-NL" dirty="0"/>
            </a:br>
            <a:r>
              <a:rPr lang="nl-NL" dirty="0"/>
              <a:t>Stap 3: Operaties vertalen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87332"/>
              </p:ext>
            </p:extLst>
          </p:nvPr>
        </p:nvGraphicFramePr>
        <p:xfrm>
          <a:off x="223256" y="1311275"/>
          <a:ext cx="3510544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1311275"/>
                        <a:ext cx="3510544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44240" y="1371600"/>
            <a:ext cx="7833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/>
              </a:rPr>
              <a:t>Employee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{   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// The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fields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and properties are 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</a:rPr>
              <a:t>    // ‘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hidden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’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to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save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space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on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this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sheet.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Employee(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name,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salary)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.name = name;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.salary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salary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RaiseSalary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percentage)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(percentage &gt; 0)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salary = salary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+ (salary * percentage / 100);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48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Met een associatie geef je aan, dat instanties van een klasse </a:t>
            </a:r>
            <a:r>
              <a:rPr lang="nl-NL" b="1" u="sng" dirty="0"/>
              <a:t>verbonden</a:t>
            </a:r>
            <a:r>
              <a:rPr lang="nl-NL" dirty="0"/>
              <a:t> zijn met instanties van een andere (of dezelfde) klasse.</a:t>
            </a:r>
          </a:p>
          <a:p>
            <a:endParaRPr lang="nl-NL" dirty="0"/>
          </a:p>
          <a:p>
            <a:r>
              <a:rPr lang="nl-NL" dirty="0"/>
              <a:t>Een associatie is (gewoon) </a:t>
            </a:r>
            <a:r>
              <a:rPr lang="nl-NL" b="1" u="sng" dirty="0"/>
              <a:t>een attribuut </a:t>
            </a:r>
            <a:r>
              <a:rPr lang="nl-NL" dirty="0"/>
              <a:t>van een klasse. Dus leg je de verbinding vast mbv datavelden en/of properties, zoals je al in de sheets over “attributen vertalen” hebt gezien.</a:t>
            </a:r>
          </a:p>
          <a:p>
            <a:endParaRPr lang="nl-NL" dirty="0"/>
          </a:p>
          <a:p>
            <a:r>
              <a:rPr lang="nl-NL" dirty="0"/>
              <a:t>Laten we er eens naar kijken met een concreet voorbeeld…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Een associatie coderen</a:t>
            </a:r>
            <a:endParaRPr lang="nl-NL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0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463008"/>
          </a:xfrm>
        </p:spPr>
        <p:txBody>
          <a:bodyPr/>
          <a:lstStyle/>
          <a:p>
            <a:pPr marL="109728" indent="0">
              <a:buNone/>
            </a:pPr>
            <a:r>
              <a:rPr lang="nl-NL" sz="2800" dirty="0"/>
              <a:t>Dit willen we vertalen naar code: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109728" indent="0">
              <a:buNone/>
            </a:pPr>
            <a:r>
              <a:rPr lang="nl-NL" sz="2800" dirty="0"/>
              <a:t>Dit worden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De bi-directionele associatie(1)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3903"/>
              </p:ext>
            </p:extLst>
          </p:nvPr>
        </p:nvGraphicFramePr>
        <p:xfrm>
          <a:off x="692150" y="1981200"/>
          <a:ext cx="669925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Visio" r:id="rId4" imgW="2969507" imgH="728494" progId="Visio.Drawing.11">
                  <p:embed/>
                </p:oleObj>
              </mc:Choice>
              <mc:Fallback>
                <p:oleObj name="Visio" r:id="rId4" imgW="2969507" imgH="728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81200"/>
                        <a:ext cx="6699250" cy="163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36753"/>
              </p:ext>
            </p:extLst>
          </p:nvPr>
        </p:nvGraphicFramePr>
        <p:xfrm>
          <a:off x="685800" y="4419600"/>
          <a:ext cx="670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Visio" r:id="rId6" imgW="2969507" imgH="869815" progId="Visio.Drawing.11">
                  <p:embed/>
                </p:oleObj>
              </mc:Choice>
              <mc:Fallback>
                <p:oleObj name="Visio" r:id="rId6" imgW="2969507" imgH="8698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6705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7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/>
              <a:t>Dit willen we vertalen naar code: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109728" indent="0">
              <a:buNone/>
            </a:pPr>
            <a:r>
              <a:rPr lang="nl-NL" sz="2800" dirty="0"/>
              <a:t>Dit worden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De bi-directionele associatie(2)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19579"/>
              </p:ext>
            </p:extLst>
          </p:nvPr>
        </p:nvGraphicFramePr>
        <p:xfrm>
          <a:off x="692150" y="1981200"/>
          <a:ext cx="669925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Visio" r:id="rId4" imgW="2969507" imgH="728494" progId="Visio.Drawing.11">
                  <p:embed/>
                </p:oleObj>
              </mc:Choice>
              <mc:Fallback>
                <p:oleObj name="Visio" r:id="rId4" imgW="2969507" imgH="728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81200"/>
                        <a:ext cx="6699250" cy="163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57732"/>
              </p:ext>
            </p:extLst>
          </p:nvPr>
        </p:nvGraphicFramePr>
        <p:xfrm>
          <a:off x="685800" y="4419600"/>
          <a:ext cx="670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Visio" r:id="rId6" imgW="2969507" imgH="869815" progId="Visio.Drawing.11">
                  <p:embed/>
                </p:oleObj>
              </mc:Choice>
              <mc:Fallback>
                <p:oleObj name="Visio" r:id="rId6" imgW="2969507" imgH="8698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6705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urved Connector 17"/>
          <p:cNvCxnSpPr/>
          <p:nvPr/>
        </p:nvCxnSpPr>
        <p:spPr>
          <a:xfrm>
            <a:off x="3905250" y="2743200"/>
            <a:ext cx="742950" cy="251822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7"/>
          <p:cNvCxnSpPr/>
          <p:nvPr/>
        </p:nvCxnSpPr>
        <p:spPr>
          <a:xfrm>
            <a:off x="2514600" y="2362200"/>
            <a:ext cx="3733800" cy="2895600"/>
          </a:xfrm>
          <a:prstGeom prst="bentConnector3">
            <a:avLst>
              <a:gd name="adj1" fmla="val 11190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/>
          <a:lstStyle/>
          <a:p>
            <a:r>
              <a:rPr lang="en-US" dirty="0" err="1"/>
              <a:t>Waterval</a:t>
            </a:r>
            <a:r>
              <a:rPr lang="en-US" dirty="0"/>
              <a:t> </a:t>
            </a:r>
            <a:r>
              <a:rPr lang="en-US" dirty="0" err="1"/>
              <a:t>projectfasering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File:Waterval 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12900"/>
            <a:ext cx="7772400" cy="44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638800" y="1638300"/>
            <a:ext cx="2743200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Klasse-diagrammen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00600" y="2362200"/>
            <a:ext cx="13716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6"/>
          <p:cNvSpPr/>
          <p:nvPr/>
        </p:nvSpPr>
        <p:spPr>
          <a:xfrm>
            <a:off x="5867400" y="1295400"/>
            <a:ext cx="2438400" cy="16764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52800" y="1905000"/>
            <a:ext cx="2819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10200" y="2514600"/>
            <a:ext cx="7620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2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01727"/>
              </p:ext>
            </p:extLst>
          </p:nvPr>
        </p:nvGraphicFramePr>
        <p:xfrm>
          <a:off x="692150" y="1981200"/>
          <a:ext cx="669925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Visio" r:id="rId4" imgW="2969507" imgH="728494" progId="Visio.Drawing.11">
                  <p:embed/>
                </p:oleObj>
              </mc:Choice>
              <mc:Fallback>
                <p:oleObj name="Visio" r:id="rId4" imgW="2969507" imgH="728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81200"/>
                        <a:ext cx="6699250" cy="163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533400" y="1556792"/>
            <a:ext cx="8153400" cy="446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rgbClr val="570076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109728" indent="0">
              <a:buFontTx/>
              <a:buNone/>
            </a:pPr>
            <a:r>
              <a:rPr lang="nl-NL" sz="2800" kern="0" dirty="0"/>
              <a:t>Dit willen we vertalen naar code:</a:t>
            </a:r>
          </a:p>
          <a:p>
            <a:endParaRPr lang="nl-NL" kern="0" dirty="0"/>
          </a:p>
          <a:p>
            <a:endParaRPr lang="nl-NL" kern="0" dirty="0"/>
          </a:p>
          <a:p>
            <a:endParaRPr lang="nl-NL" kern="0" dirty="0"/>
          </a:p>
          <a:p>
            <a:pPr marL="109728" indent="0">
              <a:buFontTx/>
              <a:buNone/>
            </a:pPr>
            <a:r>
              <a:rPr lang="nl-NL" sz="2800" kern="0" dirty="0"/>
              <a:t>Dit worden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De bi-directionele associatie(3)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03468"/>
              </p:ext>
            </p:extLst>
          </p:nvPr>
        </p:nvGraphicFramePr>
        <p:xfrm>
          <a:off x="685800" y="4419600"/>
          <a:ext cx="670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Visio" r:id="rId6" imgW="2969507" imgH="869815" progId="Visio.Drawing.11">
                  <p:embed/>
                </p:oleObj>
              </mc:Choice>
              <mc:Fallback>
                <p:oleObj name="Visio" r:id="rId6" imgW="2969507" imgH="8698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6705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urved Connector 17"/>
          <p:cNvCxnSpPr/>
          <p:nvPr/>
        </p:nvCxnSpPr>
        <p:spPr>
          <a:xfrm flipH="1">
            <a:off x="1600200" y="3048000"/>
            <a:ext cx="2400300" cy="20574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7"/>
          <p:cNvCxnSpPr/>
          <p:nvPr/>
        </p:nvCxnSpPr>
        <p:spPr>
          <a:xfrm flipH="1">
            <a:off x="2590800" y="2405898"/>
            <a:ext cx="2819400" cy="26995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405898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7030A0"/>
                </a:solidFill>
              </a:rPr>
              <a:t>!!</a:t>
            </a:r>
          </a:p>
        </p:txBody>
      </p:sp>
      <p:sp>
        <p:nvSpPr>
          <p:cNvPr id="8" name="Oval 7"/>
          <p:cNvSpPr/>
          <p:nvPr/>
        </p:nvSpPr>
        <p:spPr>
          <a:xfrm>
            <a:off x="4307330" y="2526523"/>
            <a:ext cx="349708" cy="261610"/>
          </a:xfrm>
          <a:prstGeom prst="ellipse">
            <a:avLst/>
          </a:prstGeom>
          <a:noFill/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/>
              <a:t>Dit zijn uiteindelijk de twee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De bi-directionele associatie(4)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1908"/>
              </p:ext>
            </p:extLst>
          </p:nvPr>
        </p:nvGraphicFramePr>
        <p:xfrm>
          <a:off x="762000" y="2514600"/>
          <a:ext cx="6705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Visio" r:id="rId4" imgW="2969507" imgH="869815" progId="Visio.Drawing.11">
                  <p:embed/>
                </p:oleObj>
              </mc:Choice>
              <mc:Fallback>
                <p:oleObj name="Visio" r:id="rId4" imgW="2969507" imgH="8698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705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4583668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</a:rPr>
              <a:t>Deze klassen mag je zelf proberen te coderen.</a:t>
            </a:r>
          </a:p>
          <a:p>
            <a:r>
              <a:rPr lang="nl-NL" dirty="0">
                <a:solidFill>
                  <a:srgbClr val="000000"/>
                </a:solidFill>
              </a:rPr>
              <a:t>Zie opgaven van deze week.</a:t>
            </a:r>
          </a:p>
        </p:txBody>
      </p:sp>
    </p:spTree>
    <p:extLst>
      <p:ext uri="{BB962C8B-B14F-4D97-AF65-F5344CB8AC3E}">
        <p14:creationId xmlns:p14="http://schemas.microsoft.com/office/powerpoint/2010/main" val="674846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320480"/>
          </a:xfrm>
        </p:spPr>
        <p:txBody>
          <a:bodyPr/>
          <a:lstStyle/>
          <a:p>
            <a:pPr marL="109728" indent="0">
              <a:buNone/>
            </a:pPr>
            <a:r>
              <a:rPr lang="nl-NL" sz="2800" dirty="0"/>
              <a:t>Dit willen we vertalen naar code: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109728" indent="0">
              <a:buNone/>
            </a:pPr>
            <a:endParaRPr lang="nl-NL" sz="2800" dirty="0"/>
          </a:p>
          <a:p>
            <a:pPr marL="109728" indent="0">
              <a:buNone/>
            </a:pPr>
            <a:r>
              <a:rPr lang="nl-NL" sz="2800" dirty="0"/>
              <a:t>Dit worden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Navigatie (1)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4566"/>
              </p:ext>
            </p:extLst>
          </p:nvPr>
        </p:nvGraphicFramePr>
        <p:xfrm>
          <a:off x="1054100" y="1676400"/>
          <a:ext cx="7785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Visio" r:id="rId4" imgW="3698330" imgH="1107332" progId="Visio.Drawing.11">
                  <p:embed/>
                </p:oleObj>
              </mc:Choice>
              <mc:Fallback>
                <p:oleObj name="Visio" r:id="rId4" imgW="3698330" imgH="11073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676400"/>
                        <a:ext cx="7785100" cy="232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65237"/>
              </p:ext>
            </p:extLst>
          </p:nvPr>
        </p:nvGraphicFramePr>
        <p:xfrm>
          <a:off x="1066800" y="4533900"/>
          <a:ext cx="7785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Visio" r:id="rId6" imgW="3698330" imgH="1107332" progId="Visio.Drawing.11">
                  <p:embed/>
                </p:oleObj>
              </mc:Choice>
              <mc:Fallback>
                <p:oleObj name="Visio" r:id="rId6" imgW="3698330" imgH="11073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33900"/>
                        <a:ext cx="77851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548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320480"/>
          </a:xfrm>
        </p:spPr>
        <p:txBody>
          <a:bodyPr/>
          <a:lstStyle/>
          <a:p>
            <a:pPr marL="109728" indent="0">
              <a:buNone/>
            </a:pPr>
            <a:r>
              <a:rPr lang="nl-NL" sz="2800" dirty="0"/>
              <a:t>Dit willen we vertalen naar code: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109728" indent="0">
              <a:buNone/>
            </a:pPr>
            <a:endParaRPr lang="nl-NL" sz="2800" dirty="0"/>
          </a:p>
          <a:p>
            <a:pPr marL="109728" indent="0">
              <a:buNone/>
            </a:pPr>
            <a:r>
              <a:rPr lang="nl-NL" sz="2800" dirty="0"/>
              <a:t>Dit worden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05128"/>
            <a:ext cx="5144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Navigatie (2)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63946"/>
              </p:ext>
            </p:extLst>
          </p:nvPr>
        </p:nvGraphicFramePr>
        <p:xfrm>
          <a:off x="1054100" y="1676400"/>
          <a:ext cx="7785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Visio" r:id="rId4" imgW="3698330" imgH="1107332" progId="Visio.Drawing.11">
                  <p:embed/>
                </p:oleObj>
              </mc:Choice>
              <mc:Fallback>
                <p:oleObj name="Visio" r:id="rId4" imgW="3698330" imgH="11073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676400"/>
                        <a:ext cx="7785100" cy="232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531562"/>
              </p:ext>
            </p:extLst>
          </p:nvPr>
        </p:nvGraphicFramePr>
        <p:xfrm>
          <a:off x="1066800" y="4533900"/>
          <a:ext cx="7785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Visio" r:id="rId6" imgW="3698330" imgH="1107332" progId="Visio.Drawing.11">
                  <p:embed/>
                </p:oleObj>
              </mc:Choice>
              <mc:Fallback>
                <p:oleObj name="Visio" r:id="rId6" imgW="3698330" imgH="11073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33900"/>
                        <a:ext cx="77851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urved Connector 17"/>
          <p:cNvCxnSpPr/>
          <p:nvPr/>
        </p:nvCxnSpPr>
        <p:spPr>
          <a:xfrm flipH="1">
            <a:off x="1600200" y="3048000"/>
            <a:ext cx="2667000" cy="2514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7"/>
          <p:cNvCxnSpPr/>
          <p:nvPr/>
        </p:nvCxnSpPr>
        <p:spPr>
          <a:xfrm flipH="1">
            <a:off x="2667000" y="2057400"/>
            <a:ext cx="3657600" cy="35717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3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/>
              <a:t>Dit zijn uiteindelijk de twee klassen die we moeten coderen: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nl-NL" dirty="0"/>
              <a:t>Een associatie coderen:</a:t>
            </a:r>
            <a:br>
              <a:rPr lang="nl-NL" dirty="0"/>
            </a:br>
            <a:r>
              <a:rPr lang="nl-NL" dirty="0"/>
              <a:t>Navigatie(3)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583668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</a:rPr>
              <a:t>Deze klassen mag je zelf proberen te coderen.</a:t>
            </a:r>
          </a:p>
          <a:p>
            <a:r>
              <a:rPr lang="nl-NL" dirty="0">
                <a:solidFill>
                  <a:srgbClr val="000000"/>
                </a:solidFill>
              </a:rPr>
              <a:t>Zie opgaven van deze week.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19386"/>
              </p:ext>
            </p:extLst>
          </p:nvPr>
        </p:nvGraphicFramePr>
        <p:xfrm>
          <a:off x="609600" y="2209800"/>
          <a:ext cx="7785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Visio" r:id="rId4" imgW="3698330" imgH="1107332" progId="Visio.Drawing.11">
                  <p:embed/>
                </p:oleObj>
              </mc:Choice>
              <mc:Fallback>
                <p:oleObj name="Visio" r:id="rId4" imgW="3698330" imgH="11073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77851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163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Niet alle attributen en operaties van een klasse zijn voor de buitenwereld zichtbaar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Indien er niets voor staat, dan zichtbaar voor de buitenwereld (public)</a:t>
            </a:r>
          </a:p>
          <a:p>
            <a:r>
              <a:rPr lang="nl-NL" dirty="0"/>
              <a:t>Indien er + voor staat, dan public</a:t>
            </a:r>
          </a:p>
          <a:p>
            <a:r>
              <a:rPr lang="nl-NL" dirty="0"/>
              <a:t>Indien er – voor staat, dan niet zichtbaar voor de buitenwereld (private).</a:t>
            </a:r>
          </a:p>
          <a:p>
            <a:r>
              <a:rPr lang="nl-NL" dirty="0"/>
              <a:t>Zie H4 UML boek voor andere typen zichtbaarheid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Zichtbaarheid van attributen en operaties(1)</a:t>
            </a:r>
          </a:p>
        </p:txBody>
      </p:sp>
    </p:spTree>
    <p:extLst>
      <p:ext uri="{BB962C8B-B14F-4D97-AF65-F5344CB8AC3E}">
        <p14:creationId xmlns:p14="http://schemas.microsoft.com/office/powerpoint/2010/main" val="395627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Waarom staan private datavelden en attributen vaak niet in de UML klasse?</a:t>
            </a:r>
          </a:p>
          <a:p>
            <a:pPr lvl="1"/>
            <a:r>
              <a:rPr lang="nl-NL" sz="2400" dirty="0"/>
              <a:t>Private members zijn implementatie details. Deze zijn niet nodig voor een </a:t>
            </a:r>
            <a:r>
              <a:rPr lang="nl-NL" sz="2400" dirty="0" err="1"/>
              <a:t>begrijpbaar</a:t>
            </a:r>
            <a:r>
              <a:rPr lang="nl-NL" sz="2400" dirty="0"/>
              <a:t> model. </a:t>
            </a:r>
          </a:p>
          <a:p>
            <a:pPr lvl="1"/>
            <a:r>
              <a:rPr lang="nl-NL" sz="2400" dirty="0"/>
              <a:t>Het model wordt beter leesbaar. </a:t>
            </a:r>
          </a:p>
          <a:p>
            <a:pPr marL="457200" lvl="1" indent="0">
              <a:buNone/>
            </a:pPr>
            <a:endParaRPr lang="nl-NL" sz="2400" dirty="0"/>
          </a:p>
          <a:p>
            <a:pPr marL="457200" lvl="1" indent="0">
              <a:buNone/>
            </a:pPr>
            <a:r>
              <a:rPr lang="nl-NL" sz="2400" dirty="0"/>
              <a:t>                              </a:t>
            </a:r>
          </a:p>
          <a:p>
            <a:pPr marL="457200" lvl="1" indent="0">
              <a:buNone/>
            </a:pPr>
            <a:endParaRPr lang="nl-NL" sz="2400" dirty="0"/>
          </a:p>
          <a:p>
            <a:pPr marL="457200" lvl="1" indent="0">
              <a:buNone/>
            </a:pPr>
            <a:r>
              <a:rPr lang="nl-NL" sz="2400" dirty="0"/>
              <a:t>                                 </a:t>
            </a:r>
            <a:r>
              <a:rPr lang="nl-NL" sz="4000" b="1" dirty="0"/>
              <a:t>VS</a:t>
            </a:r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Zichtbaarheid van attributen en operaties(2)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82253"/>
              </p:ext>
            </p:extLst>
          </p:nvPr>
        </p:nvGraphicFramePr>
        <p:xfrm>
          <a:off x="228600" y="4025900"/>
          <a:ext cx="350996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Visio" r:id="rId4" imgW="1548276" imgH="1036536" progId="Visio.Drawing.11">
                  <p:embed/>
                </p:oleObj>
              </mc:Choice>
              <mc:Fallback>
                <p:oleObj name="Visio" r:id="rId4" imgW="1548276" imgH="1036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25900"/>
                        <a:ext cx="3509962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98989"/>
              </p:ext>
            </p:extLst>
          </p:nvPr>
        </p:nvGraphicFramePr>
        <p:xfrm>
          <a:off x="4119563" y="3095625"/>
          <a:ext cx="464343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Visio" r:id="rId6" imgW="2044048" imgH="1899055" progId="Visio.Drawing.11">
                  <p:embed/>
                </p:oleObj>
              </mc:Choice>
              <mc:Fallback>
                <p:oleObj name="Visio" r:id="rId6" imgW="2044048" imgH="1899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3095625"/>
                        <a:ext cx="464343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487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Tekentools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Creately</a:t>
            </a:r>
            <a:r>
              <a:rPr lang="nl-NL" dirty="0"/>
              <a:t> </a:t>
            </a:r>
            <a:r>
              <a:rPr lang="nl-NL" sz="1100" dirty="0">
                <a:hlinkClick r:id="rId2"/>
              </a:rPr>
              <a:t>http://creately.com/</a:t>
            </a:r>
            <a:endParaRPr lang="nl-NL" sz="1100" dirty="0"/>
          </a:p>
          <a:p>
            <a:r>
              <a:rPr lang="nl-NL" dirty="0" err="1"/>
              <a:t>ArgoUML</a:t>
            </a:r>
            <a:r>
              <a:rPr lang="nl-NL" dirty="0"/>
              <a:t> </a:t>
            </a:r>
            <a:r>
              <a:rPr lang="nl-NL" sz="1100" dirty="0">
                <a:hlinkClick r:id="rId3"/>
              </a:rPr>
              <a:t>http://argouml.tigris.org/</a:t>
            </a:r>
            <a:endParaRPr lang="nl-NL" sz="1100" dirty="0"/>
          </a:p>
          <a:p>
            <a:r>
              <a:rPr lang="nl-NL" dirty="0" err="1"/>
              <a:t>StarUML</a:t>
            </a:r>
            <a:r>
              <a:rPr lang="nl-NL" dirty="0"/>
              <a:t> </a:t>
            </a:r>
            <a:r>
              <a:rPr lang="nl-NL" sz="1100" dirty="0">
                <a:hlinkClick r:id="rId4"/>
              </a:rPr>
              <a:t>http://staruml.sourceforge.net/en/index.php</a:t>
            </a:r>
            <a:endParaRPr lang="nl-NL" sz="1100" dirty="0"/>
          </a:p>
          <a:p>
            <a:r>
              <a:rPr lang="nl-NL" dirty="0" err="1"/>
              <a:t>Gliffy</a:t>
            </a:r>
            <a:r>
              <a:rPr lang="nl-NL" dirty="0"/>
              <a:t> </a:t>
            </a:r>
            <a:r>
              <a:rPr lang="nl-NL" sz="1100" dirty="0">
                <a:hlinkClick r:id="rId5"/>
              </a:rPr>
              <a:t>http://www.gliffy.com/gliffy/</a:t>
            </a:r>
            <a:endParaRPr lang="nl-NL" sz="1100" dirty="0"/>
          </a:p>
          <a:p>
            <a:r>
              <a:rPr lang="nl-NL" dirty="0" err="1"/>
              <a:t>yUML</a:t>
            </a:r>
            <a:r>
              <a:rPr lang="nl-NL" dirty="0"/>
              <a:t> </a:t>
            </a:r>
            <a:r>
              <a:rPr lang="nl-NL" sz="1100" dirty="0">
                <a:hlinkClick r:id="rId6"/>
              </a:rPr>
              <a:t>http://yuml.me/</a:t>
            </a:r>
            <a:endParaRPr lang="nl-NL" sz="1100" dirty="0"/>
          </a:p>
          <a:p>
            <a:r>
              <a:rPr lang="nl-NL" dirty="0" err="1"/>
              <a:t>Lucid</a:t>
            </a:r>
            <a:r>
              <a:rPr lang="nl-NL" dirty="0"/>
              <a:t> Chart </a:t>
            </a:r>
            <a:r>
              <a:rPr lang="nl-NL" sz="1100" dirty="0">
                <a:hlinkClick r:id="rId7"/>
              </a:rPr>
              <a:t>http://www.lucidchart.com/pages/examples/uml_diagram_tool</a:t>
            </a:r>
            <a:endParaRPr lang="nl-NL" sz="1100" dirty="0"/>
          </a:p>
          <a:p>
            <a:r>
              <a:rPr lang="nl-NL" dirty="0"/>
              <a:t>Microsoft Visio (</a:t>
            </a:r>
            <a:r>
              <a:rPr lang="nl-NL" dirty="0" err="1"/>
              <a:t>msdn</a:t>
            </a:r>
            <a:r>
              <a:rPr lang="nl-NL" dirty="0"/>
              <a:t>) </a:t>
            </a:r>
            <a:r>
              <a:rPr lang="nl-NL" sz="1100" dirty="0">
                <a:hlinkClick r:id="rId8"/>
              </a:rPr>
              <a:t>https://www.fhict.nl/offcampus/msdnnew.aspx</a:t>
            </a:r>
            <a:endParaRPr lang="nl-NL" sz="11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9163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16600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632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,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/>
              <a:t> Challenges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71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Analyseren / Ontwerpen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396240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nl-NL" dirty="0"/>
              <a:t>Een onderdeel van de analyse- en ontwerpactiviteit is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i="1" dirty="0"/>
              <a:t>Het </a:t>
            </a:r>
            <a:r>
              <a:rPr lang="nl-NL" b="1" i="1" u="sng" dirty="0"/>
              <a:t>bepalen</a:t>
            </a:r>
            <a:r>
              <a:rPr lang="nl-NL" i="1" dirty="0"/>
              <a:t> en </a:t>
            </a:r>
            <a:r>
              <a:rPr lang="nl-NL" b="1" i="1" u="sng" dirty="0"/>
              <a:t>definiëren</a:t>
            </a:r>
            <a:r>
              <a:rPr lang="nl-NL" i="1" dirty="0"/>
              <a:t> van de </a:t>
            </a:r>
            <a:r>
              <a:rPr lang="nl-NL" b="1" i="1" u="sng" dirty="0"/>
              <a:t>benodigde klassen</a:t>
            </a:r>
            <a:r>
              <a:rPr lang="nl-NL" i="1" dirty="0"/>
              <a:t> voor het te maken systeem en het vastleggen van hun </a:t>
            </a:r>
            <a:r>
              <a:rPr lang="nl-NL" b="1" i="1" u="sng" dirty="0"/>
              <a:t>onderlinge relaties</a:t>
            </a:r>
            <a:r>
              <a:rPr lang="nl-NL" i="1" dirty="0"/>
              <a:t>.</a:t>
            </a:r>
          </a:p>
          <a:p>
            <a:pPr marL="109728" indent="0">
              <a:buNone/>
            </a:pPr>
            <a:endParaRPr lang="nl-NL" b="1" dirty="0"/>
          </a:p>
          <a:p>
            <a:pPr marL="109728" indent="0">
              <a:buNone/>
            </a:pPr>
            <a:r>
              <a:rPr lang="nl-NL" dirty="0"/>
              <a:t>De benodigde klassen en hun relaties kun je vastleggen in </a:t>
            </a:r>
            <a:r>
              <a:rPr lang="nl-NL" b="1" i="1" dirty="0"/>
              <a:t>het </a:t>
            </a:r>
            <a:r>
              <a:rPr lang="nl-NL" b="1" i="1" u="sng" dirty="0"/>
              <a:t>klassediagram</a:t>
            </a:r>
            <a:r>
              <a:rPr lang="nl-NL" dirty="0"/>
              <a:t>.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dirty="0"/>
              <a:t>Deze week ga je leren uit welke onderdelen een klassediagram bestaat, hoe je een klassediagram maakt en hoe je code maakt van het gemaakte ontwerp.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www.whydidntmyhomesell.com/wp-content/uploads/2008/05/puzzle-hous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6394" r="12642" b="8361"/>
          <a:stretch/>
        </p:blipFill>
        <p:spPr bwMode="auto">
          <a:xfrm>
            <a:off x="6172200" y="3478520"/>
            <a:ext cx="2933700" cy="334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>
            <a:noAutofit/>
          </a:bodyPr>
          <a:lstStyle/>
          <a:p>
            <a:r>
              <a:rPr lang="nl-NL" dirty="0"/>
              <a:t>Waarom analyseren en ontwerpen voor het implementeren?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800600"/>
          </a:xfrm>
        </p:spPr>
        <p:txBody>
          <a:bodyPr/>
          <a:lstStyle/>
          <a:p>
            <a:r>
              <a:rPr lang="nl-NL" sz="2800" dirty="0"/>
              <a:t>Waarom eerst nadenken over:</a:t>
            </a:r>
          </a:p>
          <a:p>
            <a:pPr lvl="1"/>
            <a:r>
              <a:rPr lang="nl-NL" sz="2400" dirty="0"/>
              <a:t>Met welke klassen kan ik mijn probleem oplossen?</a:t>
            </a:r>
          </a:p>
          <a:p>
            <a:pPr lvl="1"/>
            <a:r>
              <a:rPr lang="nl-NL" sz="2400" dirty="0"/>
              <a:t>Wat zijn de benodigde eigenschappen van die klassen?</a:t>
            </a:r>
          </a:p>
          <a:p>
            <a:pPr lvl="1"/>
            <a:r>
              <a:rPr lang="nl-NL" sz="2400" dirty="0"/>
              <a:t>Hoe werken deze klassen samen?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>
            <a:noAutofit/>
          </a:bodyPr>
          <a:lstStyle/>
          <a:p>
            <a:r>
              <a:rPr lang="nl-NL" dirty="0"/>
              <a:t>Waarom analyseren en ontwerpen voor implementeren?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Het systeem opsplitsen in delen met afgebakende verantwoordelijkheden.</a:t>
            </a:r>
          </a:p>
          <a:p>
            <a:pPr lvl="1"/>
            <a:r>
              <a:rPr lang="nl-NL" dirty="0"/>
              <a:t>Begrijpelijk</a:t>
            </a:r>
          </a:p>
          <a:p>
            <a:pPr lvl="1"/>
            <a:r>
              <a:rPr lang="nl-NL" dirty="0" err="1"/>
              <a:t>Uitbreidbaar</a:t>
            </a:r>
            <a:endParaRPr lang="nl-NL" dirty="0"/>
          </a:p>
          <a:p>
            <a:pPr lvl="1"/>
            <a:r>
              <a:rPr lang="nl-NL" dirty="0"/>
              <a:t>Herbruikbaar</a:t>
            </a:r>
          </a:p>
          <a:p>
            <a:r>
              <a:rPr lang="nl-NL" dirty="0"/>
              <a:t>Het ontwerp is een communicatiemiddel</a:t>
            </a:r>
          </a:p>
          <a:p>
            <a:pPr lvl="1"/>
            <a:r>
              <a:rPr lang="nl-NL" dirty="0"/>
              <a:t>Probleemdomein beschrijving</a:t>
            </a:r>
          </a:p>
          <a:p>
            <a:r>
              <a:rPr lang="nl-NL" dirty="0"/>
              <a:t>Werkverdeling en planning</a:t>
            </a:r>
          </a:p>
          <a:p>
            <a:r>
              <a:rPr lang="nl-NL" dirty="0"/>
              <a:t>Documentatie voor onderhoud</a:t>
            </a:r>
          </a:p>
          <a:p>
            <a:r>
              <a:rPr lang="nl-NL" dirty="0"/>
              <a:t>Tijdens het implementeren kan men zich focussen op de implementatie problematiek.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Ontwerp: Het UML klassediagram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19614"/>
              </p:ext>
            </p:extLst>
          </p:nvPr>
        </p:nvGraphicFramePr>
        <p:xfrm>
          <a:off x="1981200" y="1371600"/>
          <a:ext cx="63246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Visio" r:id="rId4" imgW="3840614" imgH="3131820" progId="Visio.Drawing.11">
                  <p:embed/>
                </p:oleObj>
              </mc:Choice>
              <mc:Fallback>
                <p:oleObj name="Visio" r:id="rId4" imgW="3840614" imgH="313182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6324600" cy="5165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22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54610"/>
              </p:ext>
            </p:extLst>
          </p:nvPr>
        </p:nvGraphicFramePr>
        <p:xfrm>
          <a:off x="1981200" y="1371600"/>
          <a:ext cx="63246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Visio" r:id="rId4" imgW="3840614" imgH="3131820" progId="Visio.Drawing.11">
                  <p:embed/>
                </p:oleObj>
              </mc:Choice>
              <mc:Fallback>
                <p:oleObj name="Visio" r:id="rId4" imgW="3840614" imgH="3131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6324600" cy="5165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Ontwerp: Het UML klassediagram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7"/>
          <p:cNvSpPr/>
          <p:nvPr/>
        </p:nvSpPr>
        <p:spPr>
          <a:xfrm rot="19188961">
            <a:off x="1240216" y="1616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188961">
            <a:off x="6254602" y="1616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9188961">
            <a:off x="1545016" y="5807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9188961">
            <a:off x="5964616" y="44361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89841"/>
              </p:ext>
            </p:extLst>
          </p:nvPr>
        </p:nvGraphicFramePr>
        <p:xfrm>
          <a:off x="1981200" y="1371600"/>
          <a:ext cx="63246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3" name="Visio" r:id="rId4" imgW="3840614" imgH="3131820" progId="Visio.Drawing.11">
                  <p:embed/>
                </p:oleObj>
              </mc:Choice>
              <mc:Fallback>
                <p:oleObj name="Visio" r:id="rId4" imgW="3840614" imgH="3131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6324600" cy="5165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>
            <a:normAutofit/>
          </a:bodyPr>
          <a:lstStyle/>
          <a:p>
            <a:r>
              <a:rPr lang="nl-NL" dirty="0"/>
              <a:t>Ontwerp: Het UML klassediagram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>
          <a:xfrm rot="19104990">
            <a:off x="7522904" y="3599732"/>
            <a:ext cx="10054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127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relatie</a:t>
            </a:r>
            <a:endParaRPr lang="en-US" sz="2000" b="1" spc="50" dirty="0"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104990">
            <a:off x="3712904" y="4109108"/>
            <a:ext cx="10054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127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relatie</a:t>
            </a:r>
            <a:endParaRPr lang="en-US" sz="2000" b="1" spc="50" dirty="0"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9104990">
            <a:off x="4326429" y="2007864"/>
            <a:ext cx="8499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spc="50" dirty="0" err="1">
                <a:ln w="127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relatie</a:t>
            </a:r>
            <a:endParaRPr lang="en-US" sz="1600" b="1" spc="50" dirty="0"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9104990">
            <a:off x="1758693" y="4170748"/>
            <a:ext cx="10054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127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relatie</a:t>
            </a:r>
            <a:endParaRPr lang="en-US" sz="2000" b="1" spc="50" dirty="0"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9104990">
            <a:off x="5393230" y="3836664"/>
            <a:ext cx="8499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spc="50" dirty="0" err="1">
                <a:ln w="127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relatie</a:t>
            </a:r>
            <a:endParaRPr lang="en-US" sz="1600" b="1" spc="50" dirty="0"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19188961">
            <a:off x="1240216" y="1616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9188961">
            <a:off x="6254602" y="1616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 rot="19188961">
            <a:off x="1545016" y="58077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9188961">
            <a:off x="5964616" y="4436124"/>
            <a:ext cx="1420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klasse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ntys algemene sheets Nederlands">
  <a:themeElements>
    <a:clrScheme name="Fontys algemene sheets Nederlan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ntys algemene sheets Nederland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Fontys algemene sheets Nederlan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ntys algemene sheets Nederland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ntys algemene sheets Nederland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ntys algemene sheets Nederland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ntys algemene sheets Nederland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ntys algemene sheets Nederland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ntys algemene sheets Nederland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E33E46-52A6-4BBD-8896-6339E1891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3386</TotalTime>
  <Words>3135</Words>
  <Application>Microsoft Office PowerPoint</Application>
  <PresentationFormat>On-screen Show (4:3)</PresentationFormat>
  <Paragraphs>454</Paragraphs>
  <Slides>39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Consolas</vt:lpstr>
      <vt:lpstr>Fontys Frutiger</vt:lpstr>
      <vt:lpstr>Fontys Joanna</vt:lpstr>
      <vt:lpstr>Fontys Joanna Bold</vt:lpstr>
      <vt:lpstr>Times</vt:lpstr>
      <vt:lpstr>Wingdings 3</vt:lpstr>
      <vt:lpstr>Aangepast ontwerp</vt:lpstr>
      <vt:lpstr>Fontys algemene sheets Nederlands</vt:lpstr>
      <vt:lpstr>Fontys</vt:lpstr>
      <vt:lpstr>1_Fontys</vt:lpstr>
      <vt:lpstr>Visio</vt:lpstr>
      <vt:lpstr>OOP2: Het Klassediagram</vt:lpstr>
      <vt:lpstr>Inhoud</vt:lpstr>
      <vt:lpstr>Waterval projectfasering</vt:lpstr>
      <vt:lpstr>Analyseren / Ontwerpen</vt:lpstr>
      <vt:lpstr>Waarom analyseren en ontwerpen voor het implementeren?</vt:lpstr>
      <vt:lpstr>Waarom analyseren en ontwerpen voor implementeren?</vt:lpstr>
      <vt:lpstr>Ontwerp: Het UML klassediagram</vt:lpstr>
      <vt:lpstr>Ontwerp: Het UML klassediagram</vt:lpstr>
      <vt:lpstr>Ontwerp: Het UML klassediagram</vt:lpstr>
      <vt:lpstr>Wat zie je in het diagram? ∙ Klassen</vt:lpstr>
      <vt:lpstr>Wat zit er in het diagram? ∙ Relaties</vt:lpstr>
      <vt:lpstr>Soorten relaties en hun tekenwijze</vt:lpstr>
      <vt:lpstr>De associatie</vt:lpstr>
      <vt:lpstr>De associatie: richting (1)</vt:lpstr>
      <vt:lpstr>De associatie: richting (2)</vt:lpstr>
      <vt:lpstr>De associatie: multipliciteit</vt:lpstr>
      <vt:lpstr>De associatie: rol</vt:lpstr>
      <vt:lpstr>Hoe vertaal je een klassediagram naar een C# programma?</vt:lpstr>
      <vt:lpstr>Hoe vertaal je een klassediagram naar een C# programma?</vt:lpstr>
      <vt:lpstr>Van ontwerp naar C# klasse</vt:lpstr>
      <vt:lpstr>Van ontwerp naar C# klasse: Stap 1: De klasse aanmaken</vt:lpstr>
      <vt:lpstr>Van ontwerp naar C# klasse: Stap 2: Attributen vertalen</vt:lpstr>
      <vt:lpstr>Van ontwerp naar C# klasse: Stap 2: Attributen vertalen poging 1</vt:lpstr>
      <vt:lpstr>Van ontwerp naar C# klasse: Stap 2: Attributen vertalen poging 2</vt:lpstr>
      <vt:lpstr>Van ontwerp naar C# klasse: Stap 3: Operaties vertalen</vt:lpstr>
      <vt:lpstr>Van ontwerp naar C# klasse: Stap 3: Operaties vertalen</vt:lpstr>
      <vt:lpstr>Een associatie coderen</vt:lpstr>
      <vt:lpstr>Een associatie coderen: De bi-directionele associatie(1)</vt:lpstr>
      <vt:lpstr>Een associatie coderen: De bi-directionele associatie(2)</vt:lpstr>
      <vt:lpstr>Een associatie coderen: De bi-directionele associatie(3)</vt:lpstr>
      <vt:lpstr>Een associatie coderen: De bi-directionele associatie(4)</vt:lpstr>
      <vt:lpstr>Een associatie coderen: Navigatie (1)</vt:lpstr>
      <vt:lpstr>Een associatie coderen: Navigatie (2)</vt:lpstr>
      <vt:lpstr>Een associatie coderen: Navigatie(3)</vt:lpstr>
      <vt:lpstr>Zichtbaarheid van attributen en operaties(1)</vt:lpstr>
      <vt:lpstr>Zichtbaarheid van attributen en operaties(2)</vt:lpstr>
      <vt:lpstr>Tekentools</vt:lpstr>
      <vt:lpstr>Vragen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2: Het Klassendiagram</dc:title>
  <dc:creator/>
  <cp:lastModifiedBy>Belle,Joeri J. van</cp:lastModifiedBy>
  <cp:revision>849</cp:revision>
  <dcterms:created xsi:type="dcterms:W3CDTF">2006-08-16T00:00:00Z</dcterms:created>
  <dcterms:modified xsi:type="dcterms:W3CDTF">2020-02-06T11:04:35Z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