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</p:sldMasterIdLst>
  <p:notesMasterIdLst>
    <p:notesMasterId r:id="rId30"/>
  </p:notesMasterIdLst>
  <p:sldIdLst>
    <p:sldId id="321" r:id="rId10"/>
    <p:sldId id="345" r:id="rId11"/>
    <p:sldId id="338" r:id="rId12"/>
    <p:sldId id="328" r:id="rId13"/>
    <p:sldId id="330" r:id="rId14"/>
    <p:sldId id="331" r:id="rId15"/>
    <p:sldId id="333" r:id="rId16"/>
    <p:sldId id="335" r:id="rId17"/>
    <p:sldId id="332" r:id="rId18"/>
    <p:sldId id="336" r:id="rId19"/>
    <p:sldId id="329" r:id="rId20"/>
    <p:sldId id="337" r:id="rId21"/>
    <p:sldId id="339" r:id="rId22"/>
    <p:sldId id="340" r:id="rId23"/>
    <p:sldId id="344" r:id="rId24"/>
    <p:sldId id="343" r:id="rId25"/>
    <p:sldId id="341" r:id="rId26"/>
    <p:sldId id="346" r:id="rId27"/>
    <p:sldId id="342" r:id="rId28"/>
    <p:sldId id="32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FDB2C-5B76-4CC0-B5C3-E23D9F4FAA7D}">
          <p14:sldIdLst>
            <p14:sldId id="321"/>
            <p14:sldId id="345"/>
            <p14:sldId id="338"/>
            <p14:sldId id="328"/>
            <p14:sldId id="330"/>
            <p14:sldId id="331"/>
            <p14:sldId id="333"/>
            <p14:sldId id="335"/>
            <p14:sldId id="332"/>
            <p14:sldId id="336"/>
            <p14:sldId id="329"/>
            <p14:sldId id="337"/>
            <p14:sldId id="339"/>
            <p14:sldId id="340"/>
            <p14:sldId id="344"/>
            <p14:sldId id="343"/>
            <p14:sldId id="341"/>
            <p14:sldId id="346"/>
            <p14:sldId id="342"/>
            <p14:sldId id="326"/>
          </p14:sldIdLst>
        </p14:section>
        <p14:section name="Untitled Section" id="{12FFCF19-1E8F-4EDB-BE3A-F943A5D3FE79}">
          <p14:sldIdLst/>
        </p14:section>
        <p14:section name="Untitled Section" id="{3F848480-D55D-4B4D-884D-DC63752B76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964" autoAdjust="0"/>
  </p:normalViewPr>
  <p:slideViewPr>
    <p:cSldViewPr>
      <p:cViewPr varScale="1">
        <p:scale>
          <a:sx n="57" d="100"/>
          <a:sy n="57" d="100"/>
        </p:scale>
        <p:origin x="72" y="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ee658094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uster_(spacecraft)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Therac-25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unit_testing_framework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Origin</a:t>
            </a:r>
            <a:r>
              <a:rPr lang="nl-NL" dirty="0"/>
              <a:t>: </a:t>
            </a:r>
            <a:r>
              <a:rPr lang="en-US" dirty="0"/>
              <a:t>Star Wars IV: “I find your lack of faith disturbing” – Darth Vader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3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vorige slide…</a:t>
            </a:r>
          </a:p>
          <a:p>
            <a:endParaRPr lang="nl-NL" dirty="0"/>
          </a:p>
          <a:p>
            <a:r>
              <a:rPr lang="nl-NL" dirty="0"/>
              <a:t>Later </a:t>
            </a:r>
            <a:r>
              <a:rPr lang="nl-NL" dirty="0" err="1"/>
              <a:t>zul</a:t>
            </a:r>
            <a:r>
              <a:rPr lang="nl-NL" baseline="0" dirty="0"/>
              <a:t> </a:t>
            </a:r>
            <a:r>
              <a:rPr lang="nl-NL" dirty="0"/>
              <a:t>je</a:t>
            </a:r>
            <a:r>
              <a:rPr lang="nl-NL" baseline="0" dirty="0"/>
              <a:t> leren dat je met een Unit Test </a:t>
            </a:r>
            <a:r>
              <a:rPr lang="nl-NL" baseline="0" dirty="0" err="1"/>
              <a:t>framework</a:t>
            </a:r>
            <a:r>
              <a:rPr lang="nl-NL" baseline="0" dirty="0"/>
              <a:t> niet alleen losse units (klassen) kunt testen, maar ook</a:t>
            </a:r>
          </a:p>
          <a:p>
            <a:r>
              <a:rPr lang="nl-NL" baseline="0" dirty="0"/>
              <a:t>samenwerkingsverbanden tussen klassen (collaboratie tests) en scenario tests.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Elke testmethode moet een duidelijke</a:t>
            </a:r>
            <a:r>
              <a:rPr lang="nl-NL" baseline="0" dirty="0"/>
              <a:t> naam hebben.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Tests leggen het verwachtte</a:t>
            </a:r>
            <a:r>
              <a:rPr lang="nl-NL" baseline="0" dirty="0"/>
              <a:t> gedrag vast.</a:t>
            </a:r>
          </a:p>
          <a:p>
            <a:r>
              <a:rPr lang="nl-NL" baseline="0" dirty="0"/>
              <a:t>- Wat verwacht je van de constructor van de </a:t>
            </a:r>
            <a:r>
              <a:rPr lang="nl-NL" baseline="0" dirty="0" err="1"/>
              <a:t>Rectangle</a:t>
            </a:r>
            <a:r>
              <a:rPr lang="nl-NL" baseline="0" dirty="0"/>
              <a:t> klasse?</a:t>
            </a:r>
          </a:p>
          <a:p>
            <a:r>
              <a:rPr lang="nl-NL" baseline="0" dirty="0"/>
              <a:t>- Wat verwacht je van de Move methode van de </a:t>
            </a:r>
            <a:r>
              <a:rPr lang="nl-NL" baseline="0" dirty="0" err="1"/>
              <a:t>rectangle</a:t>
            </a:r>
            <a:r>
              <a:rPr lang="nl-NL" baseline="0" dirty="0"/>
              <a:t>? Is die absoluut of relatief?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Heb je alle klassen getest,</a:t>
            </a:r>
            <a:r>
              <a:rPr lang="nl-NL" baseline="0" dirty="0"/>
              <a:t> dan ondervang je al een heel groot deel van de fouten die in de software op kunnen treden</a:t>
            </a:r>
          </a:p>
          <a:p>
            <a:r>
              <a:rPr lang="nl-NL" baseline="0" dirty="0"/>
              <a:t>(dus… systeem niet meer gebouwd op </a:t>
            </a:r>
            <a:r>
              <a:rPr lang="nl-NL" b="1" baseline="0" dirty="0"/>
              <a:t>drijfzand</a:t>
            </a:r>
            <a:r>
              <a:rPr lang="nl-NL" baseline="0" dirty="0"/>
              <a:t>!)</a:t>
            </a:r>
          </a:p>
          <a:p>
            <a:endParaRPr lang="nl-NL" baseline="0" dirty="0"/>
          </a:p>
          <a:p>
            <a:r>
              <a:rPr lang="nl-NL" baseline="0" dirty="0"/>
              <a:t>Maar.. heb je wel rekening gehouden met alle mogelijke test cases?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Wat gebeurt er als iemand een negatief getal invult voor de breedte bij het instantiëren van een </a:t>
            </a:r>
            <a:r>
              <a:rPr lang="nl-NL" baseline="0" dirty="0" err="1"/>
              <a:t>Rectangle</a:t>
            </a:r>
            <a:r>
              <a:rPr lang="nl-NL" baseline="0" dirty="0"/>
              <a:t> object?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Welke test cases heb je als een </a:t>
            </a:r>
            <a:r>
              <a:rPr lang="nl-NL" baseline="0" dirty="0" err="1"/>
              <a:t>decimal</a:t>
            </a:r>
            <a:r>
              <a:rPr lang="nl-NL" baseline="0" dirty="0"/>
              <a:t> </a:t>
            </a:r>
            <a:r>
              <a:rPr lang="nl-NL" baseline="0" dirty="0" err="1"/>
              <a:t>CalculateInsuranceCost</a:t>
            </a:r>
            <a:r>
              <a:rPr lang="nl-NL" baseline="0" dirty="0"/>
              <a:t>(int </a:t>
            </a:r>
            <a:r>
              <a:rPr lang="nl-NL" baseline="0" dirty="0" err="1"/>
              <a:t>age</a:t>
            </a:r>
            <a:r>
              <a:rPr lang="nl-NL" baseline="0" dirty="0"/>
              <a:t>) verschillende waarden </a:t>
            </a:r>
            <a:br>
              <a:rPr lang="nl-NL" baseline="0" dirty="0"/>
            </a:br>
            <a:r>
              <a:rPr lang="nl-NL" baseline="0" dirty="0"/>
              <a:t>terug moet geven voor leeftijden 0-17, 18-24</a:t>
            </a:r>
            <a:r>
              <a:rPr lang="nl-NL" baseline="0"/>
              <a:t>, 25-64, </a:t>
            </a:r>
            <a:r>
              <a:rPr lang="nl-NL" baseline="0" dirty="0"/>
              <a:t>65 </a:t>
            </a:r>
            <a:r>
              <a:rPr lang="nl-NL" baseline="0"/>
              <a:t>en hoger?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2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Aan de slag met de opgaven van </a:t>
            </a:r>
            <a:r>
              <a:rPr lang="nl-NL" baseline="0"/>
              <a:t>dit dagdeel</a:t>
            </a: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Ook performance en </a:t>
            </a:r>
            <a:r>
              <a:rPr lang="nl-NL" dirty="0" err="1"/>
              <a:t>usability</a:t>
            </a:r>
            <a:r>
              <a:rPr lang="nl-NL" dirty="0"/>
              <a:t> zijn kwaliteitsaspecten!</a:t>
            </a:r>
          </a:p>
          <a:p>
            <a:endParaRPr lang="nl-NL" dirty="0"/>
          </a:p>
          <a:p>
            <a:r>
              <a:rPr lang="nl-NL" dirty="0"/>
              <a:t>Denk hierbij</a:t>
            </a:r>
            <a:r>
              <a:rPr lang="nl-NL" baseline="0" dirty="0"/>
              <a:t> ook aan andere ‘</a:t>
            </a:r>
            <a:r>
              <a:rPr lang="nl-NL" baseline="0" dirty="0" err="1"/>
              <a:t>ilities</a:t>
            </a:r>
            <a:r>
              <a:rPr lang="nl-NL" baseline="0" dirty="0"/>
              <a:t>’: </a:t>
            </a:r>
            <a:r>
              <a:rPr lang="nl-NL" dirty="0">
                <a:hlinkClick r:id="rId3"/>
              </a:rPr>
              <a:t>http://msdn.microsoft.com/en-us/library/ee658094.aspx</a:t>
            </a:r>
            <a:r>
              <a:rPr lang="nl-NL" baseline="0" dirty="0"/>
              <a:t>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Fouten in software zijn irritant (</a:t>
            </a:r>
            <a:r>
              <a:rPr lang="nl-NL" dirty="0" err="1"/>
              <a:t>windows</a:t>
            </a:r>
            <a:r>
              <a:rPr lang="nl-NL" dirty="0"/>
              <a:t> hangt,</a:t>
            </a:r>
            <a:r>
              <a:rPr lang="nl-NL" baseline="0" dirty="0"/>
              <a:t> je internet verbinding wordt verbroken), maar kunnen ook duur zijn of erger, levensgevaarlijk.</a:t>
            </a:r>
            <a:endParaRPr lang="nl-NL" dirty="0"/>
          </a:p>
          <a:p>
            <a:endParaRPr lang="nl-NL" dirty="0"/>
          </a:p>
          <a:p>
            <a:r>
              <a:rPr lang="nl-NL" dirty="0"/>
              <a:t>Softwarefouten</a:t>
            </a:r>
            <a:r>
              <a:rPr lang="nl-NL" baseline="0" dirty="0"/>
              <a:t> zijn duur: </a:t>
            </a:r>
            <a:r>
              <a:rPr lang="nl-NL" baseline="0" dirty="0" err="1"/>
              <a:t>Ariane</a:t>
            </a:r>
            <a:r>
              <a:rPr lang="nl-NL" baseline="0" dirty="0"/>
              <a:t> 5 crash door een </a:t>
            </a:r>
            <a:r>
              <a:rPr lang="nl-NL" baseline="0" dirty="0" err="1"/>
              <a:t>floating</a:t>
            </a:r>
            <a:r>
              <a:rPr lang="nl-NL" baseline="0" dirty="0"/>
              <a:t> point </a:t>
            </a:r>
            <a:r>
              <a:rPr lang="nl-NL" baseline="0" dirty="0" err="1"/>
              <a:t>exception</a:t>
            </a:r>
            <a:r>
              <a:rPr lang="nl-NL" baseline="0" dirty="0"/>
              <a:t> (500 miljoen)</a:t>
            </a:r>
          </a:p>
          <a:p>
            <a:r>
              <a:rPr lang="nl-NL" dirty="0">
                <a:hlinkClick r:id="rId3"/>
              </a:rPr>
              <a:t>http://en.wikipedia.org/</a:t>
            </a:r>
            <a:r>
              <a:rPr lang="nl-NL" dirty="0" err="1">
                <a:hlinkClick r:id="rId3"/>
              </a:rPr>
              <a:t>wiki</a:t>
            </a:r>
            <a:r>
              <a:rPr lang="nl-NL" dirty="0">
                <a:hlinkClick r:id="rId3"/>
              </a:rPr>
              <a:t>/Cluster_(</a:t>
            </a:r>
            <a:r>
              <a:rPr lang="nl-NL" dirty="0" err="1">
                <a:hlinkClick r:id="rId3"/>
              </a:rPr>
              <a:t>spacecraft</a:t>
            </a:r>
            <a:r>
              <a:rPr lang="nl-NL" dirty="0">
                <a:hlinkClick r:id="rId3"/>
              </a:rPr>
              <a:t>)</a:t>
            </a:r>
            <a:endParaRPr lang="nl-NL" dirty="0"/>
          </a:p>
          <a:p>
            <a:endParaRPr lang="nl-NL" dirty="0"/>
          </a:p>
          <a:p>
            <a:r>
              <a:rPr lang="nl-NL" dirty="0"/>
              <a:t>Softwarefouten</a:t>
            </a:r>
            <a:r>
              <a:rPr lang="nl-NL" baseline="0" dirty="0"/>
              <a:t> kunnen levens </a:t>
            </a:r>
            <a:r>
              <a:rPr lang="nl-NL" baseline="0" dirty="0" err="1"/>
              <a:t>kosten:Therac</a:t>
            </a:r>
            <a:r>
              <a:rPr lang="nl-NL" baseline="0" dirty="0"/>
              <a:t> 25 geeft hoge stralingsdosis bij behandeling met lage straling</a:t>
            </a:r>
            <a:endParaRPr lang="nl-NL" dirty="0"/>
          </a:p>
          <a:p>
            <a:r>
              <a:rPr lang="nl-NL" dirty="0">
                <a:hlinkClick r:id="rId4"/>
              </a:rPr>
              <a:t>http://en.wikipedia.org/wiki/Therac-25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software professional ben je het aan je stand verplicht om code die je maakt te testen op een goede werking!!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Er zijn unit test </a:t>
            </a:r>
            <a:r>
              <a:rPr lang="nl-NL" dirty="0" err="1"/>
              <a:t>frameworks</a:t>
            </a:r>
            <a:r>
              <a:rPr lang="nl-NL" dirty="0"/>
              <a:t> voor bijna elke programmeertaal:</a:t>
            </a:r>
            <a:r>
              <a:rPr lang="nl-NL" baseline="0" dirty="0"/>
              <a:t> </a:t>
            </a:r>
            <a:r>
              <a:rPr lang="nl-NL" dirty="0">
                <a:hlinkClick r:id="rId3"/>
              </a:rPr>
              <a:t>http://en.wikipedia.org/wiki/List_of_unit_testing_frameworks</a:t>
            </a:r>
            <a:endParaRPr lang="nl-NL" dirty="0"/>
          </a:p>
          <a:p>
            <a:r>
              <a:rPr lang="nl-NL" dirty="0" err="1"/>
              <a:t>Unity</a:t>
            </a:r>
            <a:r>
              <a:rPr lang="nl-NL" dirty="0"/>
              <a:t>, </a:t>
            </a:r>
            <a:r>
              <a:rPr lang="nl-NL" dirty="0" err="1"/>
              <a:t>cUnit</a:t>
            </a:r>
            <a:r>
              <a:rPr lang="nl-NL" dirty="0"/>
              <a:t>,</a:t>
            </a:r>
            <a:r>
              <a:rPr lang="nl-NL" baseline="0" dirty="0"/>
              <a:t> </a:t>
            </a:r>
            <a:r>
              <a:rPr lang="nl-NL" baseline="0" dirty="0" err="1"/>
              <a:t>CppUnit</a:t>
            </a:r>
            <a:r>
              <a:rPr lang="nl-NL" baseline="0" dirty="0"/>
              <a:t>, google test, </a:t>
            </a:r>
            <a:r>
              <a:rPr lang="nl-NL" baseline="0" dirty="0" err="1"/>
              <a:t>MSTest</a:t>
            </a:r>
            <a:r>
              <a:rPr lang="nl-NL" baseline="0" dirty="0"/>
              <a:t>, ….</a:t>
            </a:r>
          </a:p>
          <a:p>
            <a:endParaRPr lang="nl-NL" baseline="0" dirty="0"/>
          </a:p>
          <a:p>
            <a:r>
              <a:rPr lang="nl-NL" baseline="0" dirty="0"/>
              <a:t>Er zijn overigens veel meer soorten testen mogelijk. </a:t>
            </a:r>
          </a:p>
          <a:p>
            <a:r>
              <a:rPr lang="nl-NL" baseline="0" dirty="0"/>
              <a:t>Maar wij beperken ons in PRC2 tot Unit Testen die alleen het gedrag/state van een klasse testen.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baseline="0" noProof="0" dirty="0"/>
              <a:t>Wanneer ga je die unit testen dan maken?</a:t>
            </a:r>
          </a:p>
          <a:p>
            <a:endParaRPr lang="nl-NL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Over </a:t>
            </a:r>
            <a:r>
              <a:rPr lang="nl-NL"/>
              <a:t>het tijdsaspect</a:t>
            </a:r>
            <a:r>
              <a:rPr lang="nl-NL" dirty="0"/>
              <a:t>:</a:t>
            </a:r>
            <a:r>
              <a:rPr lang="nl-NL" baseline="0" dirty="0"/>
              <a:t> Fouten in software oplossen kost tijd/geld.</a:t>
            </a:r>
          </a:p>
          <a:p>
            <a:r>
              <a:rPr lang="nl-NL" baseline="0" dirty="0"/>
              <a:t>Hoe eerder fouten in software tijdens het creatieproces gevonden worden. Hoe goedkoper.</a:t>
            </a:r>
          </a:p>
          <a:p>
            <a:endParaRPr lang="nl-NL" baseline="0" dirty="0"/>
          </a:p>
          <a:p>
            <a:r>
              <a:rPr lang="nl-NL" baseline="0" dirty="0"/>
              <a:t>Wat maak je eerst? Je code of je Test? Dit kan beide.</a:t>
            </a:r>
          </a:p>
          <a:p>
            <a:r>
              <a:rPr lang="nl-NL" baseline="0" dirty="0"/>
              <a:t>Sommige programmeurs maken tests voordat ze code schrijven (“Test First” of zelfs “Test </a:t>
            </a:r>
            <a:r>
              <a:rPr lang="nl-NL" baseline="0" dirty="0" err="1"/>
              <a:t>Driven</a:t>
            </a:r>
            <a:r>
              <a:rPr lang="nl-NL" baseline="0" dirty="0"/>
              <a:t> Development”).</a:t>
            </a:r>
          </a:p>
          <a:p>
            <a:r>
              <a:rPr lang="nl-NL" baseline="0" dirty="0"/>
              <a:t>Deze manieren van ‘testen’ zorgen ervoor dat je heel doelgericht code kunt maken.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Wat kun je testen aan deze klasse?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2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jpe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OOP2: Unit Testing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7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oplossing: Unit Testen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Een unit test is een stuk code dat onderzoekt of het werkelijke gedrag van </a:t>
            </a:r>
            <a:r>
              <a:rPr lang="nl-NL" sz="2800" b="1" u="sng" dirty="0"/>
              <a:t>een klasse</a:t>
            </a:r>
            <a:r>
              <a:rPr lang="nl-NL" sz="2800" dirty="0"/>
              <a:t> voldoet aan het gewenste gedrag.</a:t>
            </a:r>
          </a:p>
          <a:p>
            <a:r>
              <a:rPr lang="nl-NL" sz="2800" dirty="0"/>
              <a:t>Een unit test bevat een aantal testcases die ieder in isolatie een stukje van het gedrag van </a:t>
            </a:r>
            <a:r>
              <a:rPr lang="nl-NL" sz="2800" b="1" u="sng" dirty="0"/>
              <a:t>de klasse</a:t>
            </a:r>
            <a:r>
              <a:rPr lang="nl-NL" sz="2800" dirty="0"/>
              <a:t> test.</a:t>
            </a:r>
          </a:p>
          <a:p>
            <a:r>
              <a:rPr lang="nl-NL" sz="2800" dirty="0"/>
              <a:t>Een unit test is een geautomatiseerde test die (snel) door de computer uitgevoerd wordt..</a:t>
            </a:r>
          </a:p>
          <a:p>
            <a:r>
              <a:rPr lang="nl-NL" sz="2800" dirty="0"/>
              <a:t>Een unit test kan keer op keer herhaald worden.</a:t>
            </a:r>
          </a:p>
        </p:txBody>
      </p:sp>
    </p:spTree>
    <p:extLst>
      <p:ext uri="{BB962C8B-B14F-4D97-AF65-F5344CB8AC3E}">
        <p14:creationId xmlns:p14="http://schemas.microsoft.com/office/powerpoint/2010/main" val="373997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/>
          <a:lstStyle/>
          <a:p>
            <a:r>
              <a:rPr lang="en-US" dirty="0" err="1"/>
              <a:t>Waterval</a:t>
            </a:r>
            <a:r>
              <a:rPr lang="en-US" dirty="0"/>
              <a:t> </a:t>
            </a:r>
            <a:r>
              <a:rPr lang="en-US" dirty="0" err="1"/>
              <a:t>projectfasering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File:Waterval mod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12900"/>
            <a:ext cx="7772400" cy="443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5562600" y="1676400"/>
            <a:ext cx="274320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600" dirty="0"/>
              <a:t>Unit </a:t>
            </a:r>
            <a:r>
              <a:rPr lang="en-US" sz="2600" dirty="0" err="1"/>
              <a:t>testen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867400" y="2819400"/>
            <a:ext cx="381000" cy="57828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6"/>
          <p:cNvSpPr/>
          <p:nvPr/>
        </p:nvSpPr>
        <p:spPr>
          <a:xfrm>
            <a:off x="5715000" y="1066800"/>
            <a:ext cx="2438400" cy="16764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81800" y="2971800"/>
            <a:ext cx="152400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2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Unit Test… maak je zelf!!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Als programmeur ben je zelf verantwoordelijk voor de kwaliteit van je code.</a:t>
            </a:r>
          </a:p>
          <a:p>
            <a:r>
              <a:rPr lang="nl-NL" dirty="0"/>
              <a:t>Maak je code, dan maak tests!</a:t>
            </a:r>
          </a:p>
          <a:p>
            <a:endParaRPr lang="nl-NL" dirty="0"/>
          </a:p>
          <a:p>
            <a:r>
              <a:rPr lang="nl-NL" dirty="0"/>
              <a:t>Is dat moeilijk? Nee!</a:t>
            </a:r>
            <a:br>
              <a:rPr lang="nl-NL" dirty="0"/>
            </a:br>
            <a:r>
              <a:rPr lang="nl-NL" dirty="0"/>
              <a:t>Een unit test maken is ook gewoon programmeren.</a:t>
            </a:r>
          </a:p>
          <a:p>
            <a:r>
              <a:rPr lang="nl-NL" dirty="0"/>
              <a:t>Kost dat tijd? Uiteindelijk niet!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9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Vraag: Wat kun je testen?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670972"/>
              </p:ext>
            </p:extLst>
          </p:nvPr>
        </p:nvGraphicFramePr>
        <p:xfrm>
          <a:off x="1676400" y="1676400"/>
          <a:ext cx="7225838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Visio" r:id="rId4" imgW="2320118" imgH="1124496" progId="Visio.Drawing.11">
                  <p:embed/>
                </p:oleObj>
              </mc:Choice>
              <mc:Fallback>
                <p:oleObj name="Visio" r:id="rId4" imgW="2320118" imgH="112449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7225838" cy="348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87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zit er in een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Testen die het publieke gedrag en state van een klasse verifiëren.</a:t>
            </a:r>
          </a:p>
          <a:p>
            <a:r>
              <a:rPr lang="nl-NL" dirty="0"/>
              <a:t>Voor alles wat je wilt testen maak je een aparte testcase, bijvoorbeeld:</a:t>
            </a:r>
          </a:p>
          <a:p>
            <a:pPr lvl="1"/>
            <a:r>
              <a:rPr lang="nl-NL" dirty="0"/>
              <a:t>Hebben relevante properties een juiste waarde na gebruik van constructor X</a:t>
            </a:r>
          </a:p>
          <a:p>
            <a:pPr lvl="1"/>
            <a:r>
              <a:rPr lang="nl-NL" dirty="0"/>
              <a:t>Wat is het resultaat van het aanroepen van methode Y</a:t>
            </a:r>
          </a:p>
          <a:p>
            <a:pPr lvl="2"/>
            <a:r>
              <a:rPr lang="nl-NL" dirty="0"/>
              <a:t>Zijn er properties van waarde veranderd?</a:t>
            </a:r>
          </a:p>
          <a:p>
            <a:pPr lvl="2"/>
            <a:r>
              <a:rPr lang="nl-NL" dirty="0"/>
              <a:t>Wordt de goede waarde geretourneerd?</a:t>
            </a:r>
          </a:p>
          <a:p>
            <a:pPr lvl="2"/>
            <a:r>
              <a:rPr lang="nl-NL" dirty="0"/>
              <a:t>etc.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427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maak je een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600" dirty="0"/>
              <a:t>Een unit test is gewoon een stuk code. </a:t>
            </a:r>
          </a:p>
          <a:p>
            <a:r>
              <a:rPr lang="nl-NL" sz="2600" dirty="0"/>
              <a:t>Er staat annotatie bij die ervoor zorgt dat het </a:t>
            </a:r>
            <a:r>
              <a:rPr lang="nl-NL" sz="2600" dirty="0" err="1"/>
              <a:t>testframework</a:t>
            </a:r>
            <a:r>
              <a:rPr lang="nl-NL" sz="2600" dirty="0"/>
              <a:t> de code als </a:t>
            </a:r>
            <a:r>
              <a:rPr lang="nl-NL" sz="2600" dirty="0" err="1"/>
              <a:t>testcode</a:t>
            </a:r>
            <a:r>
              <a:rPr lang="nl-NL" sz="2600" dirty="0"/>
              <a:t> ziet.</a:t>
            </a:r>
          </a:p>
          <a:p>
            <a:r>
              <a:rPr lang="nl-NL" sz="2600" dirty="0"/>
              <a:t>Unit tests staan in een speciaal test project.</a:t>
            </a:r>
          </a:p>
          <a:p>
            <a:endParaRPr lang="nl-NL" sz="2600" dirty="0"/>
          </a:p>
        </p:txBody>
      </p:sp>
      <p:sp>
        <p:nvSpPr>
          <p:cNvPr id="5" name="Rectangle 4"/>
          <p:cNvSpPr/>
          <p:nvPr/>
        </p:nvSpPr>
        <p:spPr>
          <a:xfrm>
            <a:off x="685800" y="34290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nl-NL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TestClass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PiggyBankTest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nl-NL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TestCreationWithoutInitialSavings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Put test code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here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Put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other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test cases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same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class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here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57519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Testen van het verwachtte gedrag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600" dirty="0"/>
              <a:t>Voor elke testcase maak je een methode in de test klasse.</a:t>
            </a:r>
          </a:p>
          <a:p>
            <a:r>
              <a:rPr lang="nl-NL" sz="2600" dirty="0"/>
              <a:t>Elke testcase toetst het verwachte gedrag aan het werkelijke gedrag door middel van de </a:t>
            </a:r>
            <a:r>
              <a:rPr lang="nl-NL" sz="2600" dirty="0" err="1"/>
              <a:t>Assert</a:t>
            </a:r>
            <a:r>
              <a:rPr lang="nl-NL" sz="2600" dirty="0"/>
              <a:t> klasse.</a:t>
            </a:r>
          </a:p>
          <a:p>
            <a:endParaRPr lang="nl-NL" sz="2600" dirty="0"/>
          </a:p>
        </p:txBody>
      </p:sp>
      <p:sp>
        <p:nvSpPr>
          <p:cNvPr id="5" name="Rectangle 4"/>
          <p:cNvSpPr/>
          <p:nvPr/>
        </p:nvSpPr>
        <p:spPr>
          <a:xfrm>
            <a:off x="685800" y="3810000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nl-NL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TestCreationWithoutInitialSavings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sz="2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PiggyBank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l-NL" sz="2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piggyBank.Savings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248400"/>
            <a:ext cx="366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srgbClr val="C00000"/>
                </a:solidFill>
              </a:rPr>
              <a:t>Verwachtte waarde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6248400"/>
            <a:ext cx="3525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srgbClr val="C00000"/>
                </a:solidFill>
              </a:rPr>
              <a:t>Werkelijke waarde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726180" y="5562600"/>
            <a:ext cx="167640" cy="7868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6324600" y="5562600"/>
            <a:ext cx="0" cy="7868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973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Unit tests maken in </a:t>
            </a:r>
            <a:r>
              <a:rPr lang="nl-NL"/>
              <a:t>Visual Studio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Demo met de </a:t>
            </a:r>
            <a:r>
              <a:rPr lang="nl-NL" sz="2800" dirty="0" err="1"/>
              <a:t>Rectangle</a:t>
            </a:r>
            <a:r>
              <a:rPr lang="nl-NL" sz="2800" dirty="0"/>
              <a:t> klasse</a:t>
            </a:r>
          </a:p>
          <a:p>
            <a:pPr lvl="1"/>
            <a:r>
              <a:rPr lang="nl-NL" sz="2400" dirty="0"/>
              <a:t>Een test project aanmaken</a:t>
            </a:r>
          </a:p>
          <a:p>
            <a:pPr lvl="1"/>
            <a:r>
              <a:rPr lang="nl-NL" sz="2400" dirty="0"/>
              <a:t>Een referentie maken naar het project dat het ‘subject </a:t>
            </a:r>
            <a:r>
              <a:rPr lang="nl-NL" sz="2400" dirty="0" err="1"/>
              <a:t>under</a:t>
            </a:r>
            <a:r>
              <a:rPr lang="nl-NL" sz="2400" dirty="0"/>
              <a:t> test’ bevat.</a:t>
            </a:r>
          </a:p>
          <a:p>
            <a:pPr lvl="1"/>
            <a:r>
              <a:rPr lang="nl-NL" sz="2400" dirty="0"/>
              <a:t>Een test klasse maken voor de </a:t>
            </a:r>
            <a:r>
              <a:rPr lang="nl-NL" sz="2400" dirty="0" err="1"/>
              <a:t>Rectangle</a:t>
            </a:r>
            <a:r>
              <a:rPr lang="nl-NL" sz="2400" dirty="0"/>
              <a:t> klasse</a:t>
            </a:r>
          </a:p>
          <a:p>
            <a:pPr lvl="1"/>
            <a:r>
              <a:rPr lang="nl-NL" sz="2400" dirty="0"/>
              <a:t>Test cases maken.</a:t>
            </a:r>
          </a:p>
          <a:p>
            <a:pPr lvl="1"/>
            <a:r>
              <a:rPr lang="nl-NL" sz="2400" dirty="0"/>
              <a:t>Tests runnen.</a:t>
            </a:r>
          </a:p>
          <a:p>
            <a:pPr lvl="1"/>
            <a:endParaRPr lang="nl-NL" sz="2400" dirty="0"/>
          </a:p>
          <a:p>
            <a:pPr lvl="1"/>
            <a:r>
              <a:rPr lang="nl-NL" sz="2400" dirty="0"/>
              <a:t>… De Move methode? Wat moet die eigenlijk doen?</a:t>
            </a:r>
          </a:p>
        </p:txBody>
      </p:sp>
    </p:spTree>
    <p:extLst>
      <p:ext uri="{BB962C8B-B14F-4D97-AF65-F5344CB8AC3E}">
        <p14:creationId xmlns:p14="http://schemas.microsoft.com/office/powerpoint/2010/main" val="361650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Maar, niet alleen happy flow testen….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292795"/>
            <a:ext cx="5181600" cy="51816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noAutofit/>
          </a:bodyPr>
          <a:lstStyle/>
          <a:p>
            <a:endParaRPr lang="nl-NL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nl-NL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nl-NL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 QA Engineer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walks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into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a bar.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a beer.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0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beers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999999999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beers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a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lizard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-1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beers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a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sfdeljknesv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endParaRPr lang="nl-NL" sz="2400" dirty="0">
              <a:solidFill>
                <a:schemeClr val="bg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nl-NL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@</a:t>
            </a:r>
            <a:r>
              <a:rPr lang="nl-NL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sempf</a:t>
            </a:r>
            <a:endParaRPr lang="nl-NL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2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coverage</a:t>
            </a:r>
            <a:r>
              <a:rPr lang="nl-NL" dirty="0"/>
              <a:t> meten in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Demo met </a:t>
            </a:r>
            <a:r>
              <a:rPr lang="nl-NL" dirty="0" err="1"/>
              <a:t>Rectangle</a:t>
            </a:r>
            <a:r>
              <a:rPr lang="nl-NL" dirty="0"/>
              <a:t> klasse</a:t>
            </a:r>
          </a:p>
          <a:p>
            <a:pPr lvl="1"/>
            <a:r>
              <a:rPr lang="nl-NL" dirty="0"/>
              <a:t>Welke testcases maken we en waarom?</a:t>
            </a:r>
          </a:p>
          <a:p>
            <a:pPr lvl="2"/>
            <a:r>
              <a:rPr lang="nl-NL" dirty="0" err="1"/>
              <a:t>Boundary</a:t>
            </a:r>
            <a:r>
              <a:rPr lang="nl-NL" dirty="0"/>
              <a:t> condities </a:t>
            </a:r>
          </a:p>
          <a:p>
            <a:pPr lvl="2"/>
            <a:r>
              <a:rPr lang="nl-NL" dirty="0"/>
              <a:t>Error condities</a:t>
            </a:r>
          </a:p>
          <a:p>
            <a:pPr lvl="1"/>
            <a:r>
              <a:rPr lang="nl-NL" dirty="0"/>
              <a:t>Gevolgen van branches (</a:t>
            </a:r>
            <a:r>
              <a:rPr lang="nl-NL" dirty="0" err="1"/>
              <a:t>ifs</a:t>
            </a:r>
            <a:r>
              <a:rPr lang="nl-NL" dirty="0"/>
              <a:t>) in je code voor je test code.</a:t>
            </a:r>
          </a:p>
        </p:txBody>
      </p:sp>
    </p:spTree>
    <p:extLst>
      <p:ext uri="{BB962C8B-B14F-4D97-AF65-F5344CB8AC3E}">
        <p14:creationId xmlns:p14="http://schemas.microsoft.com/office/powerpoint/2010/main" val="8884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is dit relevant?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292795"/>
            <a:ext cx="5181600" cy="51816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noAutofit/>
          </a:bodyPr>
          <a:lstStyle/>
          <a:p>
            <a:endParaRPr lang="nl-NL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nl-NL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nl-NL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 QA Engineer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walks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into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a bar.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a beer.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0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beers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999999999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beers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a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lizard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-1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beers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Orders a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sfdeljknesv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endParaRPr lang="nl-NL" sz="2400" dirty="0">
              <a:solidFill>
                <a:schemeClr val="bg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nl-NL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@</a:t>
            </a:r>
            <a:r>
              <a:rPr lang="nl-NL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sempf</a:t>
            </a:r>
            <a:endParaRPr lang="nl-NL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79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Bronnen</a:t>
            </a:r>
            <a:r>
              <a:rPr lang="en-US" dirty="0"/>
              <a:t>,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Challenges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26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972300" cy="557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5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Wat is software testen?</a:t>
            </a:r>
          </a:p>
          <a:p>
            <a:r>
              <a:rPr lang="nl-NL" sz="2800" dirty="0"/>
              <a:t>Unit </a:t>
            </a:r>
            <a:r>
              <a:rPr lang="nl-NL" sz="2800" dirty="0" err="1"/>
              <a:t>testing</a:t>
            </a:r>
            <a:endParaRPr lang="nl-NL" sz="2800" dirty="0"/>
          </a:p>
          <a:p>
            <a:r>
              <a:rPr lang="nl-NL" sz="2800" dirty="0"/>
              <a:t>Test </a:t>
            </a:r>
            <a:r>
              <a:rPr lang="nl-NL" sz="2800" dirty="0" err="1"/>
              <a:t>Coverage</a:t>
            </a:r>
            <a:endParaRPr lang="nl-NL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testen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Testen is het bepalen van de kwaliteit van een product.</a:t>
            </a:r>
          </a:p>
          <a:p>
            <a:endParaRPr lang="nl-NL" dirty="0"/>
          </a:p>
          <a:p>
            <a:r>
              <a:rPr lang="nl-NL" dirty="0"/>
              <a:t>De hoofdvraag bij het testen van software is: In hoeverre voldoet het </a:t>
            </a:r>
            <a:r>
              <a:rPr lang="nl-NL" u="sng" dirty="0"/>
              <a:t>werkelijke gedrag</a:t>
            </a:r>
            <a:r>
              <a:rPr lang="nl-NL" dirty="0"/>
              <a:t> van de software (en delen daarvan) aan het </a:t>
            </a:r>
            <a:r>
              <a:rPr lang="nl-NL" u="sng" dirty="0"/>
              <a:t>verwachtte gedrag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Software testen is een enorm breed vakgebied.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0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testen?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                        Therac-25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Ariane</a:t>
            </a:r>
            <a:r>
              <a:rPr lang="nl-NL" dirty="0"/>
              <a:t> 5 crash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34956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98729"/>
            <a:ext cx="3657600" cy="28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Dit is dus te laat…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4235450" cy="529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59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/>
              <a:t>Unit </a:t>
            </a:r>
            <a:r>
              <a:rPr lang="nl-NL" sz="4400" dirty="0" err="1"/>
              <a:t>Testing</a:t>
            </a:r>
            <a:endParaRPr lang="nl-N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3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Komen de volgende problemen je bekend voor?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Je moet een </a:t>
            </a:r>
            <a:r>
              <a:rPr lang="nl-NL" sz="2400" dirty="0" err="1"/>
              <a:t>forms</a:t>
            </a:r>
            <a:r>
              <a:rPr lang="nl-NL" sz="2400" dirty="0"/>
              <a:t> applicatie maken om code te testen.</a:t>
            </a:r>
          </a:p>
          <a:p>
            <a:r>
              <a:rPr lang="nl-NL" sz="2400" dirty="0"/>
              <a:t>Het kost tijd om na elke wijziging steeds maar weer de </a:t>
            </a:r>
            <a:r>
              <a:rPr lang="nl-NL" sz="2400" dirty="0" err="1"/>
              <a:t>forms</a:t>
            </a:r>
            <a:r>
              <a:rPr lang="nl-NL" sz="2400" dirty="0"/>
              <a:t> applicatie op te starten en te bedienen zodat je alle nieuwe code hebt getest. </a:t>
            </a:r>
          </a:p>
          <a:p>
            <a:r>
              <a:rPr lang="nl-NL" sz="2400" dirty="0"/>
              <a:t>Je moet vaak de debugger opstarten en je code doorlopen.</a:t>
            </a:r>
          </a:p>
          <a:p>
            <a:r>
              <a:rPr lang="nl-NL" sz="2400" dirty="0"/>
              <a:t>Je krijgt code die niet doet niet wat je verwacht (bugs!)</a:t>
            </a:r>
          </a:p>
          <a:p>
            <a:r>
              <a:rPr lang="nl-NL" sz="2400" dirty="0"/>
              <a:t>Je vind een fout in </a:t>
            </a:r>
            <a:r>
              <a:rPr lang="nl-NL" sz="2400"/>
              <a:t>de code </a:t>
            </a:r>
            <a:r>
              <a:rPr lang="nl-NL" sz="2400" dirty="0"/>
              <a:t>pas laat en het repareren kost daardoor veel tijd.</a:t>
            </a:r>
          </a:p>
          <a:p>
            <a:r>
              <a:rPr lang="nl-NL" sz="2400" dirty="0"/>
              <a:t>Je maakt een wijziging in code en bent bang dat er iets anders omvalt.</a:t>
            </a:r>
          </a:p>
          <a:p>
            <a:r>
              <a:rPr lang="nl-NL" sz="2400" dirty="0"/>
              <a:t>Je durft/kunt niet te zeggen: Mijn code werkt! Gebruik maar! (</a:t>
            </a:r>
            <a:r>
              <a:rPr lang="nl-NL" sz="2400" dirty="0" err="1"/>
              <a:t>proftaak</a:t>
            </a:r>
            <a:r>
              <a:rPr lang="nl-NL" sz="2400" dirty="0"/>
              <a:t>!)</a:t>
            </a: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392862170"/>
      </p:ext>
    </p:extLst>
  </p:cSld>
  <p:clrMapOvr>
    <a:masterClrMapping/>
  </p:clrMapOvr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32F7DF21BA04E9F29B85442E0ACD7" ma:contentTypeVersion="0" ma:contentTypeDescription="Create a new document." ma:contentTypeScope="" ma:versionID="a2cfba72ace9cf46788fd59e7ac845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C750409-CAAD-482D-B758-2EF2F110B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</TotalTime>
  <Words>1256</Words>
  <Application>Microsoft Office PowerPoint</Application>
  <PresentationFormat>On-screen Show (4:3)</PresentationFormat>
  <Paragraphs>173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Adobe Fan Heiti Std B</vt:lpstr>
      <vt:lpstr>Arial</vt:lpstr>
      <vt:lpstr>Calibri</vt:lpstr>
      <vt:lpstr>Consolas</vt:lpstr>
      <vt:lpstr>Fontys Frutiger</vt:lpstr>
      <vt:lpstr>Fontys Joanna Bold</vt:lpstr>
      <vt:lpstr>Wingdings 3</vt:lpstr>
      <vt:lpstr>Fontys</vt:lpstr>
      <vt:lpstr>1_Fontys</vt:lpstr>
      <vt:lpstr>2_Fontys</vt:lpstr>
      <vt:lpstr>FontysStart</vt:lpstr>
      <vt:lpstr>1_FontysStart</vt:lpstr>
      <vt:lpstr>Blank Presentation</vt:lpstr>
      <vt:lpstr>Visio</vt:lpstr>
      <vt:lpstr>OOP2: Unit Testing </vt:lpstr>
      <vt:lpstr>Waarom is dit relevant?</vt:lpstr>
      <vt:lpstr>PowerPoint Presentation</vt:lpstr>
      <vt:lpstr>Inhoud</vt:lpstr>
      <vt:lpstr>Software testen</vt:lpstr>
      <vt:lpstr>Waarom testen?</vt:lpstr>
      <vt:lpstr>Dit is dus te laat…</vt:lpstr>
      <vt:lpstr>PowerPoint Presentation</vt:lpstr>
      <vt:lpstr>Komen de volgende problemen je bekend voor?</vt:lpstr>
      <vt:lpstr>De oplossing: Unit Testen</vt:lpstr>
      <vt:lpstr>Waterval projectfasering</vt:lpstr>
      <vt:lpstr>Een Unit Test… maak je zelf!! </vt:lpstr>
      <vt:lpstr>Vraag: Wat kun je testen?</vt:lpstr>
      <vt:lpstr>Wat zit er in een Unit Test?</vt:lpstr>
      <vt:lpstr>Hoe maak je een unit test</vt:lpstr>
      <vt:lpstr>Testen van het verwachtte gedrag</vt:lpstr>
      <vt:lpstr>Unit tests maken in Visual Studio</vt:lpstr>
      <vt:lpstr>Maar, niet alleen happy flow testen….</vt:lpstr>
      <vt:lpstr>Test coverage meten in Visual Studio</vt:lpstr>
      <vt:lpstr>Aan de slag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PRC21  Week 3: Unit Testen </dc:title>
  <cp:lastModifiedBy>Belle,Joeri J. van</cp:lastModifiedBy>
  <cp:revision>417</cp:revision>
  <dcterms:created xsi:type="dcterms:W3CDTF">2006-08-16T00:00:00Z</dcterms:created>
  <dcterms:modified xsi:type="dcterms:W3CDTF">2020-02-06T11:06:15Z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0x0101000CA32F7DF21BA04E9F29B85442E0ACD7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