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15" r:id="rId6"/>
    <p:sldId id="330" r:id="rId7"/>
    <p:sldId id="316" r:id="rId8"/>
    <p:sldId id="317" r:id="rId9"/>
    <p:sldId id="318" r:id="rId10"/>
    <p:sldId id="319" r:id="rId11"/>
    <p:sldId id="322" r:id="rId12"/>
    <p:sldId id="323" r:id="rId13"/>
    <p:sldId id="328" r:id="rId14"/>
    <p:sldId id="329" r:id="rId15"/>
    <p:sldId id="326" r:id="rId16"/>
    <p:sldId id="32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75594" autoAdjust="0"/>
  </p:normalViewPr>
  <p:slideViewPr>
    <p:cSldViewPr snapToGrid="0" snapToObjects="1">
      <p:cViewPr varScale="1">
        <p:scale>
          <a:sx n="83" d="100"/>
          <a:sy n="83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D3453-DD4C-4DD3-8B35-A45E3C4E7F68}" type="datetimeFigureOut">
              <a:rPr lang="nl-NL" smtClean="0"/>
              <a:t>11/03/19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5836-197D-4BE1-8B4A-3AA331BF22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5836-197D-4BE1-8B4A-3AA331BF22D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81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5836-197D-4BE1-8B4A-3AA331BF22D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Negatieve index is toegestaan in C standaard: E1[E2] is gelijk aan (*((E1)+(E2)))</a:t>
            </a:r>
          </a:p>
          <a:p>
            <a:r>
              <a:rPr lang="en-US">
                <a:latin typeface="Calibri" charset="0"/>
              </a:rPr>
              <a:t>Maar pas op: dit kan vervelende bijeffecten hebben op 64bit systemen! Niet doen dus!!!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B389C-0386-2840-99E5-FA36614E4A7B}" type="slidenum">
              <a:rPr lang="nl-NL" sz="1200">
                <a:cs typeface="Arial" charset="0"/>
              </a:rPr>
              <a:pPr eaLnBrk="1" hangingPunct="1"/>
              <a:t>5</a:t>
            </a:fld>
            <a:endParaRPr lang="nl-NL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>
                <a:latin typeface="Calibri" charset="0"/>
              </a:rPr>
              <a:t>Probleem: binnen de </a:t>
            </a:r>
            <a:r>
              <a:rPr lang="nl-NL" dirty="0" err="1" smtClean="0">
                <a:latin typeface="Calibri" charset="0"/>
              </a:rPr>
              <a:t>doIt</a:t>
            </a:r>
            <a:r>
              <a:rPr lang="nl-NL" dirty="0" smtClean="0">
                <a:latin typeface="Calibri" charset="0"/>
              </a:rPr>
              <a:t> methode</a:t>
            </a:r>
            <a:r>
              <a:rPr lang="nl-NL" baseline="0" dirty="0" smtClean="0">
                <a:latin typeface="Calibri" charset="0"/>
              </a:rPr>
              <a:t> is niet bekend hoeveel elementen er in het array zitten. Oplossing:</a:t>
            </a:r>
          </a:p>
          <a:p>
            <a:r>
              <a:rPr lang="nl-NL" baseline="0" dirty="0" err="1" smtClean="0">
                <a:latin typeface="Calibri" charset="0"/>
              </a:rPr>
              <a:t>void</a:t>
            </a:r>
            <a:r>
              <a:rPr lang="nl-NL" baseline="0" dirty="0" smtClean="0">
                <a:latin typeface="Calibri" charset="0"/>
              </a:rPr>
              <a:t> </a:t>
            </a:r>
            <a:r>
              <a:rPr lang="nl-NL" baseline="0" dirty="0" err="1" smtClean="0">
                <a:latin typeface="Calibri" charset="0"/>
              </a:rPr>
              <a:t>doIt</a:t>
            </a:r>
            <a:r>
              <a:rPr lang="nl-NL" baseline="0" dirty="0" smtClean="0">
                <a:latin typeface="Calibri" charset="0"/>
              </a:rPr>
              <a:t>(int* array, uint8_t </a:t>
            </a:r>
            <a:r>
              <a:rPr lang="nl-NL" baseline="0" dirty="0" err="1" smtClean="0">
                <a:latin typeface="Calibri" charset="0"/>
              </a:rPr>
              <a:t>arrayLength</a:t>
            </a:r>
            <a:r>
              <a:rPr lang="nl-NL" baseline="0" dirty="0" smtClean="0">
                <a:latin typeface="Calibri" charset="0"/>
              </a:rPr>
              <a:t>)</a:t>
            </a:r>
            <a:endParaRPr lang="nl-NL" dirty="0">
              <a:latin typeface="Calibri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010AE8-C220-6241-A591-1079DD845D41}" type="slidenum">
              <a:rPr lang="nl-NL" sz="1200">
                <a:cs typeface="Arial" charset="0"/>
              </a:rPr>
              <a:pPr eaLnBrk="1" hangingPunct="1"/>
              <a:t>6</a:t>
            </a:fld>
            <a:endParaRPr lang="nl-NL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err="1" smtClean="0">
                <a:latin typeface="Calibri" charset="0"/>
              </a:rPr>
              <a:t>sizeof</a:t>
            </a:r>
            <a:r>
              <a:rPr lang="nl-NL" dirty="0" smtClean="0">
                <a:latin typeface="Calibri" charset="0"/>
              </a:rPr>
              <a:t>(p)</a:t>
            </a:r>
            <a:r>
              <a:rPr lang="nl-NL" baseline="0" dirty="0" smtClean="0">
                <a:latin typeface="Calibri" charset="0"/>
              </a:rPr>
              <a:t> </a:t>
            </a:r>
            <a:r>
              <a:rPr lang="nl-NL" baseline="0" dirty="0" smtClean="0">
                <a:latin typeface="Calibri" charset="0"/>
                <a:sym typeface="Wingdings"/>
              </a:rPr>
              <a:t> geeft aan hoeveel geheugen er nodig is om het pointer adres op te slaan</a:t>
            </a:r>
          </a:p>
          <a:p>
            <a:r>
              <a:rPr lang="nl-NL" baseline="0" dirty="0" err="1" smtClean="0">
                <a:latin typeface="Calibri" charset="0"/>
                <a:sym typeface="Wingdings"/>
              </a:rPr>
              <a:t>sizeof</a:t>
            </a:r>
            <a:r>
              <a:rPr lang="nl-NL" baseline="0" dirty="0" smtClean="0">
                <a:latin typeface="Calibri" charset="0"/>
                <a:sym typeface="Wingdings"/>
              </a:rPr>
              <a:t>(array)  geeft aan hoeveel geheugen nodig is om het hele array op te slaan.</a:t>
            </a:r>
            <a:endParaRPr lang="nl-NL" dirty="0">
              <a:latin typeface="Calibri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F5CC48-C31B-FF4E-B45C-3B81112A9BD0}" type="slidenum">
              <a:rPr lang="nl-NL" sz="1200">
                <a:cs typeface="Arial" charset="0"/>
              </a:rPr>
              <a:pPr eaLnBrk="1" hangingPunct="1"/>
              <a:t>7</a:t>
            </a:fld>
            <a:endParaRPr lang="nl-NL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Oplossingen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Eenvoudige</a:t>
            </a:r>
            <a:r>
              <a:rPr lang="en-US" dirty="0" smtClean="0"/>
              <a:t> </a:t>
            </a:r>
            <a:r>
              <a:rPr lang="en-US" dirty="0" err="1" smtClean="0"/>
              <a:t>oplossing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aseline="0" dirty="0" err="1" smtClean="0"/>
              <a:t>int</a:t>
            </a:r>
            <a:r>
              <a:rPr lang="en-US" baseline="0" dirty="0" smtClean="0"/>
              <a:t>*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* a) { return (a+1); }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Aanroepen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via:</a:t>
            </a:r>
            <a:br>
              <a:rPr lang="en-US" baseline="0" dirty="0" smtClean="0"/>
            </a:br>
            <a:r>
              <a:rPr lang="en-US" baseline="0" dirty="0" smtClean="0"/>
              <a:t>p =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(p);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Complexere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pointers (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leerdoelen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huidige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leerstof</a:t>
            </a:r>
            <a:r>
              <a:rPr lang="en-US" baseline="0" dirty="0" smtClean="0"/>
              <a:t>):</a:t>
            </a:r>
          </a:p>
          <a:p>
            <a:r>
              <a:rPr lang="en-US" baseline="0" dirty="0" smtClean="0"/>
              <a:t>void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** a) { *a = *a + 1; 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Aanroepen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via:</a:t>
            </a:r>
            <a:br>
              <a:rPr lang="en-US" baseline="0" dirty="0" smtClean="0"/>
            </a:br>
            <a:r>
              <a:rPr lang="en-US" baseline="0" dirty="0" err="1" smtClean="0"/>
              <a:t>volgende</a:t>
            </a:r>
            <a:r>
              <a:rPr lang="en-US" baseline="0" dirty="0" smtClean="0"/>
              <a:t>(&amp;p);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5836-197D-4BE1-8B4A-3AA331BF22D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68A3C2-6281-48D5-A7EB-194051E417F3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DA29E-3ABA-457E-8FE7-10183B87608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94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76AEE9-0979-4979-81C7-36793DB08534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C769D-9CF7-4275-B085-6B2FC3FF8A9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8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4C9440-5EB4-444C-AE5A-A28F69E37DFB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D93CE-6738-4ED2-BF51-990D779AF3B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67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9DFB28-966B-47D3-82E0-FC63028912AC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1CCB4-10FE-4033-95E0-82E9A00A7BA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2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8B931F-D164-4A0E-AEBA-BD4014F2B22A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07B2-88FF-4F8C-983E-30F320B97C8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02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D73BC6-26D3-4138-8518-D8B520A9E2F1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44033-2B80-4811-B15C-3A6A028BEA3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9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BB1AE3-4B14-4FA1-BF9E-F9C0C24287BF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88B08-8CD4-46BC-BCF4-A42A455D092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14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E1C991-49AC-40A3-B23C-522F70E68E32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AFF54-0454-45B9-9C35-E7A1A1AEBF0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9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3C99CC-B001-4626-969C-EFC4ED3B6178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9952C-4375-48B3-B02D-A738C330063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1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32E938-FBBA-4871-8457-2364C0988F45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8EAC5-40B2-4A8A-8501-CB7362BD8C9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2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40C444-B6AD-478C-9168-E98F10BF0E0C}" type="datetimeFigureOut">
              <a:rPr lang="en-US"/>
              <a:pPr/>
              <a:t>11/03/19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907F2-1BD9-4F3F-B04E-F5081DDAAE0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4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5DBEF89-CEF7-40AA-8E0F-EE2C69EA355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3" name="TextBox 2"/>
          <p:cNvSpPr txBox="1"/>
          <p:nvPr userDrawn="1"/>
        </p:nvSpPr>
        <p:spPr>
          <a:xfrm rot="16200000">
            <a:off x="-185498" y="1098934"/>
            <a:ext cx="678274" cy="324256"/>
          </a:xfrm>
          <a:prstGeom prst="rect">
            <a:avLst/>
          </a:prstGeom>
          <a:solidFill>
            <a:schemeClr val="tx1"/>
          </a:solidFill>
        </p:spPr>
        <p:txBody>
          <a:bodyPr wrap="square" tIns="46800" bIns="0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Light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Gill Sans Light"/>
          <a:ea typeface="MS PGothic" pitchFamily="34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Line 4"/>
          <p:cNvSpPr>
            <a:spLocks noChangeShapeType="1"/>
          </p:cNvSpPr>
          <p:nvPr/>
        </p:nvSpPr>
        <p:spPr bwMode="auto">
          <a:xfrm>
            <a:off x="900113" y="4005263"/>
            <a:ext cx="7848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Gill Sans Light" charset="0"/>
              </a:rPr>
              <a:t>Programmeren in C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8" y="2699042"/>
            <a:ext cx="7620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48099" y="1208353"/>
            <a:ext cx="251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latin typeface="Gill Sans Light"/>
                <a:cs typeface="Gill Sans Light"/>
              </a:rPr>
              <a:t>Arrays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Pointer </a:t>
            </a:r>
            <a:r>
              <a:rPr lang="en-US" dirty="0" err="1">
                <a:latin typeface="Calibri" charset="0"/>
              </a:rPr>
              <a:t>arithmatic</a:t>
            </a:r>
            <a:endParaRPr lang="nl-NL" dirty="0">
              <a:latin typeface="Calibri" charset="0"/>
            </a:endParaRPr>
          </a:p>
        </p:txBody>
      </p:sp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1178618" y="1162096"/>
            <a:ext cx="7010400" cy="347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 smtClean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[] = {1,4,9,16,25,36};</a:t>
            </a: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*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; //let op!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geen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&amp;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= &amp;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[0];  //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hier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wel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= &amp;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[3];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 smtClean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printf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(</a:t>
            </a:r>
            <a:r>
              <a:rPr lang="ja-JP" altLang="en-US" sz="2000" b="1" dirty="0">
                <a:solidFill>
                  <a:srgbClr val="3366FF"/>
                </a:solidFill>
                <a:latin typeface="Courier New" charset="0"/>
              </a:rPr>
              <a:t>“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Het 4e </a:t>
            </a:r>
            <a:r>
              <a:rPr lang="en-US" altLang="ja-JP" sz="2000" b="1" dirty="0" err="1">
                <a:solidFill>
                  <a:srgbClr val="3366FF"/>
                </a:solidFill>
                <a:latin typeface="Courier New" charset="0"/>
              </a:rPr>
              <a:t>getal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 is: %d</a:t>
            </a:r>
            <a:r>
              <a:rPr lang="ja-JP" altLang="en-US" sz="2000" b="1" dirty="0">
                <a:solidFill>
                  <a:srgbClr val="3366FF"/>
                </a:solidFill>
                <a:latin typeface="Courier New" charset="0"/>
              </a:rPr>
              <a:t>”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,*</a:t>
            </a:r>
            <a:r>
              <a:rPr lang="en-US" altLang="ja-JP" sz="2000" b="1" dirty="0" err="1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1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Pointer </a:t>
            </a:r>
            <a:r>
              <a:rPr lang="en-US" dirty="0" err="1">
                <a:latin typeface="Calibri" charset="0"/>
              </a:rPr>
              <a:t>arithmatic</a:t>
            </a:r>
            <a:endParaRPr lang="nl-NL" dirty="0">
              <a:latin typeface="Calibri" charset="0"/>
            </a:endParaRPr>
          </a:p>
        </p:txBody>
      </p:sp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1178618" y="1162096"/>
            <a:ext cx="7010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775093" y="1162096"/>
            <a:ext cx="7696200" cy="9525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Je </a:t>
            </a:r>
            <a:r>
              <a:rPr lang="en-US" sz="2800" dirty="0" err="1">
                <a:latin typeface="Calibri" charset="0"/>
              </a:rPr>
              <a:t>kunt</a:t>
            </a:r>
            <a:r>
              <a:rPr lang="en-US" sz="2800" dirty="0">
                <a:latin typeface="Calibri" charset="0"/>
              </a:rPr>
              <a:t> door </a:t>
            </a:r>
            <a:r>
              <a:rPr lang="en-US" sz="2800" dirty="0" err="1">
                <a:latin typeface="Calibri" charset="0"/>
              </a:rPr>
              <a:t>te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altLang="ja-JP" sz="2800" dirty="0" err="1">
                <a:latin typeface="Calibri" charset="0"/>
              </a:rPr>
              <a:t>rekenen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altLang="ja-JP" sz="2800" dirty="0">
                <a:latin typeface="Calibri" charset="0"/>
              </a:rPr>
              <a:t> met je pointer nu </a:t>
            </a:r>
            <a:r>
              <a:rPr lang="en-US" altLang="ja-JP" sz="2800" dirty="0" err="1">
                <a:latin typeface="Calibri" charset="0"/>
              </a:rPr>
              <a:t>ook</a:t>
            </a:r>
            <a:r>
              <a:rPr lang="en-US" altLang="ja-JP" sz="2800" dirty="0">
                <a:latin typeface="Calibri" charset="0"/>
              </a:rPr>
              <a:t> </a:t>
            </a:r>
            <a:r>
              <a:rPr lang="en-US" altLang="ja-JP" sz="2800" dirty="0" err="1">
                <a:latin typeface="Calibri" charset="0"/>
              </a:rPr>
              <a:t>andere</a:t>
            </a:r>
            <a:r>
              <a:rPr lang="en-US" altLang="ja-JP" sz="2800" dirty="0">
                <a:latin typeface="Calibri" charset="0"/>
              </a:rPr>
              <a:t> </a:t>
            </a:r>
            <a:r>
              <a:rPr lang="en-US" altLang="ja-JP" sz="2800" dirty="0" err="1">
                <a:latin typeface="Calibri" charset="0"/>
              </a:rPr>
              <a:t>elementen</a:t>
            </a:r>
            <a:r>
              <a:rPr lang="en-US" altLang="ja-JP" sz="2800" dirty="0">
                <a:latin typeface="Calibri" charset="0"/>
              </a:rPr>
              <a:t> </a:t>
            </a:r>
            <a:r>
              <a:rPr lang="en-US" altLang="ja-JP" sz="2800" dirty="0" err="1" smtClean="0">
                <a:latin typeface="Calibri" charset="0"/>
              </a:rPr>
              <a:t>benaderen</a:t>
            </a:r>
            <a:r>
              <a:rPr lang="en-US" altLang="ja-JP" sz="2800" dirty="0" smtClean="0">
                <a:latin typeface="Calibri" charset="0"/>
              </a:rPr>
              <a:t>:</a:t>
            </a:r>
            <a:endParaRPr lang="en-US" sz="2800" dirty="0">
              <a:latin typeface="Calibri" charset="0"/>
            </a:endParaRPr>
          </a:p>
        </p:txBody>
      </p:sp>
      <p:sp>
        <p:nvSpPr>
          <p:cNvPr id="37892" name="Rectangle 3"/>
          <p:cNvSpPr txBox="1">
            <a:spLocks noChangeArrowheads="1"/>
          </p:cNvSpPr>
          <p:nvPr/>
        </p:nvSpPr>
        <p:spPr bwMode="auto">
          <a:xfrm>
            <a:off x="1157981" y="2195524"/>
            <a:ext cx="7869237" cy="323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#define ARRAY_SIZE (10)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[ARRAY_SIZE]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*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=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rijtje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; //let op!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geen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&amp;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 smtClean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for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(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=0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;I &lt; ARRAY_SIZE;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++) </a:t>
            </a:r>
            <a:endParaRPr lang="en-US" sz="2000" b="1" dirty="0" smtClean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{</a:t>
            </a: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printf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(</a:t>
            </a:r>
            <a:r>
              <a:rPr lang="ja-JP" altLang="en-US" sz="2000" b="1" dirty="0">
                <a:solidFill>
                  <a:srgbClr val="3366FF"/>
                </a:solidFill>
                <a:latin typeface="Courier New" charset="0"/>
              </a:rPr>
              <a:t>“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Het %de </a:t>
            </a:r>
            <a:r>
              <a:rPr lang="en-US" altLang="ja-JP" sz="2000" b="1" dirty="0" err="1">
                <a:solidFill>
                  <a:srgbClr val="3366FF"/>
                </a:solidFill>
                <a:latin typeface="Courier New" charset="0"/>
              </a:rPr>
              <a:t>getal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 is: %d</a:t>
            </a:r>
            <a:r>
              <a:rPr lang="ja-JP" altLang="en-US" sz="2000" b="1" dirty="0">
                <a:solidFill>
                  <a:srgbClr val="3366FF"/>
                </a:solidFill>
                <a:latin typeface="Courier New" charset="0"/>
              </a:rPr>
              <a:t>”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,i+1,*</a:t>
            </a:r>
            <a:r>
              <a:rPr lang="en-US" altLang="ja-JP" sz="2000" b="1" dirty="0" err="1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altLang="ja-JP" sz="2000" b="1" dirty="0">
                <a:solidFill>
                  <a:srgbClr val="3366FF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 smtClean="0">
                <a:solidFill>
                  <a:srgbClr val="3366FF"/>
                </a:solidFill>
                <a:latin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rijtjesPtr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++; //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wijs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naar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het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volgende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</a:rPr>
              <a:t>getal</a:t>
            </a:r>
            <a:endParaRPr lang="en-US" sz="2000" b="1" dirty="0" smtClean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</p:txBody>
      </p:sp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685800" y="5441934"/>
            <a:ext cx="7696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alibri" charset="0"/>
              </a:rPr>
              <a:t>Het TYPE van je pointer </a:t>
            </a:r>
            <a:r>
              <a:rPr lang="en-US" sz="2800" dirty="0" err="1">
                <a:latin typeface="Calibri" charset="0"/>
              </a:rPr>
              <a:t>zorgt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ervoor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dat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dit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goed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gaat</a:t>
            </a:r>
            <a:r>
              <a:rPr lang="en-US" sz="2800" dirty="0">
                <a:latin typeface="Calibri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334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Pointer </a:t>
            </a:r>
            <a:r>
              <a:rPr lang="en-US" dirty="0" err="1">
                <a:latin typeface="Calibri" charset="0"/>
              </a:rPr>
              <a:t>arithmatic</a:t>
            </a:r>
            <a:endParaRPr lang="nl-NL" dirty="0">
              <a:latin typeface="Calibri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Het pointer type </a:t>
            </a:r>
            <a:r>
              <a:rPr lang="en-US" dirty="0" err="1">
                <a:latin typeface="Calibri" charset="0"/>
              </a:rPr>
              <a:t>bepaalt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hoeveel</a:t>
            </a:r>
            <a:r>
              <a:rPr lang="en-US" dirty="0">
                <a:latin typeface="Calibri" charset="0"/>
              </a:rPr>
              <a:t> bytes de pointer </a:t>
            </a:r>
            <a:r>
              <a:rPr lang="en-US" dirty="0" err="1">
                <a:latin typeface="Calibri" charset="0"/>
              </a:rPr>
              <a:t>opschuift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Een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wordt</a:t>
            </a:r>
            <a:r>
              <a:rPr lang="en-US" dirty="0">
                <a:latin typeface="Calibri" charset="0"/>
              </a:rPr>
              <a:t> in 2 bytes </a:t>
            </a:r>
            <a:r>
              <a:rPr lang="en-US" dirty="0" err="1">
                <a:latin typeface="Calibri" charset="0"/>
              </a:rPr>
              <a:t>opgeslagen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Een</a:t>
            </a:r>
            <a:r>
              <a:rPr lang="en-US" dirty="0">
                <a:latin typeface="Calibri" charset="0"/>
              </a:rPr>
              <a:t> pointer van het type </a:t>
            </a:r>
            <a:r>
              <a:rPr lang="en-US" dirty="0" err="1">
                <a:latin typeface="Calibri" charset="0"/>
              </a:rPr>
              <a:t>int</a:t>
            </a:r>
            <a:r>
              <a:rPr lang="en-US" dirty="0">
                <a:latin typeface="Calibri" charset="0"/>
              </a:rPr>
              <a:t>* </a:t>
            </a:r>
            <a:r>
              <a:rPr lang="en-US" dirty="0" err="1">
                <a:latin typeface="Calibri" charset="0"/>
              </a:rPr>
              <a:t>zal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dus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bij</a:t>
            </a:r>
            <a:r>
              <a:rPr lang="en-US" dirty="0">
                <a:latin typeface="Calibri" charset="0"/>
              </a:rPr>
              <a:t> de </a:t>
            </a:r>
            <a:r>
              <a:rPr lang="en-US" dirty="0" err="1">
                <a:latin typeface="Calibri" charset="0"/>
              </a:rPr>
              <a:t>actie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ptr</a:t>
            </a:r>
            <a:r>
              <a:rPr lang="en-US" dirty="0">
                <a:latin typeface="Calibri" charset="0"/>
              </a:rPr>
              <a:t>++ het </a:t>
            </a:r>
            <a:r>
              <a:rPr lang="en-US" dirty="0" err="1">
                <a:latin typeface="Calibri" charset="0"/>
              </a:rPr>
              <a:t>adres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dat</a:t>
            </a:r>
            <a:r>
              <a:rPr lang="en-US" dirty="0">
                <a:latin typeface="Calibri" charset="0"/>
              </a:rPr>
              <a:t> is </a:t>
            </a:r>
            <a:r>
              <a:rPr lang="en-US" dirty="0" err="1">
                <a:latin typeface="Calibri" charset="0"/>
              </a:rPr>
              <a:t>opgeslagen</a:t>
            </a:r>
            <a:r>
              <a:rPr lang="en-US" dirty="0">
                <a:latin typeface="Calibri" charset="0"/>
              </a:rPr>
              <a:t> met 2 </a:t>
            </a:r>
            <a:r>
              <a:rPr lang="en-US" dirty="0" err="1">
                <a:latin typeface="Calibri" charset="0"/>
              </a:rPr>
              <a:t>ophogen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Een</a:t>
            </a:r>
            <a:r>
              <a:rPr lang="en-US" dirty="0">
                <a:latin typeface="Calibri" charset="0"/>
              </a:rPr>
              <a:t> pointer van het type float* </a:t>
            </a:r>
            <a:r>
              <a:rPr lang="en-US" dirty="0" err="1">
                <a:latin typeface="Calibri" charset="0"/>
              </a:rPr>
              <a:t>werkt</a:t>
            </a:r>
            <a:r>
              <a:rPr lang="en-US" dirty="0">
                <a:latin typeface="Calibri" charset="0"/>
              </a:rPr>
              <a:t> idem, maar </a:t>
            </a:r>
            <a:r>
              <a:rPr lang="en-US" dirty="0" err="1">
                <a:latin typeface="Calibri" charset="0"/>
              </a:rPr>
              <a:t>dan</a:t>
            </a:r>
            <a:r>
              <a:rPr lang="en-US" dirty="0">
                <a:latin typeface="Calibri" charset="0"/>
              </a:rPr>
              <a:t> met 4 bytes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Advanced: Pointers </a:t>
            </a:r>
            <a:r>
              <a:rPr lang="nl-NL" dirty="0">
                <a:latin typeface="Calibri" charset="0"/>
              </a:rPr>
              <a:t>naar pointers</a:t>
            </a:r>
          </a:p>
        </p:txBody>
      </p:sp>
      <p:pic>
        <p:nvPicPr>
          <p:cNvPr id="727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09800"/>
            <a:ext cx="18542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82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Pointers / Arrays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nl-NL" dirty="0">
                <a:latin typeface="Calibri" charset="0"/>
              </a:rPr>
              <a:t>Arrays</a:t>
            </a:r>
          </a:p>
          <a:p>
            <a:pPr lvl="1"/>
            <a:r>
              <a:rPr lang="nl-NL" dirty="0">
                <a:latin typeface="Calibri" charset="0"/>
              </a:rPr>
              <a:t>bijna hetzelfde als pointers?</a:t>
            </a:r>
          </a:p>
          <a:p>
            <a:r>
              <a:rPr lang="nl-NL" dirty="0" smtClean="0">
                <a:latin typeface="Calibri" charset="0"/>
              </a:rPr>
              <a:t>Pointers </a:t>
            </a:r>
            <a:r>
              <a:rPr lang="nl-NL" dirty="0">
                <a:latin typeface="Calibri" charset="0"/>
              </a:rPr>
              <a:t>naar pointers</a:t>
            </a:r>
          </a:p>
        </p:txBody>
      </p:sp>
    </p:spTree>
    <p:extLst>
      <p:ext uri="{BB962C8B-B14F-4D97-AF65-F5344CB8AC3E}">
        <p14:creationId xmlns:p14="http://schemas.microsoft.com/office/powerpoint/2010/main" val="278624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Oefentoets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404" y="1019864"/>
            <a:ext cx="7919955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 </a:t>
            </a:r>
            <a:endParaRPr lang="en-US" dirty="0"/>
          </a:p>
          <a:p>
            <a:r>
              <a:rPr lang="en-US" dirty="0" err="1" smtClean="0">
                <a:solidFill>
                  <a:srgbClr val="3366FF"/>
                </a:solidFill>
              </a:rPr>
              <a:t>int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		a[6] = { 2, 5, -3, 1, 8 };</a:t>
            </a:r>
          </a:p>
          <a:p>
            <a:r>
              <a:rPr lang="en-US" dirty="0">
                <a:solidFill>
                  <a:srgbClr val="3366FF"/>
                </a:solidFill>
              </a:rPr>
              <a:t>char*  	y = "hello world";</a:t>
            </a:r>
          </a:p>
          <a:p>
            <a:r>
              <a:rPr lang="en-US" dirty="0">
                <a:solidFill>
                  <a:srgbClr val="3366FF"/>
                </a:solidFill>
              </a:rPr>
              <a:t>char		z[] = "how are you today?";</a:t>
            </a:r>
          </a:p>
          <a:p>
            <a:r>
              <a:rPr lang="en-US" dirty="0" err="1">
                <a:solidFill>
                  <a:srgbClr val="3366FF"/>
                </a:solidFill>
              </a:rPr>
              <a:t>int</a:t>
            </a:r>
            <a:r>
              <a:rPr lang="en-US" dirty="0">
                <a:solidFill>
                  <a:srgbClr val="3366FF"/>
                </a:solidFill>
              </a:rPr>
              <a:t>		</a:t>
            </a: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;</a:t>
            </a:r>
          </a:p>
          <a:p>
            <a:r>
              <a:rPr lang="en-US" dirty="0" err="1">
                <a:solidFill>
                  <a:srgbClr val="3366FF"/>
                </a:solidFill>
              </a:rPr>
              <a:t>int</a:t>
            </a:r>
            <a:r>
              <a:rPr lang="en-US" dirty="0">
                <a:solidFill>
                  <a:srgbClr val="3366FF"/>
                </a:solidFill>
              </a:rPr>
              <a:t>		j = 8;</a:t>
            </a:r>
          </a:p>
          <a:p>
            <a:r>
              <a:rPr lang="en-US" dirty="0" err="1">
                <a:solidFill>
                  <a:srgbClr val="3366FF"/>
                </a:solidFill>
              </a:rPr>
              <a:t>int</a:t>
            </a:r>
            <a:r>
              <a:rPr lang="en-US" dirty="0">
                <a:solidFill>
                  <a:srgbClr val="3366FF"/>
                </a:solidFill>
              </a:rPr>
              <a:t>*		p = &amp;a[0];</a:t>
            </a:r>
          </a:p>
          <a:p>
            <a:r>
              <a:rPr lang="pt-BR" dirty="0" err="1">
                <a:solidFill>
                  <a:srgbClr val="3366FF"/>
                </a:solidFill>
              </a:rPr>
              <a:t>int</a:t>
            </a:r>
            <a:r>
              <a:rPr lang="pt-BR" dirty="0">
                <a:solidFill>
                  <a:srgbClr val="3366FF"/>
                </a:solidFill>
              </a:rPr>
              <a:t>*		</a:t>
            </a:r>
            <a:r>
              <a:rPr lang="pt-BR" dirty="0" err="1">
                <a:solidFill>
                  <a:srgbClr val="3366FF"/>
                </a:solidFill>
              </a:rPr>
              <a:t>q</a:t>
            </a:r>
            <a:r>
              <a:rPr lang="pt-BR" dirty="0">
                <a:solidFill>
                  <a:srgbClr val="3366FF"/>
                </a:solidFill>
              </a:rPr>
              <a:t> = &amp;</a:t>
            </a:r>
            <a:r>
              <a:rPr lang="pt-BR" dirty="0" err="1">
                <a:solidFill>
                  <a:srgbClr val="3366FF"/>
                </a:solidFill>
              </a:rPr>
              <a:t>j</a:t>
            </a:r>
            <a:r>
              <a:rPr lang="pt-BR" dirty="0">
                <a:solidFill>
                  <a:srgbClr val="3366FF"/>
                </a:solidFill>
              </a:rPr>
              <a:t>;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pt-BR" dirty="0" err="1">
                <a:solidFill>
                  <a:srgbClr val="3366FF"/>
                </a:solidFill>
              </a:rPr>
              <a:t>int</a:t>
            </a:r>
            <a:r>
              <a:rPr lang="pt-BR" dirty="0">
                <a:solidFill>
                  <a:srgbClr val="3366FF"/>
                </a:solidFill>
              </a:rPr>
              <a:t>*		</a:t>
            </a:r>
            <a:r>
              <a:rPr lang="pt-BR" dirty="0" err="1">
                <a:solidFill>
                  <a:srgbClr val="3366FF"/>
                </a:solidFill>
              </a:rPr>
              <a:t>r</a:t>
            </a:r>
            <a:r>
              <a:rPr lang="pt-BR" dirty="0">
                <a:solidFill>
                  <a:srgbClr val="3366FF"/>
                </a:solidFill>
              </a:rPr>
              <a:t> = &amp;a[1];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da-DK" b="1" dirty="0"/>
              <a:t> </a:t>
            </a:r>
            <a:endParaRPr lang="en-US" dirty="0"/>
          </a:p>
          <a:p>
            <a:r>
              <a:rPr lang="nl-NL" dirty="0"/>
              <a:t>Geef aan of de volgende vijf statements correct zijn, en zo ja, wat de inhoud wordt van variabelen. </a:t>
            </a:r>
            <a:r>
              <a:rPr lang="en-US" dirty="0"/>
              <a:t> </a:t>
            </a:r>
            <a:r>
              <a:rPr lang="nl-NL" dirty="0" smtClean="0"/>
              <a:t>Indien </a:t>
            </a:r>
            <a:r>
              <a:rPr lang="nl-NL" dirty="0"/>
              <a:t>het statement niet correct is, geef dan ook de reden aan.</a:t>
            </a:r>
            <a:endParaRPr lang="en-US" dirty="0"/>
          </a:p>
          <a:p>
            <a:r>
              <a:rPr lang="nl-NL" dirty="0"/>
              <a:t> </a:t>
            </a:r>
            <a:endParaRPr lang="en-US" dirty="0"/>
          </a:p>
          <a:p>
            <a:pPr marL="342900" lvl="0" indent="-342900">
              <a:buFont typeface="+mj-lt"/>
              <a:buAutoNum type="alphaLcParenR"/>
            </a:pPr>
            <a:r>
              <a:rPr lang="en-US" dirty="0" err="1">
                <a:solidFill>
                  <a:srgbClr val="3366FF"/>
                </a:solidFill>
              </a:rPr>
              <a:t>i</a:t>
            </a:r>
            <a:r>
              <a:rPr lang="en-US" dirty="0">
                <a:solidFill>
                  <a:srgbClr val="3366FF"/>
                </a:solidFill>
              </a:rPr>
              <a:t> = (*p + 5);</a:t>
            </a:r>
          </a:p>
          <a:p>
            <a:pPr marL="342900" lvl="0" indent="-342900">
              <a:buFont typeface="+mj-lt"/>
              <a:buAutoNum type="alphaLcParenR"/>
            </a:pPr>
            <a:r>
              <a:rPr lang="da-DK" dirty="0">
                <a:solidFill>
                  <a:srgbClr val="3366FF"/>
                </a:solidFill>
              </a:rPr>
              <a:t>j = </a:t>
            </a:r>
            <a:r>
              <a:rPr lang="da-DK" dirty="0" err="1">
                <a:solidFill>
                  <a:srgbClr val="3366FF"/>
                </a:solidFill>
              </a:rPr>
              <a:t>sizeof</a:t>
            </a:r>
            <a:r>
              <a:rPr lang="da-DK" dirty="0">
                <a:solidFill>
                  <a:srgbClr val="3366FF"/>
                </a:solidFill>
              </a:rPr>
              <a:t>(z) / </a:t>
            </a:r>
            <a:r>
              <a:rPr lang="da-DK" dirty="0" err="1">
                <a:solidFill>
                  <a:srgbClr val="3366FF"/>
                </a:solidFill>
              </a:rPr>
              <a:t>sizeof</a:t>
            </a:r>
            <a:r>
              <a:rPr lang="da-DK" dirty="0">
                <a:solidFill>
                  <a:srgbClr val="3366FF"/>
                </a:solidFill>
              </a:rPr>
              <a:t>(y);</a:t>
            </a:r>
            <a:endParaRPr lang="en-US" dirty="0">
              <a:solidFill>
                <a:srgbClr val="3366FF"/>
              </a:solidFill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da-DK" dirty="0">
                <a:solidFill>
                  <a:srgbClr val="3366FF"/>
                </a:solidFill>
              </a:rPr>
              <a:t>z = "</a:t>
            </a:r>
            <a:r>
              <a:rPr lang="da-DK" dirty="0" err="1">
                <a:solidFill>
                  <a:srgbClr val="3366FF"/>
                </a:solidFill>
              </a:rPr>
              <a:t>world</a:t>
            </a:r>
            <a:r>
              <a:rPr lang="da-DK" dirty="0">
                <a:solidFill>
                  <a:srgbClr val="3366FF"/>
                </a:solidFill>
              </a:rPr>
              <a:t>";</a:t>
            </a:r>
            <a:endParaRPr lang="en-US" dirty="0">
              <a:solidFill>
                <a:srgbClr val="3366FF"/>
              </a:solidFill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US" dirty="0">
                <a:solidFill>
                  <a:srgbClr val="3366FF"/>
                </a:solidFill>
              </a:rPr>
              <a:t>*q = *p * *r</a:t>
            </a:r>
            <a:r>
              <a:rPr lang="da-DK" dirty="0">
                <a:solidFill>
                  <a:srgbClr val="3366FF"/>
                </a:solidFill>
              </a:rPr>
              <a:t>;</a:t>
            </a:r>
            <a:endParaRPr lang="en-US" dirty="0">
              <a:solidFill>
                <a:srgbClr val="3366FF"/>
              </a:solidFill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t-BR" dirty="0">
                <a:solidFill>
                  <a:srgbClr val="3366FF"/>
                </a:solidFill>
              </a:rPr>
              <a:t>*a = *(++</a:t>
            </a:r>
            <a:r>
              <a:rPr lang="pt-BR" dirty="0" err="1">
                <a:solidFill>
                  <a:srgbClr val="3366FF"/>
                </a:solidFill>
              </a:rPr>
              <a:t>p</a:t>
            </a:r>
            <a:r>
              <a:rPr lang="pt-BR" dirty="0">
                <a:solidFill>
                  <a:srgbClr val="3366FF"/>
                </a:solidFill>
              </a:rPr>
              <a:t>) + *(a+2);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1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960563"/>
            <a:ext cx="4343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Arrays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6600" y="4035425"/>
            <a:ext cx="2516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800" dirty="0">
                <a:latin typeface="Gill Sans Light" charset="0"/>
                <a:cs typeface="Gill Sans Light" charset="0"/>
              </a:rPr>
              <a:t>kan dit?</a:t>
            </a:r>
          </a:p>
        </p:txBody>
      </p:sp>
    </p:spTree>
    <p:extLst>
      <p:ext uri="{BB962C8B-B14F-4D97-AF65-F5344CB8AC3E}">
        <p14:creationId xmlns:p14="http://schemas.microsoft.com/office/powerpoint/2010/main" val="25041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0"/>
            <a:ext cx="42418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Arrays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6600" y="4035425"/>
            <a:ext cx="2516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800">
                <a:latin typeface="Gill Sans Light" charset="0"/>
                <a:cs typeface="Gill Sans Light" charset="0"/>
              </a:rPr>
              <a:t>kan dit?</a:t>
            </a:r>
          </a:p>
        </p:txBody>
      </p:sp>
    </p:spTree>
    <p:extLst>
      <p:ext uri="{BB962C8B-B14F-4D97-AF65-F5344CB8AC3E}">
        <p14:creationId xmlns:p14="http://schemas.microsoft.com/office/powerpoint/2010/main" val="381910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Arrays</a:t>
            </a:r>
          </a:p>
        </p:txBody>
      </p:sp>
      <p:pic>
        <p:nvPicPr>
          <p:cNvPr id="6246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252663"/>
            <a:ext cx="36957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80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2611438"/>
            <a:ext cx="4267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17697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Flashback: data via parameter?</a:t>
            </a:r>
          </a:p>
        </p:txBody>
      </p:sp>
      <p:pic>
        <p:nvPicPr>
          <p:cNvPr id="706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836738"/>
            <a:ext cx="37465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0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836738"/>
            <a:ext cx="4521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Pointer via parameter?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22963" y="2954338"/>
            <a:ext cx="251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800">
                <a:latin typeface="Gill Sans Light" charset="0"/>
                <a:cs typeface="Gill Sans Light" charset="0"/>
              </a:rPr>
              <a:t>Probleem?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22963" y="3863975"/>
            <a:ext cx="251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800">
                <a:latin typeface="Gill Sans Light" charset="0"/>
                <a:cs typeface="Gill Sans Light" charset="0"/>
              </a:rPr>
              <a:t>Oplossing?</a:t>
            </a:r>
          </a:p>
        </p:txBody>
      </p:sp>
    </p:spTree>
    <p:extLst>
      <p:ext uri="{BB962C8B-B14F-4D97-AF65-F5344CB8AC3E}">
        <p14:creationId xmlns:p14="http://schemas.microsoft.com/office/powerpoint/2010/main" val="248575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HICT_O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6AC7B29D6E243B0B8C055371019C7" ma:contentTypeVersion="19" ma:contentTypeDescription="Create a new document." ma:contentTypeScope="" ma:versionID="3ab204218af93a48c8b6dd5cb0a2ae3e">
  <xsd:schema xmlns:xsd="http://www.w3.org/2001/XMLSchema" xmlns:xs="http://www.w3.org/2001/XMLSchema" xmlns:p="http://schemas.microsoft.com/office/2006/metadata/properties" xmlns:ns2="D0106A91-958C-46A7-A567-846DA1A12967" targetNamespace="http://schemas.microsoft.com/office/2006/metadata/properties" ma:root="true" ma:fieldsID="8b68e3f0215b82ac2cca059dec6f735f" ns2:_="">
    <xsd:import namespace="D0106A91-958C-46A7-A567-846DA1A12967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06A91-958C-46A7-A567-846DA1A12967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HSI2" ma:format="Dropdown" ma:internalName="vak" ma:readOnly="false">
      <xsd:simpleType>
        <xsd:union memberTypes="dms:Text">
          <xsd:simpleType>
            <xsd:restriction base="dms:Choice">
              <xsd:enumeration value="HSI2"/>
            </xsd:restriction>
          </xsd:simpleType>
        </xsd:union>
      </xsd:simpleType>
    </xsd:element>
    <xsd:element name="Categorie" ma:index="9" nillable="true" ma:displayName="Categorie" ma:default="Sheets" ma:format="Dropdown" ma:internalName="Categorie" ma:readOnly="false">
      <xsd:simpleType>
        <xsd:union memberTypes="dms:Text">
          <xsd:simpleType>
            <xsd:restriction base="dms:Choice">
              <xsd:enumeration value="Sheets"/>
              <xsd:enumeration value="Opdrachten"/>
            </xsd:restriction>
          </xsd:simpleType>
        </xsd:un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e xmlns="D0106A91-958C-46A7-A567-846DA1A12967">Sheets</Categorie>
    <vak xmlns="D0106A91-958C-46A7-A567-846DA1A12967">HSI2-blok1</vak>
    <aangemaakt xmlns="D0106A91-958C-46A7-A567-846DA1A12967">2015-09-12T22:00:00+00:00</aangemaakt>
    <Profiel xmlns="D0106A91-958C-46A7-A567-846DA1A12967">
      <Value>T-profiel</Value>
    </Profiel>
  </documentManagement>
</p:properties>
</file>

<file path=customXml/itemProps1.xml><?xml version="1.0" encoding="utf-8"?>
<ds:datastoreItem xmlns:ds="http://schemas.openxmlformats.org/officeDocument/2006/customXml" ds:itemID="{606566EE-D87C-4BAF-9EB8-D455D5957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106A91-958C-46A7-A567-846DA1A129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5CDA4-E9FC-4698-AD32-ED0434EAA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543CEE-F3E8-4DA4-AB9D-C76D3F18FB35}">
  <ds:schemaRefs>
    <ds:schemaRef ds:uri="http://schemas.microsoft.com/office/2006/metadata/properties"/>
    <ds:schemaRef ds:uri="http://schemas.microsoft.com/office/infopath/2007/PartnerControls"/>
    <ds:schemaRef ds:uri="D0106A91-958C-46A7-A567-846DA1A129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FHICT_OIT</Template>
  <TotalTime>2980</TotalTime>
  <Words>393</Words>
  <Application>Microsoft Macintosh PowerPoint</Application>
  <PresentationFormat>On-screen Show (4:3)</PresentationFormat>
  <Paragraphs>82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FHICT_OIT</vt:lpstr>
      <vt:lpstr>Programmeren in C</vt:lpstr>
      <vt:lpstr>Pointers / Arrays</vt:lpstr>
      <vt:lpstr>Oefentoets</vt:lpstr>
      <vt:lpstr>Arrays</vt:lpstr>
      <vt:lpstr>Arrays</vt:lpstr>
      <vt:lpstr>Arrays</vt:lpstr>
      <vt:lpstr>Arrays</vt:lpstr>
      <vt:lpstr>Flashback: data via parameter?</vt:lpstr>
      <vt:lpstr>Pointer via parameter?</vt:lpstr>
      <vt:lpstr>Pointer arithmatic</vt:lpstr>
      <vt:lpstr>Pointer arithmatic</vt:lpstr>
      <vt:lpstr>Pointer arithmatic</vt:lpstr>
      <vt:lpstr>Advanced: Pointers naar pointers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Lennart</dc:creator>
  <cp:lastModifiedBy>Ben</cp:lastModifiedBy>
  <cp:revision>102</cp:revision>
  <dcterms:created xsi:type="dcterms:W3CDTF">2013-05-26T19:01:31Z</dcterms:created>
  <dcterms:modified xsi:type="dcterms:W3CDTF">2019-03-12T08:58:08Z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0x010100F116AC7B29D6E243B0B8C055371019C7</vt:lpwstr>
  </property>
</Properties>
</file>