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Arial" charset="1" panose="020B0502020202020204"/>
      <p:regular r:id="rId33"/>
    </p:embeddedFont>
    <p:embeddedFont>
      <p:font typeface="DejaVu Sans Light" charset="1" panose="020B0603030804020204"/>
      <p:regular r:id="rId34"/>
    </p:embeddedFont>
    <p:embeddedFont>
      <p:font typeface="Arial Nova Bold" charset="1" panose="020B0804020202020204"/>
      <p:regular r:id="rId35"/>
    </p:embeddedFont>
    <p:embeddedFont>
      <p:font typeface="Arial Bold" charset="1" panose="020B0802020202020204"/>
      <p:regular r:id="rId36"/>
    </p:embeddedFont>
    <p:embeddedFont>
      <p:font typeface="Neue Machina" charset="1" panose="00000500000000000000"/>
      <p:regular r:id="rId43"/>
    </p:embeddedFont>
    <p:embeddedFont>
      <p:font typeface="Arial Bold Italics" charset="1" panose="020B0802020202090204"/>
      <p:regular r:id="rId49"/>
    </p:embeddedFont>
    <p:embeddedFont>
      <p:font typeface="Arial Italics" charset="1" panose="020B0502020202090204"/>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notesMasters/notesMaster1.xml" Type="http://schemas.openxmlformats.org/officeDocument/2006/relationships/notesMaster"/><Relationship Id="rId38" Target="theme/theme2.xml" Type="http://schemas.openxmlformats.org/officeDocument/2006/relationships/theme"/><Relationship Id="rId39" Target="notesSlides/notesSlide1.xml" Type="http://schemas.openxmlformats.org/officeDocument/2006/relationships/notesSlide"/><Relationship Id="rId4" Target="theme/theme1.xml" Type="http://schemas.openxmlformats.org/officeDocument/2006/relationships/theme"/><Relationship Id="rId40" Target="notesSlides/notesSlide2.xml" Type="http://schemas.openxmlformats.org/officeDocument/2006/relationships/notesSlide"/><Relationship Id="rId41" Target="notesSlides/notesSlide3.xml" Type="http://schemas.openxmlformats.org/officeDocument/2006/relationships/notesSlide"/><Relationship Id="rId42" Target="notesSlides/notesSlide4.xml" Type="http://schemas.openxmlformats.org/officeDocument/2006/relationships/notesSlide"/><Relationship Id="rId43" Target="fonts/font43.fntdata" Type="http://schemas.openxmlformats.org/officeDocument/2006/relationships/font"/><Relationship Id="rId44" Target="notesSlides/notesSlide5.xml" Type="http://schemas.openxmlformats.org/officeDocument/2006/relationships/notesSlide"/><Relationship Id="rId45" Target="notesSlides/notesSlide6.xml" Type="http://schemas.openxmlformats.org/officeDocument/2006/relationships/notesSlide"/><Relationship Id="rId46" Target="notesSlides/notesSlide7.xml" Type="http://schemas.openxmlformats.org/officeDocument/2006/relationships/notesSlide"/><Relationship Id="rId47" Target="notesSlides/notesSlide8.xml" Type="http://schemas.openxmlformats.org/officeDocument/2006/relationships/notesSlide"/><Relationship Id="rId48" Target="notesSlides/notesSlide9.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notesSlides/notesSlide10.xml" Type="http://schemas.openxmlformats.org/officeDocument/2006/relationships/notesSlide"/><Relationship Id="rId52" Target="notesSlides/notesSlide11.xml" Type="http://schemas.openxmlformats.org/officeDocument/2006/relationships/notesSlide"/><Relationship Id="rId53" Target="notesSlides/notesSlide12.xml" Type="http://schemas.openxmlformats.org/officeDocument/2006/relationships/notesSlide"/><Relationship Id="rId54" Target="notesSlides/notesSlide13.xml" Type="http://schemas.openxmlformats.org/officeDocument/2006/relationships/notesSlide"/><Relationship Id="rId55" Target="notesSlides/notesSlide14.xml" Type="http://schemas.openxmlformats.org/officeDocument/2006/relationships/notesSlide"/><Relationship Id="rId56" Target="notesSlides/notesSlide15.xml" Type="http://schemas.openxmlformats.org/officeDocument/2006/relationships/notesSlide"/><Relationship Id="rId57" Target="notesSlides/notesSlide16.xml" Type="http://schemas.openxmlformats.org/officeDocument/2006/relationships/notesSlide"/><Relationship Id="rId58" Target="notesSlides/notesSlide17.xml" Type="http://schemas.openxmlformats.org/officeDocument/2006/relationships/notesSlide"/><Relationship Id="rId59" Target="notesSlides/notesSlide18.xml" Type="http://schemas.openxmlformats.org/officeDocument/2006/relationships/notesSlide"/><Relationship Id="rId6" Target="slides/slide1.xml" Type="http://schemas.openxmlformats.org/officeDocument/2006/relationships/slide"/><Relationship Id="rId60" Target="notesSlides/notesSlide19.xml" Type="http://schemas.openxmlformats.org/officeDocument/2006/relationships/notesSlide"/><Relationship Id="rId61" Target="notesSlides/notesSlide20.xml" Type="http://schemas.openxmlformats.org/officeDocument/2006/relationships/notesSlide"/><Relationship Id="rId62" Target="notesSlides/notesSlide21.xml" Type="http://schemas.openxmlformats.org/officeDocument/2006/relationships/notesSlide"/><Relationship Id="rId63" Target="notesSlides/notesSlide22.xml" Type="http://schemas.openxmlformats.org/officeDocument/2006/relationships/notesSlide"/><Relationship Id="rId64" Target="notesSlides/notesSlide23.xml" Type="http://schemas.openxmlformats.org/officeDocument/2006/relationships/notesSlide"/><Relationship Id="rId65" Target="notesSlides/notesSlide24.xml" Type="http://schemas.openxmlformats.org/officeDocument/2006/relationships/notesSlide"/><Relationship Id="rId66" Target="notesSlides/notesSlide25.xml" Type="http://schemas.openxmlformats.org/officeDocument/2006/relationships/notesSlide"/><Relationship Id="rId67" Target="notesSlides/notesSlide26.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 Id="rId4"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4.png" Type="http://schemas.openxmlformats.org/officeDocument/2006/relationships/image"/><Relationship Id="rId4" Target="../media/image4.png" Type="http://schemas.openxmlformats.org/officeDocument/2006/relationships/image"/><Relationship Id="rId5"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4.png" Type="http://schemas.openxmlformats.org/officeDocument/2006/relationships/image"/><Relationship Id="rId4"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4.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4.pn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4.png" Type="http://schemas.openxmlformats.org/officeDocument/2006/relationships/image"/><Relationship Id="rId4"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21.png" Type="http://schemas.openxmlformats.org/officeDocument/2006/relationships/image"/><Relationship Id="rId4"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4.pn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86000" y="0"/>
            <a:ext cx="19050" cy="1526382"/>
            <a:chOff x="0" y="0"/>
            <a:chExt cx="18062" cy="1447236"/>
          </a:xfrm>
        </p:grpSpPr>
        <p:sp>
          <p:nvSpPr>
            <p:cNvPr name="Freeform 3" id="3"/>
            <p:cNvSpPr/>
            <p:nvPr/>
          </p:nvSpPr>
          <p:spPr>
            <a:xfrm flipH="false" flipV="false" rot="0">
              <a:off x="0" y="0"/>
              <a:ext cx="18034" cy="1447292"/>
            </a:xfrm>
            <a:custGeom>
              <a:avLst/>
              <a:gdLst/>
              <a:ahLst/>
              <a:cxnLst/>
              <a:rect r="r" b="b" t="t" l="l"/>
              <a:pathLst>
                <a:path h="1447292" w="18034">
                  <a:moveTo>
                    <a:pt x="0" y="0"/>
                  </a:moveTo>
                  <a:lnTo>
                    <a:pt x="18034" y="0"/>
                  </a:lnTo>
                  <a:lnTo>
                    <a:pt x="18034" y="1447292"/>
                  </a:lnTo>
                  <a:lnTo>
                    <a:pt x="0" y="1447292"/>
                  </a:lnTo>
                  <a:close/>
                </a:path>
              </a:pathLst>
            </a:custGeom>
            <a:gradFill rotWithShape="true">
              <a:gsLst>
                <a:gs pos="0">
                  <a:srgbClr val="FFFFFF">
                    <a:alpha val="100000"/>
                  </a:srgbClr>
                </a:gs>
                <a:gs pos="100000">
                  <a:srgbClr val="757575">
                    <a:alpha val="0"/>
                  </a:srgbClr>
                </a:gs>
              </a:gsLst>
              <a:lin ang="0"/>
            </a:gradFill>
          </p:spPr>
        </p:sp>
      </p:grpSp>
      <p:grpSp>
        <p:nvGrpSpPr>
          <p:cNvPr name="Group 4" id="4"/>
          <p:cNvGrpSpPr/>
          <p:nvPr/>
        </p:nvGrpSpPr>
        <p:grpSpPr>
          <a:xfrm rot="0">
            <a:off x="2286000" y="0"/>
            <a:ext cx="190500" cy="1526382"/>
            <a:chOff x="0" y="0"/>
            <a:chExt cx="180622" cy="1447236"/>
          </a:xfrm>
        </p:grpSpPr>
        <p:sp>
          <p:nvSpPr>
            <p:cNvPr name="Freeform 5" id="5"/>
            <p:cNvSpPr/>
            <p:nvPr/>
          </p:nvSpPr>
          <p:spPr>
            <a:xfrm flipH="false" flipV="false" rot="0">
              <a:off x="0" y="0"/>
              <a:ext cx="180594" cy="1447292"/>
            </a:xfrm>
            <a:custGeom>
              <a:avLst/>
              <a:gdLst/>
              <a:ahLst/>
              <a:cxnLst/>
              <a:rect r="r" b="b" t="t" l="l"/>
              <a:pathLst>
                <a:path h="1447292" w="180594">
                  <a:moveTo>
                    <a:pt x="0" y="0"/>
                  </a:moveTo>
                  <a:lnTo>
                    <a:pt x="180594" y="0"/>
                  </a:lnTo>
                  <a:lnTo>
                    <a:pt x="180594" y="1447292"/>
                  </a:lnTo>
                  <a:lnTo>
                    <a:pt x="0" y="1447292"/>
                  </a:lnTo>
                  <a:close/>
                </a:path>
              </a:pathLst>
            </a:custGeom>
            <a:solidFill>
              <a:srgbClr val="FFFFFF"/>
            </a:solidFill>
          </p:spPr>
        </p:sp>
      </p:grpSp>
      <p:sp>
        <p:nvSpPr>
          <p:cNvPr name="Freeform 6" id="6" descr="SLASHTRANS"/>
          <p:cNvSpPr/>
          <p:nvPr/>
        </p:nvSpPr>
        <p:spPr>
          <a:xfrm flipH="false" flipV="false" rot="0">
            <a:off x="7034212" y="588169"/>
            <a:ext cx="621030" cy="621030"/>
          </a:xfrm>
          <a:custGeom>
            <a:avLst/>
            <a:gdLst/>
            <a:ahLst/>
            <a:cxnLst/>
            <a:rect r="r" b="b" t="t" l="l"/>
            <a:pathLst>
              <a:path h="621030" w="621030">
                <a:moveTo>
                  <a:pt x="0" y="0"/>
                </a:moveTo>
                <a:lnTo>
                  <a:pt x="621030" y="0"/>
                </a:lnTo>
                <a:lnTo>
                  <a:pt x="621030" y="621030"/>
                </a:lnTo>
                <a:lnTo>
                  <a:pt x="0" y="621030"/>
                </a:lnTo>
                <a:lnTo>
                  <a:pt x="0" y="0"/>
                </a:lnTo>
                <a:close/>
              </a:path>
            </a:pathLst>
          </a:custGeom>
          <a:blipFill>
            <a:blip r:embed="rId2"/>
            <a:stretch>
              <a:fillRect l="0" t="0" r="0" b="-13999"/>
            </a:stretch>
          </a:blipFill>
        </p:spPr>
      </p:sp>
      <p:sp>
        <p:nvSpPr>
          <p:cNvPr name="Freeform 7" id="7" descr="SLASHTRANS"/>
          <p:cNvSpPr/>
          <p:nvPr/>
        </p:nvSpPr>
        <p:spPr>
          <a:xfrm flipH="false" flipV="false" rot="0">
            <a:off x="10215561" y="588169"/>
            <a:ext cx="624840" cy="624840"/>
          </a:xfrm>
          <a:custGeom>
            <a:avLst/>
            <a:gdLst/>
            <a:ahLst/>
            <a:cxnLst/>
            <a:rect r="r" b="b" t="t" l="l"/>
            <a:pathLst>
              <a:path h="624840" w="624840">
                <a:moveTo>
                  <a:pt x="0" y="0"/>
                </a:moveTo>
                <a:lnTo>
                  <a:pt x="624840" y="0"/>
                </a:lnTo>
                <a:lnTo>
                  <a:pt x="624840" y="624840"/>
                </a:lnTo>
                <a:lnTo>
                  <a:pt x="0" y="624840"/>
                </a:lnTo>
                <a:lnTo>
                  <a:pt x="0" y="0"/>
                </a:lnTo>
                <a:close/>
              </a:path>
            </a:pathLst>
          </a:custGeom>
          <a:blipFill>
            <a:blip r:embed="rId2"/>
            <a:stretch>
              <a:fillRect l="0" t="0" r="0" b="-14000"/>
            </a:stretch>
          </a:blipFill>
        </p:spPr>
      </p:sp>
      <p:grpSp>
        <p:nvGrpSpPr>
          <p:cNvPr name="Group 8" id="8"/>
          <p:cNvGrpSpPr/>
          <p:nvPr/>
        </p:nvGrpSpPr>
        <p:grpSpPr>
          <a:xfrm rot="0">
            <a:off x="14247000" y="591366"/>
            <a:ext cx="1755000" cy="145542"/>
            <a:chOff x="0" y="0"/>
            <a:chExt cx="1664000" cy="137995"/>
          </a:xfrm>
        </p:grpSpPr>
        <p:sp>
          <p:nvSpPr>
            <p:cNvPr name="Freeform 9" id="9"/>
            <p:cNvSpPr/>
            <p:nvPr/>
          </p:nvSpPr>
          <p:spPr>
            <a:xfrm flipH="false" flipV="false" rot="0">
              <a:off x="0" y="0"/>
              <a:ext cx="1663954" cy="138049"/>
            </a:xfrm>
            <a:custGeom>
              <a:avLst/>
              <a:gdLst/>
              <a:ahLst/>
              <a:cxnLst/>
              <a:rect r="r" b="b" t="t" l="l"/>
              <a:pathLst>
                <a:path h="138049" w="1663954">
                  <a:moveTo>
                    <a:pt x="108331" y="3429"/>
                  </a:moveTo>
                  <a:lnTo>
                    <a:pt x="1663954" y="0"/>
                  </a:lnTo>
                  <a:lnTo>
                    <a:pt x="1663954" y="138049"/>
                  </a:lnTo>
                  <a:lnTo>
                    <a:pt x="0" y="138049"/>
                  </a:lnTo>
                  <a:lnTo>
                    <a:pt x="108331" y="3429"/>
                  </a:lnTo>
                  <a:close/>
                </a:path>
              </a:pathLst>
            </a:custGeom>
            <a:solidFill>
              <a:srgbClr val="FFFFFF"/>
            </a:solidFill>
          </p:spPr>
        </p:sp>
      </p:grpSp>
      <p:sp>
        <p:nvSpPr>
          <p:cNvPr name="TextBox 10" id="10"/>
          <p:cNvSpPr txBox="true"/>
          <p:nvPr/>
        </p:nvSpPr>
        <p:spPr>
          <a:xfrm rot="0">
            <a:off x="14668500" y="1568292"/>
            <a:ext cx="381000" cy="245849"/>
          </a:xfrm>
          <a:prstGeom prst="rect">
            <a:avLst/>
          </a:prstGeom>
        </p:spPr>
        <p:txBody>
          <a:bodyPr anchor="t" rtlCol="false" tIns="0" lIns="0" bIns="0" rIns="0">
            <a:spAutoFit/>
          </a:bodyPr>
          <a:lstStyle/>
          <a:p>
            <a:pPr algn="r">
              <a:lnSpc>
                <a:spcPts val="1619"/>
              </a:lnSpc>
            </a:pPr>
            <a:r>
              <a:rPr lang="en-US" sz="1349">
                <a:solidFill>
                  <a:srgbClr val="FFFFFF"/>
                </a:solidFill>
                <a:latin typeface="Arial"/>
                <a:ea typeface="Arial"/>
                <a:cs typeface="Arial"/>
                <a:sym typeface="Arial"/>
              </a:rPr>
              <a:t>‹#›</a:t>
            </a:r>
          </a:p>
        </p:txBody>
      </p:sp>
      <p:sp>
        <p:nvSpPr>
          <p:cNvPr name="TextBox 11" id="11"/>
          <p:cNvSpPr txBox="true"/>
          <p:nvPr/>
        </p:nvSpPr>
        <p:spPr>
          <a:xfrm rot="0">
            <a:off x="14592300" y="1596867"/>
            <a:ext cx="79350" cy="217274"/>
          </a:xfrm>
          <a:prstGeom prst="rect">
            <a:avLst/>
          </a:prstGeom>
        </p:spPr>
        <p:txBody>
          <a:bodyPr anchor="t" rtlCol="false" tIns="0" lIns="0" bIns="0" rIns="0">
            <a:spAutoFit/>
          </a:bodyPr>
          <a:lstStyle/>
          <a:p>
            <a:pPr algn="l">
              <a:lnSpc>
                <a:spcPts val="1619"/>
              </a:lnSpc>
            </a:pPr>
            <a:r>
              <a:rPr lang="en-US" sz="1349" spc="2">
                <a:solidFill>
                  <a:srgbClr val="FFFFFF"/>
                </a:solidFill>
                <a:latin typeface="DejaVu Sans Light"/>
                <a:ea typeface="DejaVu Sans Light"/>
                <a:cs typeface="DejaVu Sans Light"/>
                <a:sym typeface="DejaVu Sans Light"/>
              </a:rPr>
              <a:t>|</a:t>
            </a:r>
          </a:p>
        </p:txBody>
      </p:sp>
      <p:sp>
        <p:nvSpPr>
          <p:cNvPr name="Freeform 12" id="12"/>
          <p:cNvSpPr/>
          <p:nvPr/>
        </p:nvSpPr>
        <p:spPr>
          <a:xfrm flipH="false" flipV="false" rot="0">
            <a:off x="3076575" y="307848"/>
            <a:ext cx="3598506" cy="990600"/>
          </a:xfrm>
          <a:custGeom>
            <a:avLst/>
            <a:gdLst/>
            <a:ahLst/>
            <a:cxnLst/>
            <a:rect r="r" b="b" t="t" l="l"/>
            <a:pathLst>
              <a:path h="990600" w="3598506">
                <a:moveTo>
                  <a:pt x="0" y="0"/>
                </a:moveTo>
                <a:lnTo>
                  <a:pt x="3598506" y="0"/>
                </a:lnTo>
                <a:lnTo>
                  <a:pt x="3598506" y="990600"/>
                </a:lnTo>
                <a:lnTo>
                  <a:pt x="0" y="990600"/>
                </a:lnTo>
                <a:lnTo>
                  <a:pt x="0" y="0"/>
                </a:lnTo>
                <a:close/>
              </a:path>
            </a:pathLst>
          </a:custGeom>
          <a:blipFill>
            <a:blip r:embed="rId3"/>
            <a:stretch>
              <a:fillRect l="-35" t="0" r="-35" b="0"/>
            </a:stretch>
          </a:blipFill>
        </p:spPr>
      </p:sp>
      <p:grpSp>
        <p:nvGrpSpPr>
          <p:cNvPr name="Group 13" id="13"/>
          <p:cNvGrpSpPr/>
          <p:nvPr/>
        </p:nvGrpSpPr>
        <p:grpSpPr>
          <a:xfrm rot="0">
            <a:off x="2286000" y="0"/>
            <a:ext cx="13716000" cy="1526382"/>
            <a:chOff x="0" y="0"/>
            <a:chExt cx="13004800" cy="1447236"/>
          </a:xfrm>
        </p:grpSpPr>
        <p:sp>
          <p:nvSpPr>
            <p:cNvPr name="Freeform 14" id="14"/>
            <p:cNvSpPr/>
            <p:nvPr/>
          </p:nvSpPr>
          <p:spPr>
            <a:xfrm flipH="false" flipV="false" rot="0">
              <a:off x="0" y="0"/>
              <a:ext cx="13004800" cy="1447292"/>
            </a:xfrm>
            <a:custGeom>
              <a:avLst/>
              <a:gdLst/>
              <a:ahLst/>
              <a:cxnLst/>
              <a:rect r="r" b="b" t="t" l="l"/>
              <a:pathLst>
                <a:path h="1447292" w="13004800">
                  <a:moveTo>
                    <a:pt x="0" y="0"/>
                  </a:moveTo>
                  <a:lnTo>
                    <a:pt x="13004800" y="0"/>
                  </a:lnTo>
                  <a:lnTo>
                    <a:pt x="13004800" y="1447292"/>
                  </a:lnTo>
                  <a:lnTo>
                    <a:pt x="0" y="1447292"/>
                  </a:lnTo>
                  <a:close/>
                </a:path>
              </a:pathLst>
            </a:custGeom>
            <a:solidFill>
              <a:srgbClr val="FFFFFF"/>
            </a:solidFill>
          </p:spPr>
        </p:sp>
      </p:grpSp>
      <p:grpSp>
        <p:nvGrpSpPr>
          <p:cNvPr name="Group 15" id="15"/>
          <p:cNvGrpSpPr/>
          <p:nvPr/>
        </p:nvGrpSpPr>
        <p:grpSpPr>
          <a:xfrm rot="0">
            <a:off x="2286000" y="0"/>
            <a:ext cx="19050" cy="1526382"/>
            <a:chOff x="0" y="0"/>
            <a:chExt cx="18062" cy="1447236"/>
          </a:xfrm>
        </p:grpSpPr>
        <p:sp>
          <p:nvSpPr>
            <p:cNvPr name="Freeform 16" id="16"/>
            <p:cNvSpPr/>
            <p:nvPr/>
          </p:nvSpPr>
          <p:spPr>
            <a:xfrm flipH="false" flipV="false" rot="0">
              <a:off x="0" y="0"/>
              <a:ext cx="18034" cy="1447292"/>
            </a:xfrm>
            <a:custGeom>
              <a:avLst/>
              <a:gdLst/>
              <a:ahLst/>
              <a:cxnLst/>
              <a:rect r="r" b="b" t="t" l="l"/>
              <a:pathLst>
                <a:path h="1447292" w="18034">
                  <a:moveTo>
                    <a:pt x="0" y="0"/>
                  </a:moveTo>
                  <a:lnTo>
                    <a:pt x="18034" y="0"/>
                  </a:lnTo>
                  <a:lnTo>
                    <a:pt x="18034" y="1447292"/>
                  </a:lnTo>
                  <a:lnTo>
                    <a:pt x="0" y="1447292"/>
                  </a:lnTo>
                  <a:close/>
                </a:path>
              </a:pathLst>
            </a:custGeom>
            <a:gradFill rotWithShape="true">
              <a:gsLst>
                <a:gs pos="0">
                  <a:srgbClr val="FFFFFF">
                    <a:alpha val="100000"/>
                  </a:srgbClr>
                </a:gs>
                <a:gs pos="100000">
                  <a:srgbClr val="757575">
                    <a:alpha val="0"/>
                  </a:srgbClr>
                </a:gs>
              </a:gsLst>
              <a:lin ang="0"/>
            </a:gradFill>
          </p:spPr>
        </p:sp>
      </p:grpSp>
      <p:grpSp>
        <p:nvGrpSpPr>
          <p:cNvPr name="Group 17" id="17"/>
          <p:cNvGrpSpPr/>
          <p:nvPr/>
        </p:nvGrpSpPr>
        <p:grpSpPr>
          <a:xfrm rot="0">
            <a:off x="2286000" y="0"/>
            <a:ext cx="190500" cy="1526382"/>
            <a:chOff x="0" y="0"/>
            <a:chExt cx="180622" cy="1447236"/>
          </a:xfrm>
        </p:grpSpPr>
        <p:sp>
          <p:nvSpPr>
            <p:cNvPr name="Freeform 18" id="18"/>
            <p:cNvSpPr/>
            <p:nvPr/>
          </p:nvSpPr>
          <p:spPr>
            <a:xfrm flipH="false" flipV="false" rot="0">
              <a:off x="0" y="0"/>
              <a:ext cx="180594" cy="1447292"/>
            </a:xfrm>
            <a:custGeom>
              <a:avLst/>
              <a:gdLst/>
              <a:ahLst/>
              <a:cxnLst/>
              <a:rect r="r" b="b" t="t" l="l"/>
              <a:pathLst>
                <a:path h="1447292" w="180594">
                  <a:moveTo>
                    <a:pt x="0" y="0"/>
                  </a:moveTo>
                  <a:lnTo>
                    <a:pt x="180594" y="0"/>
                  </a:lnTo>
                  <a:lnTo>
                    <a:pt x="180594" y="1447292"/>
                  </a:lnTo>
                  <a:lnTo>
                    <a:pt x="0" y="1447292"/>
                  </a:lnTo>
                  <a:close/>
                </a:path>
              </a:pathLst>
            </a:custGeom>
            <a:solidFill>
              <a:srgbClr val="FFFFFF"/>
            </a:solidFill>
          </p:spPr>
        </p:sp>
      </p:grpSp>
      <p:grpSp>
        <p:nvGrpSpPr>
          <p:cNvPr name="Group 19" id="19"/>
          <p:cNvGrpSpPr/>
          <p:nvPr/>
        </p:nvGrpSpPr>
        <p:grpSpPr>
          <a:xfrm rot="0">
            <a:off x="0" y="1606392"/>
            <a:ext cx="18288000" cy="1620000"/>
            <a:chOff x="0" y="0"/>
            <a:chExt cx="17339733" cy="1536000"/>
          </a:xfrm>
        </p:grpSpPr>
        <p:sp>
          <p:nvSpPr>
            <p:cNvPr name="Freeform 20" id="20"/>
            <p:cNvSpPr/>
            <p:nvPr/>
          </p:nvSpPr>
          <p:spPr>
            <a:xfrm flipH="false" flipV="false" rot="0">
              <a:off x="0" y="0"/>
              <a:ext cx="17339734" cy="1535938"/>
            </a:xfrm>
            <a:custGeom>
              <a:avLst/>
              <a:gdLst/>
              <a:ahLst/>
              <a:cxnLst/>
              <a:rect r="r" b="b" t="t" l="l"/>
              <a:pathLst>
                <a:path h="1535938" w="17339734">
                  <a:moveTo>
                    <a:pt x="0" y="0"/>
                  </a:moveTo>
                  <a:lnTo>
                    <a:pt x="17339734" y="0"/>
                  </a:lnTo>
                  <a:lnTo>
                    <a:pt x="17339734" y="1535938"/>
                  </a:lnTo>
                  <a:lnTo>
                    <a:pt x="0" y="1535938"/>
                  </a:lnTo>
                  <a:close/>
                </a:path>
              </a:pathLst>
            </a:custGeom>
            <a:solidFill>
              <a:srgbClr val="CC0000"/>
            </a:solidFill>
          </p:spPr>
        </p:sp>
      </p:grpSp>
      <p:sp>
        <p:nvSpPr>
          <p:cNvPr name="TextBox 21" id="21"/>
          <p:cNvSpPr txBox="true"/>
          <p:nvPr/>
        </p:nvSpPr>
        <p:spPr>
          <a:xfrm rot="0">
            <a:off x="2414588" y="1940142"/>
            <a:ext cx="13458825" cy="952500"/>
          </a:xfrm>
          <a:prstGeom prst="rect">
            <a:avLst/>
          </a:prstGeom>
        </p:spPr>
        <p:txBody>
          <a:bodyPr anchor="t" rtlCol="false" tIns="0" lIns="0" bIns="0" rIns="0">
            <a:spAutoFit/>
          </a:bodyPr>
          <a:lstStyle/>
          <a:p>
            <a:pPr algn="ctr">
              <a:lnSpc>
                <a:spcPts val="7561"/>
              </a:lnSpc>
            </a:pPr>
            <a:r>
              <a:rPr lang="en-US" sz="6301" b="true">
                <a:solidFill>
                  <a:srgbClr val="FFFFFF"/>
                </a:solidFill>
                <a:latin typeface="Arial Nova Bold"/>
                <a:ea typeface="Arial Nova Bold"/>
                <a:cs typeface="Arial Nova Bold"/>
                <a:sym typeface="Arial Nova Bold"/>
              </a:rPr>
              <a:t>Thesis Defense</a:t>
            </a:r>
          </a:p>
        </p:txBody>
      </p:sp>
      <p:sp>
        <p:nvSpPr>
          <p:cNvPr name="TextBox 22" id="22"/>
          <p:cNvSpPr txBox="true"/>
          <p:nvPr/>
        </p:nvSpPr>
        <p:spPr>
          <a:xfrm rot="0">
            <a:off x="-19050" y="4312242"/>
            <a:ext cx="18288000" cy="4886325"/>
          </a:xfrm>
          <a:prstGeom prst="rect">
            <a:avLst/>
          </a:prstGeom>
        </p:spPr>
        <p:txBody>
          <a:bodyPr anchor="t" rtlCol="false" tIns="0" lIns="0" bIns="0" rIns="0">
            <a:spAutoFit/>
          </a:bodyPr>
          <a:lstStyle/>
          <a:p>
            <a:pPr algn="ctr">
              <a:lnSpc>
                <a:spcPts val="5463"/>
              </a:lnSpc>
            </a:pPr>
            <a:r>
              <a:rPr lang="en-US" sz="4552" b="true">
                <a:solidFill>
                  <a:srgbClr val="000000"/>
                </a:solidFill>
                <a:latin typeface="Arial Bold"/>
                <a:ea typeface="Arial Bold"/>
                <a:cs typeface="Arial Bold"/>
                <a:sym typeface="Arial Bold"/>
              </a:rPr>
              <a:t>The Role of Emotion in the Success of Donation-Based Crowdfunding Campaigns: A Study of First Impressions and Emotional Appeal </a:t>
            </a:r>
          </a:p>
          <a:p>
            <a:pPr algn="ctr">
              <a:lnSpc>
                <a:spcPts val="2703"/>
              </a:lnSpc>
            </a:pPr>
          </a:p>
          <a:p>
            <a:pPr algn="ctr">
              <a:lnSpc>
                <a:spcPts val="2703"/>
              </a:lnSpc>
            </a:pPr>
          </a:p>
          <a:p>
            <a:pPr algn="ctr">
              <a:lnSpc>
                <a:spcPts val="2703"/>
              </a:lnSpc>
            </a:pPr>
            <a:r>
              <a:rPr lang="en-US" sz="2253">
                <a:solidFill>
                  <a:srgbClr val="000000"/>
                </a:solidFill>
                <a:latin typeface="Arial"/>
                <a:ea typeface="Arial"/>
                <a:cs typeface="Arial"/>
                <a:sym typeface="Arial"/>
              </a:rPr>
              <a:t>Eleni Leonoglou</a:t>
            </a:r>
          </a:p>
          <a:p>
            <a:pPr algn="ctr">
              <a:lnSpc>
                <a:spcPts val="2703"/>
              </a:lnSpc>
            </a:pPr>
            <a:r>
              <a:rPr lang="en-US" sz="2253">
                <a:solidFill>
                  <a:srgbClr val="000000"/>
                </a:solidFill>
                <a:latin typeface="Arial"/>
                <a:ea typeface="Arial"/>
                <a:cs typeface="Arial"/>
                <a:sym typeface="Arial"/>
              </a:rPr>
              <a:t>S5666015</a:t>
            </a:r>
          </a:p>
          <a:p>
            <a:pPr algn="ctr">
              <a:lnSpc>
                <a:spcPts val="2703"/>
              </a:lnSpc>
            </a:pPr>
            <a:r>
              <a:rPr lang="en-US" sz="2253">
                <a:solidFill>
                  <a:srgbClr val="000000"/>
                </a:solidFill>
                <a:latin typeface="Arial"/>
                <a:ea typeface="Arial"/>
                <a:cs typeface="Arial"/>
                <a:sym typeface="Arial"/>
              </a:rPr>
              <a:t>Faculty of Economics and Business</a:t>
            </a:r>
          </a:p>
          <a:p>
            <a:pPr algn="ctr">
              <a:lnSpc>
                <a:spcPts val="2703"/>
              </a:lnSpc>
            </a:pPr>
            <a:r>
              <a:rPr lang="en-US" sz="2253">
                <a:solidFill>
                  <a:srgbClr val="000000"/>
                </a:solidFill>
                <a:latin typeface="Arial"/>
                <a:ea typeface="Arial"/>
                <a:cs typeface="Arial"/>
                <a:sym typeface="Arial"/>
              </a:rPr>
              <a:t>MSc. Marketing Analytics and Data Science</a:t>
            </a:r>
          </a:p>
          <a:p>
            <a:pPr algn="ctr">
              <a:lnSpc>
                <a:spcPts val="2703"/>
              </a:lnSpc>
            </a:pPr>
            <a:r>
              <a:rPr lang="en-US" sz="2253">
                <a:solidFill>
                  <a:srgbClr val="000000"/>
                </a:solidFill>
                <a:latin typeface="Arial"/>
                <a:ea typeface="Arial"/>
                <a:cs typeface="Arial"/>
                <a:sym typeface="Arial"/>
              </a:rPr>
              <a:t>Supervisor: Prof. dr. Jaap Wieringa</a:t>
            </a:r>
          </a:p>
          <a:p>
            <a:pPr algn="ctr">
              <a:lnSpc>
                <a:spcPts val="2703"/>
              </a:lnSpc>
            </a:pPr>
            <a:r>
              <a:rPr lang="en-US" sz="2253">
                <a:solidFill>
                  <a:srgbClr val="000000"/>
                </a:solidFill>
                <a:latin typeface="Arial"/>
                <a:ea typeface="Arial"/>
                <a:cs typeface="Arial"/>
                <a:sym typeface="Arial"/>
              </a:rPr>
              <a:t>Second Supervisor: Prof. Maarten Gijsenberg</a:t>
            </a:r>
          </a:p>
        </p:txBody>
      </p:sp>
      <p:grpSp>
        <p:nvGrpSpPr>
          <p:cNvPr name="Group 23" id="23"/>
          <p:cNvGrpSpPr/>
          <p:nvPr/>
        </p:nvGrpSpPr>
        <p:grpSpPr>
          <a:xfrm rot="0">
            <a:off x="0" y="0"/>
            <a:ext cx="8554401" cy="1526382"/>
            <a:chOff x="0" y="0"/>
            <a:chExt cx="11405868" cy="2035176"/>
          </a:xfrm>
        </p:grpSpPr>
        <p:grpSp>
          <p:nvGrpSpPr>
            <p:cNvPr name="Group 24" id="24"/>
            <p:cNvGrpSpPr/>
            <p:nvPr/>
          </p:nvGrpSpPr>
          <p:grpSpPr>
            <a:xfrm rot="0">
              <a:off x="0" y="0"/>
              <a:ext cx="25400" cy="2035176"/>
              <a:chOff x="0" y="0"/>
              <a:chExt cx="18062" cy="1447236"/>
            </a:xfrm>
          </p:grpSpPr>
          <p:sp>
            <p:nvSpPr>
              <p:cNvPr name="Freeform 25" id="25"/>
              <p:cNvSpPr/>
              <p:nvPr/>
            </p:nvSpPr>
            <p:spPr>
              <a:xfrm flipH="false" flipV="false" rot="0">
                <a:off x="0" y="0"/>
                <a:ext cx="18034" cy="1447292"/>
              </a:xfrm>
              <a:custGeom>
                <a:avLst/>
                <a:gdLst/>
                <a:ahLst/>
                <a:cxnLst/>
                <a:rect r="r" b="b" t="t" l="l"/>
                <a:pathLst>
                  <a:path h="1447292" w="18034">
                    <a:moveTo>
                      <a:pt x="0" y="0"/>
                    </a:moveTo>
                    <a:lnTo>
                      <a:pt x="18034" y="0"/>
                    </a:lnTo>
                    <a:lnTo>
                      <a:pt x="18034" y="1447292"/>
                    </a:lnTo>
                    <a:lnTo>
                      <a:pt x="0" y="1447292"/>
                    </a:lnTo>
                    <a:close/>
                  </a:path>
                </a:pathLst>
              </a:custGeom>
              <a:gradFill rotWithShape="true">
                <a:gsLst>
                  <a:gs pos="0">
                    <a:srgbClr val="FFFFFF">
                      <a:alpha val="100000"/>
                    </a:srgbClr>
                  </a:gs>
                  <a:gs pos="100000">
                    <a:srgbClr val="757575">
                      <a:alpha val="0"/>
                    </a:srgbClr>
                  </a:gs>
                </a:gsLst>
                <a:lin ang="0"/>
              </a:gradFill>
            </p:spPr>
          </p:sp>
        </p:grpSp>
        <p:grpSp>
          <p:nvGrpSpPr>
            <p:cNvPr name="Group 26" id="26"/>
            <p:cNvGrpSpPr/>
            <p:nvPr/>
          </p:nvGrpSpPr>
          <p:grpSpPr>
            <a:xfrm rot="0">
              <a:off x="0" y="0"/>
              <a:ext cx="254000" cy="2035176"/>
              <a:chOff x="0" y="0"/>
              <a:chExt cx="180622" cy="1447236"/>
            </a:xfrm>
          </p:grpSpPr>
          <p:sp>
            <p:nvSpPr>
              <p:cNvPr name="Freeform 27" id="27"/>
              <p:cNvSpPr/>
              <p:nvPr/>
            </p:nvSpPr>
            <p:spPr>
              <a:xfrm flipH="false" flipV="false" rot="0">
                <a:off x="0" y="0"/>
                <a:ext cx="180594" cy="1447292"/>
              </a:xfrm>
              <a:custGeom>
                <a:avLst/>
                <a:gdLst/>
                <a:ahLst/>
                <a:cxnLst/>
                <a:rect r="r" b="b" t="t" l="l"/>
                <a:pathLst>
                  <a:path h="1447292" w="180594">
                    <a:moveTo>
                      <a:pt x="0" y="0"/>
                    </a:moveTo>
                    <a:lnTo>
                      <a:pt x="180594" y="0"/>
                    </a:lnTo>
                    <a:lnTo>
                      <a:pt x="180594" y="1447292"/>
                    </a:lnTo>
                    <a:lnTo>
                      <a:pt x="0" y="1447292"/>
                    </a:lnTo>
                    <a:close/>
                  </a:path>
                </a:pathLst>
              </a:custGeom>
              <a:solidFill>
                <a:srgbClr val="FFFFFF"/>
              </a:solidFill>
            </p:spPr>
          </p:sp>
        </p:grpSp>
        <p:sp>
          <p:nvSpPr>
            <p:cNvPr name="Freeform 28" id="28" descr="SLASHTRANS"/>
            <p:cNvSpPr/>
            <p:nvPr/>
          </p:nvSpPr>
          <p:spPr>
            <a:xfrm flipH="false" flipV="false" rot="0">
              <a:off x="6330950" y="784226"/>
              <a:ext cx="828040" cy="828040"/>
            </a:xfrm>
            <a:custGeom>
              <a:avLst/>
              <a:gdLst/>
              <a:ahLst/>
              <a:cxnLst/>
              <a:rect r="r" b="b" t="t" l="l"/>
              <a:pathLst>
                <a:path h="828040" w="828040">
                  <a:moveTo>
                    <a:pt x="0" y="0"/>
                  </a:moveTo>
                  <a:lnTo>
                    <a:pt x="828040" y="0"/>
                  </a:lnTo>
                  <a:lnTo>
                    <a:pt x="828040" y="828040"/>
                  </a:lnTo>
                  <a:lnTo>
                    <a:pt x="0" y="828040"/>
                  </a:lnTo>
                  <a:lnTo>
                    <a:pt x="0" y="0"/>
                  </a:lnTo>
                  <a:close/>
                </a:path>
              </a:pathLst>
            </a:custGeom>
            <a:blipFill>
              <a:blip r:embed="rId2"/>
              <a:stretch>
                <a:fillRect l="0" t="0" r="0" b="-13999"/>
              </a:stretch>
            </a:blipFill>
          </p:spPr>
        </p:sp>
        <p:sp>
          <p:nvSpPr>
            <p:cNvPr name="Freeform 29" id="29" descr="SLASHTRANS"/>
            <p:cNvSpPr/>
            <p:nvPr/>
          </p:nvSpPr>
          <p:spPr>
            <a:xfrm flipH="false" flipV="false" rot="0">
              <a:off x="10511981" y="784226"/>
              <a:ext cx="893887" cy="893887"/>
            </a:xfrm>
            <a:custGeom>
              <a:avLst/>
              <a:gdLst/>
              <a:ahLst/>
              <a:cxnLst/>
              <a:rect r="r" b="b" t="t" l="l"/>
              <a:pathLst>
                <a:path h="893887" w="893887">
                  <a:moveTo>
                    <a:pt x="0" y="0"/>
                  </a:moveTo>
                  <a:lnTo>
                    <a:pt x="893887" y="0"/>
                  </a:lnTo>
                  <a:lnTo>
                    <a:pt x="893887" y="893887"/>
                  </a:lnTo>
                  <a:lnTo>
                    <a:pt x="0" y="893887"/>
                  </a:lnTo>
                  <a:lnTo>
                    <a:pt x="0" y="0"/>
                  </a:lnTo>
                  <a:close/>
                </a:path>
              </a:pathLst>
            </a:custGeom>
            <a:blipFill>
              <a:blip r:embed="rId2"/>
              <a:stretch>
                <a:fillRect l="0" t="0" r="0" b="-14000"/>
              </a:stretch>
            </a:blipFill>
          </p:spPr>
        </p:sp>
        <p:sp>
          <p:nvSpPr>
            <p:cNvPr name="Freeform 30" id="30"/>
            <p:cNvSpPr/>
            <p:nvPr/>
          </p:nvSpPr>
          <p:spPr>
            <a:xfrm flipH="false" flipV="false" rot="0">
              <a:off x="1054100" y="357063"/>
              <a:ext cx="9297712" cy="1321050"/>
            </a:xfrm>
            <a:custGeom>
              <a:avLst/>
              <a:gdLst/>
              <a:ahLst/>
              <a:cxnLst/>
              <a:rect r="r" b="b" t="t" l="l"/>
              <a:pathLst>
                <a:path h="1321050" w="9297712">
                  <a:moveTo>
                    <a:pt x="0" y="0"/>
                  </a:moveTo>
                  <a:lnTo>
                    <a:pt x="9297712" y="0"/>
                  </a:lnTo>
                  <a:lnTo>
                    <a:pt x="9297712" y="1321050"/>
                  </a:lnTo>
                  <a:lnTo>
                    <a:pt x="0" y="1321050"/>
                  </a:lnTo>
                  <a:lnTo>
                    <a:pt x="0" y="0"/>
                  </a:lnTo>
                  <a:close/>
                </a:path>
              </a:pathLst>
            </a:custGeom>
            <a:blipFill>
              <a:blip r:embed="rId4"/>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62995" y="1239260"/>
            <a:ext cx="3392611" cy="8229600"/>
          </a:xfrm>
          <a:custGeom>
            <a:avLst/>
            <a:gdLst/>
            <a:ahLst/>
            <a:cxnLst/>
            <a:rect r="r" b="b" t="t" l="l"/>
            <a:pathLst>
              <a:path h="8229600" w="3392611">
                <a:moveTo>
                  <a:pt x="0" y="0"/>
                </a:moveTo>
                <a:lnTo>
                  <a:pt x="3392610" y="0"/>
                </a:lnTo>
                <a:lnTo>
                  <a:pt x="3392610" y="8229599"/>
                </a:lnTo>
                <a:lnTo>
                  <a:pt x="0" y="8229599"/>
                </a:lnTo>
                <a:lnTo>
                  <a:pt x="0" y="0"/>
                </a:lnTo>
                <a:close/>
              </a:path>
            </a:pathLst>
          </a:custGeom>
          <a:blipFill>
            <a:blip r:embed="rId3">
              <a:alphaModFix amt="14000"/>
            </a:blip>
            <a:stretch>
              <a:fillRect l="0" t="0" r="0" b="0"/>
            </a:stretch>
          </a:blipFill>
        </p:spPr>
      </p:sp>
      <p:grpSp>
        <p:nvGrpSpPr>
          <p:cNvPr name="Group 3" id="3"/>
          <p:cNvGrpSpPr/>
          <p:nvPr/>
        </p:nvGrpSpPr>
        <p:grpSpPr>
          <a:xfrm rot="-10800000">
            <a:off x="300" y="9673184"/>
            <a:ext cx="18288000" cy="613800"/>
            <a:chOff x="0" y="0"/>
            <a:chExt cx="24384000" cy="818400"/>
          </a:xfrm>
        </p:grpSpPr>
        <p:sp>
          <p:nvSpPr>
            <p:cNvPr name="Freeform 4" id="4"/>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5" id="5"/>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
        <p:nvSpPr>
          <p:cNvPr name="TextBox 6" id="6"/>
          <p:cNvSpPr txBox="true"/>
          <p:nvPr/>
        </p:nvSpPr>
        <p:spPr>
          <a:xfrm rot="0">
            <a:off x="1028700" y="695252"/>
            <a:ext cx="12754348"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HYPOTHESES</a:t>
            </a:r>
          </a:p>
        </p:txBody>
      </p:sp>
      <p:sp>
        <p:nvSpPr>
          <p:cNvPr name="AutoShape 7" id="7"/>
          <p:cNvSpPr/>
          <p:nvPr/>
        </p:nvSpPr>
        <p:spPr>
          <a:xfrm>
            <a:off x="1028700" y="1685852"/>
            <a:ext cx="4898207" cy="0"/>
          </a:xfrm>
          <a:prstGeom prst="line">
            <a:avLst/>
          </a:prstGeom>
          <a:ln cap="rnd" w="19050">
            <a:solidFill>
              <a:srgbClr val="CDCDCD"/>
            </a:solidFill>
            <a:prstDash val="solid"/>
            <a:headEnd type="none" len="sm" w="sm"/>
            <a:tailEnd type="none" len="sm" w="sm"/>
          </a:ln>
        </p:spPr>
      </p:sp>
      <p:sp>
        <p:nvSpPr>
          <p:cNvPr name="TextBox 8" id="8"/>
          <p:cNvSpPr txBox="true"/>
          <p:nvPr/>
        </p:nvSpPr>
        <p:spPr>
          <a:xfrm rot="0">
            <a:off x="1028700" y="1857302"/>
            <a:ext cx="14808516" cy="2838450"/>
          </a:xfrm>
          <a:prstGeom prst="rect">
            <a:avLst/>
          </a:prstGeom>
        </p:spPr>
        <p:txBody>
          <a:bodyPr anchor="t" rtlCol="false" tIns="0" lIns="0" bIns="0" rIns="0">
            <a:spAutoFit/>
          </a:bodyPr>
          <a:lstStyle/>
          <a:p>
            <a:pPr algn="l">
              <a:lnSpc>
                <a:spcPts val="3000"/>
              </a:lnSpc>
            </a:pPr>
            <a:r>
              <a:rPr lang="en-US" sz="2500" b="true">
                <a:solidFill>
                  <a:srgbClr val="000000"/>
                </a:solidFill>
                <a:latin typeface="Arial Bold"/>
                <a:ea typeface="Arial Bold"/>
                <a:cs typeface="Arial Bold"/>
                <a:sym typeface="Arial Bold"/>
              </a:rPr>
              <a:t>H1a:</a:t>
            </a:r>
            <a:r>
              <a:rPr lang="en-US" sz="2500">
                <a:solidFill>
                  <a:srgbClr val="000000"/>
                </a:solidFill>
                <a:latin typeface="Arial"/>
                <a:ea typeface="Arial"/>
                <a:cs typeface="Arial"/>
                <a:sym typeface="Arial"/>
              </a:rPr>
              <a:t> </a:t>
            </a:r>
            <a:r>
              <a:rPr lang="en-US" sz="2500" i="true" b="true">
                <a:solidFill>
                  <a:srgbClr val="000000"/>
                </a:solidFill>
                <a:latin typeface="Arial Bold Italics"/>
                <a:ea typeface="Arial Bold Italics"/>
                <a:cs typeface="Arial Bold Italics"/>
                <a:sym typeface="Arial Bold Italics"/>
              </a:rPr>
              <a:t>Negative </a:t>
            </a:r>
            <a:r>
              <a:rPr lang="en-US" sz="2500" i="true">
                <a:solidFill>
                  <a:srgbClr val="000000"/>
                </a:solidFill>
                <a:latin typeface="Arial Italics"/>
                <a:ea typeface="Arial Italics"/>
                <a:cs typeface="Arial Italics"/>
                <a:sym typeface="Arial Italics"/>
              </a:rPr>
              <a:t>appeal in either cover images or titles has a positive effect have a positive effect on donors’ </a:t>
            </a:r>
            <a:r>
              <a:rPr lang="en-US" sz="2500" i="true">
                <a:solidFill>
                  <a:srgbClr val="000000"/>
                </a:solidFill>
                <a:latin typeface="Arial Italics"/>
                <a:ea typeface="Arial Italics"/>
                <a:cs typeface="Arial Italics"/>
                <a:sym typeface="Arial Italics"/>
              </a:rPr>
              <a:t>decisions in donation-based crowdfunding campaigns during the first stage of decision-making.</a:t>
            </a:r>
          </a:p>
          <a:p>
            <a:pPr algn="l">
              <a:lnSpc>
                <a:spcPts val="1975"/>
              </a:lnSpc>
            </a:pPr>
          </a:p>
          <a:p>
            <a:pPr algn="l">
              <a:lnSpc>
                <a:spcPts val="3000"/>
              </a:lnSpc>
            </a:pPr>
            <a:r>
              <a:rPr lang="en-US" sz="2500" b="true">
                <a:solidFill>
                  <a:srgbClr val="000000"/>
                </a:solidFill>
                <a:latin typeface="Arial Bold"/>
                <a:ea typeface="Arial Bold"/>
                <a:cs typeface="Arial Bold"/>
                <a:sym typeface="Arial Bold"/>
              </a:rPr>
              <a:t>H1b:</a:t>
            </a:r>
            <a:r>
              <a:rPr lang="en-US" sz="2500">
                <a:solidFill>
                  <a:srgbClr val="000000"/>
                </a:solidFill>
                <a:latin typeface="Arial"/>
                <a:ea typeface="Arial"/>
                <a:cs typeface="Arial"/>
                <a:sym typeface="Arial"/>
              </a:rPr>
              <a:t> </a:t>
            </a:r>
            <a:r>
              <a:rPr lang="en-US" sz="2500" i="true" b="true">
                <a:solidFill>
                  <a:srgbClr val="000000"/>
                </a:solidFill>
                <a:latin typeface="Arial Bold Italics"/>
                <a:ea typeface="Arial Bold Italics"/>
                <a:cs typeface="Arial Bold Italics"/>
                <a:sym typeface="Arial Bold Italics"/>
              </a:rPr>
              <a:t>Positive </a:t>
            </a:r>
            <a:r>
              <a:rPr lang="en-US" sz="2500" i="true">
                <a:solidFill>
                  <a:srgbClr val="000000"/>
                </a:solidFill>
                <a:latin typeface="Arial Italics"/>
                <a:ea typeface="Arial Italics"/>
                <a:cs typeface="Arial Italics"/>
                <a:sym typeface="Arial Italics"/>
              </a:rPr>
              <a:t>appeal in either cover images or titles has a positive effect has a positive effect on donors’ </a:t>
            </a:r>
            <a:r>
              <a:rPr lang="en-US" sz="2500" i="true">
                <a:solidFill>
                  <a:srgbClr val="000000"/>
                </a:solidFill>
                <a:latin typeface="Arial Italics"/>
                <a:ea typeface="Arial Italics"/>
                <a:cs typeface="Arial Italics"/>
                <a:sym typeface="Arial Italics"/>
              </a:rPr>
              <a:t>decisions in donation-based crowdfunding campaigns during the first stage of decision-making</a:t>
            </a:r>
          </a:p>
          <a:p>
            <a:pPr algn="l">
              <a:lnSpc>
                <a:spcPts val="1975"/>
              </a:lnSpc>
            </a:pPr>
          </a:p>
          <a:p>
            <a:pPr algn="l">
              <a:lnSpc>
                <a:spcPts val="3000"/>
              </a:lnSpc>
              <a:spcBef>
                <a:spcPct val="0"/>
              </a:spcBef>
            </a:pPr>
            <a:r>
              <a:rPr lang="en-US" b="true" sz="2500">
                <a:solidFill>
                  <a:srgbClr val="000000"/>
                </a:solidFill>
                <a:latin typeface="Arial Bold"/>
                <a:ea typeface="Arial Bold"/>
                <a:cs typeface="Arial Bold"/>
                <a:sym typeface="Arial Bold"/>
              </a:rPr>
              <a:t>H2:</a:t>
            </a:r>
            <a:r>
              <a:rPr lang="en-US" sz="2500">
                <a:solidFill>
                  <a:srgbClr val="000000"/>
                </a:solidFill>
                <a:latin typeface="Arial"/>
                <a:ea typeface="Arial"/>
                <a:cs typeface="Arial"/>
                <a:sym typeface="Arial"/>
              </a:rPr>
              <a:t> </a:t>
            </a:r>
            <a:r>
              <a:rPr lang="en-US" b="true" sz="2500" i="true">
                <a:solidFill>
                  <a:srgbClr val="000000"/>
                </a:solidFill>
                <a:latin typeface="Arial Bold Italics"/>
                <a:ea typeface="Arial Bold Italics"/>
                <a:cs typeface="Arial Bold Italics"/>
                <a:sym typeface="Arial Bold Italics"/>
              </a:rPr>
              <a:t>Congruent </a:t>
            </a:r>
            <a:r>
              <a:rPr lang="en-US" sz="2500" i="true">
                <a:solidFill>
                  <a:srgbClr val="000000"/>
                </a:solidFill>
                <a:latin typeface="Arial Italics"/>
                <a:ea typeface="Arial Italics"/>
                <a:cs typeface="Arial Italics"/>
                <a:sym typeface="Arial Italics"/>
              </a:rPr>
              <a:t>emotions simultaneously expressed in cover images and titles of donation-based crowdfunding campaigns have a positive effect on donors’ decisions.</a:t>
            </a:r>
          </a:p>
        </p:txBody>
      </p:sp>
      <p:sp>
        <p:nvSpPr>
          <p:cNvPr name="Freeform 9" id="9"/>
          <p:cNvSpPr/>
          <p:nvPr/>
        </p:nvSpPr>
        <p:spPr>
          <a:xfrm flipH="false" flipV="false" rot="0">
            <a:off x="2538468" y="4995754"/>
            <a:ext cx="11244581" cy="4377429"/>
          </a:xfrm>
          <a:custGeom>
            <a:avLst/>
            <a:gdLst/>
            <a:ahLst/>
            <a:cxnLst/>
            <a:rect r="r" b="b" t="t" l="l"/>
            <a:pathLst>
              <a:path h="4377429" w="11244581">
                <a:moveTo>
                  <a:pt x="0" y="0"/>
                </a:moveTo>
                <a:lnTo>
                  <a:pt x="11244580" y="0"/>
                </a:lnTo>
                <a:lnTo>
                  <a:pt x="11244580" y="4377429"/>
                </a:lnTo>
                <a:lnTo>
                  <a:pt x="0" y="4377429"/>
                </a:lnTo>
                <a:lnTo>
                  <a:pt x="0" y="0"/>
                </a:lnTo>
                <a:close/>
              </a:path>
            </a:pathLst>
          </a:custGeom>
          <a:blipFill>
            <a:blip r:embed="rId4"/>
            <a:stretch>
              <a:fillRect l="-26225" t="-42196" r="0" b="-7557"/>
            </a:stretch>
          </a:blipFill>
          <a:ln w="19050" cap="sq">
            <a:solidFill>
              <a:srgbClr val="000000"/>
            </a:solidFill>
            <a:prstDash val="solid"/>
            <a:miter/>
          </a:ln>
        </p:spPr>
      </p:sp>
      <p:grpSp>
        <p:nvGrpSpPr>
          <p:cNvPr name="Group 10" id="10"/>
          <p:cNvGrpSpPr/>
          <p:nvPr/>
        </p:nvGrpSpPr>
        <p:grpSpPr>
          <a:xfrm rot="-10800000">
            <a:off x="0" y="-185248"/>
            <a:ext cx="18288000" cy="613800"/>
            <a:chOff x="0" y="0"/>
            <a:chExt cx="24384000" cy="818400"/>
          </a:xfrm>
        </p:grpSpPr>
        <p:sp>
          <p:nvSpPr>
            <p:cNvPr name="Freeform 11" id="11"/>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CC0000"/>
            </a:solidFill>
          </p:spPr>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CE1111"/>
        </a:solidFill>
      </p:bgPr>
    </p:bg>
    <p:spTree>
      <p:nvGrpSpPr>
        <p:cNvPr id="1" name=""/>
        <p:cNvGrpSpPr/>
        <p:nvPr/>
      </p:nvGrpSpPr>
      <p:grpSpPr>
        <a:xfrm>
          <a:off x="0" y="0"/>
          <a:ext cx="0" cy="0"/>
          <a:chOff x="0" y="0"/>
          <a:chExt cx="0" cy="0"/>
        </a:xfrm>
      </p:grpSpPr>
      <p:grpSp>
        <p:nvGrpSpPr>
          <p:cNvPr name="Group 2" id="2"/>
          <p:cNvGrpSpPr/>
          <p:nvPr/>
        </p:nvGrpSpPr>
        <p:grpSpPr>
          <a:xfrm rot="-10800000">
            <a:off x="0" y="6881125"/>
            <a:ext cx="18288000" cy="3405875"/>
            <a:chOff x="0" y="0"/>
            <a:chExt cx="24384000" cy="4541167"/>
          </a:xfrm>
        </p:grpSpPr>
        <p:sp>
          <p:nvSpPr>
            <p:cNvPr name="Freeform 3" id="3"/>
            <p:cNvSpPr/>
            <p:nvPr/>
          </p:nvSpPr>
          <p:spPr>
            <a:xfrm flipH="false" flipV="false" rot="0">
              <a:off x="0" y="0"/>
              <a:ext cx="24384000" cy="4541128"/>
            </a:xfrm>
            <a:custGeom>
              <a:avLst/>
              <a:gdLst/>
              <a:ahLst/>
              <a:cxnLst/>
              <a:rect r="r" b="b" t="t" l="l"/>
              <a:pathLst>
                <a:path h="4541128" w="24384000">
                  <a:moveTo>
                    <a:pt x="0" y="0"/>
                  </a:moveTo>
                  <a:lnTo>
                    <a:pt x="24384000" y="0"/>
                  </a:lnTo>
                  <a:lnTo>
                    <a:pt x="24384000" y="4541128"/>
                  </a:lnTo>
                  <a:lnTo>
                    <a:pt x="0" y="4541128"/>
                  </a:lnTo>
                  <a:close/>
                </a:path>
              </a:pathLst>
            </a:custGeom>
            <a:solidFill>
              <a:srgbClr val="FFFEFE"/>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EFE"/>
            </a:solidFill>
          </p:spPr>
        </p:sp>
      </p:grpSp>
      <p:sp>
        <p:nvSpPr>
          <p:cNvPr name="TextBox 6" id="6"/>
          <p:cNvSpPr txBox="true"/>
          <p:nvPr/>
        </p:nvSpPr>
        <p:spPr>
          <a:xfrm rot="0">
            <a:off x="1517625" y="4595125"/>
            <a:ext cx="12980550" cy="1571625"/>
          </a:xfrm>
          <a:prstGeom prst="rect">
            <a:avLst/>
          </a:prstGeom>
        </p:spPr>
        <p:txBody>
          <a:bodyPr anchor="t" rtlCol="false" tIns="0" lIns="0" bIns="0" rIns="0">
            <a:spAutoFit/>
          </a:bodyPr>
          <a:lstStyle/>
          <a:p>
            <a:pPr algn="l">
              <a:lnSpc>
                <a:spcPts val="10910"/>
              </a:lnSpc>
            </a:pPr>
            <a:r>
              <a:rPr lang="en-US" sz="9092">
                <a:solidFill>
                  <a:srgbClr val="FFFEFE"/>
                </a:solidFill>
                <a:latin typeface="Arial"/>
                <a:ea typeface="Arial"/>
                <a:cs typeface="Arial"/>
                <a:sym typeface="Arial"/>
              </a:rPr>
              <a:t>METHODOLOGY</a:t>
            </a:r>
          </a:p>
        </p:txBody>
      </p:sp>
      <p:sp>
        <p:nvSpPr>
          <p:cNvPr name="TextBox 7" id="7"/>
          <p:cNvSpPr txBox="true"/>
          <p:nvPr/>
        </p:nvSpPr>
        <p:spPr>
          <a:xfrm rot="0">
            <a:off x="1517625" y="904875"/>
            <a:ext cx="5066550" cy="3686175"/>
          </a:xfrm>
          <a:prstGeom prst="rect">
            <a:avLst/>
          </a:prstGeom>
        </p:spPr>
        <p:txBody>
          <a:bodyPr anchor="t" rtlCol="false" tIns="0" lIns="0" bIns="0" rIns="0">
            <a:spAutoFit/>
          </a:bodyPr>
          <a:lstStyle/>
          <a:p>
            <a:pPr algn="l">
              <a:lnSpc>
                <a:spcPts val="25739"/>
              </a:lnSpc>
            </a:pPr>
            <a:r>
              <a:rPr lang="en-US" sz="21450">
                <a:solidFill>
                  <a:srgbClr val="FFFEFE"/>
                </a:solidFill>
                <a:latin typeface="Arial"/>
                <a:ea typeface="Arial"/>
                <a:cs typeface="Arial"/>
                <a:sym typeface="Arial"/>
              </a:rPr>
              <a:t>03</a:t>
            </a:r>
          </a:p>
        </p:txBody>
      </p:sp>
      <p:sp>
        <p:nvSpPr>
          <p:cNvPr name="AutoShape 8" id="8"/>
          <p:cNvSpPr/>
          <p:nvPr/>
        </p:nvSpPr>
        <p:spPr>
          <a:xfrm rot="10274">
            <a:off x="1426372" y="4618275"/>
            <a:ext cx="12747957" cy="0"/>
          </a:xfrm>
          <a:prstGeom prst="line">
            <a:avLst/>
          </a:prstGeom>
          <a:ln cap="rnd" w="19050">
            <a:solidFill>
              <a:srgbClr val="FFFEFE"/>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0" y="8"/>
            <a:ext cx="18955305" cy="10286976"/>
            <a:chOff x="0" y="0"/>
            <a:chExt cx="25273740" cy="13715968"/>
          </a:xfrm>
        </p:grpSpPr>
        <p:sp>
          <p:nvSpPr>
            <p:cNvPr name="Freeform 3" id="3"/>
            <p:cNvSpPr/>
            <p:nvPr/>
          </p:nvSpPr>
          <p:spPr>
            <a:xfrm flipH="false" flipV="false" rot="0">
              <a:off x="20750260" y="1652335"/>
              <a:ext cx="4523481" cy="10972800"/>
            </a:xfrm>
            <a:custGeom>
              <a:avLst/>
              <a:gdLst/>
              <a:ahLst/>
              <a:cxnLst/>
              <a:rect r="r" b="b" t="t" l="l"/>
              <a:pathLst>
                <a:path h="10972800" w="4523481">
                  <a:moveTo>
                    <a:pt x="0" y="0"/>
                  </a:moveTo>
                  <a:lnTo>
                    <a:pt x="4523480" y="0"/>
                  </a:lnTo>
                  <a:lnTo>
                    <a:pt x="4523480" y="10972800"/>
                  </a:lnTo>
                  <a:lnTo>
                    <a:pt x="0" y="10972800"/>
                  </a:lnTo>
                  <a:lnTo>
                    <a:pt x="0" y="0"/>
                  </a:lnTo>
                  <a:close/>
                </a:path>
              </a:pathLst>
            </a:custGeom>
            <a:blipFill>
              <a:blip r:embed="rId3">
                <a:alphaModFix amt="14000"/>
              </a:blip>
              <a:stretch>
                <a:fillRect l="0" t="0" r="0" b="0"/>
              </a:stretch>
            </a:blipFill>
          </p:spPr>
        </p:sp>
        <p:grpSp>
          <p:nvGrpSpPr>
            <p:cNvPr name="Group 4" id="4"/>
            <p:cNvGrpSpPr/>
            <p:nvPr/>
          </p:nvGrpSpPr>
          <p:grpSpPr>
            <a:xfrm rot="-10800000">
              <a:off x="0" y="0"/>
              <a:ext cx="24384000" cy="1274400"/>
              <a:chOff x="0" y="0"/>
              <a:chExt cx="24384000" cy="1274400"/>
            </a:xfrm>
          </p:grpSpPr>
          <p:sp>
            <p:nvSpPr>
              <p:cNvPr name="Freeform 5" id="5"/>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6" id="6"/>
            <p:cNvGrpSpPr/>
            <p:nvPr/>
          </p:nvGrpSpPr>
          <p:grpSpPr>
            <a:xfrm rot="-10800000">
              <a:off x="0" y="12897568"/>
              <a:ext cx="24384000" cy="8184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8" id="8"/>
            <p:cNvSpPr txBox="true"/>
            <p:nvPr/>
          </p:nvSpPr>
          <p:spPr>
            <a:xfrm rot="0">
              <a:off x="6676860" y="13051386"/>
              <a:ext cx="11030280" cy="43456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
        <p:nvSpPr>
          <p:cNvPr name="TextBox 9" id="9"/>
          <p:cNvSpPr txBox="true"/>
          <p:nvPr/>
        </p:nvSpPr>
        <p:spPr>
          <a:xfrm rot="0">
            <a:off x="9454764" y="3814138"/>
            <a:ext cx="7541658" cy="2135886"/>
          </a:xfrm>
          <a:prstGeom prst="rect">
            <a:avLst/>
          </a:prstGeom>
        </p:spPr>
        <p:txBody>
          <a:bodyPr anchor="t" rtlCol="false" tIns="0" lIns="0" bIns="0" rIns="0">
            <a:spAutoFit/>
          </a:bodyPr>
          <a:lstStyle/>
          <a:p>
            <a:pPr algn="l" marL="518160" indent="-259080" lvl="1">
              <a:lnSpc>
                <a:spcPts val="3311"/>
              </a:lnSpc>
              <a:buFont typeface="Arial"/>
              <a:buChar char="•"/>
            </a:pPr>
            <a:r>
              <a:rPr lang="en-US" sz="2400">
                <a:solidFill>
                  <a:srgbClr val="000000"/>
                </a:solidFill>
                <a:latin typeface="Arial"/>
                <a:ea typeface="Arial"/>
                <a:cs typeface="Arial"/>
                <a:sym typeface="Arial"/>
              </a:rPr>
              <a:t>W</a:t>
            </a:r>
            <a:r>
              <a:rPr lang="en-US" sz="2400">
                <a:solidFill>
                  <a:srgbClr val="000000"/>
                </a:solidFill>
                <a:latin typeface="Arial"/>
                <a:ea typeface="Arial"/>
                <a:cs typeface="Arial"/>
                <a:sym typeface="Arial"/>
              </a:rPr>
              <a:t>eb-scraped data from 148 campaigns on GoFundMe</a:t>
            </a:r>
          </a:p>
          <a:p>
            <a:pPr algn="l" marL="518160" indent="-259080" lvl="1">
              <a:lnSpc>
                <a:spcPts val="3311"/>
              </a:lnSpc>
              <a:buFont typeface="Arial"/>
              <a:buChar char="•"/>
            </a:pPr>
            <a:r>
              <a:rPr lang="en-US" sz="2400">
                <a:solidFill>
                  <a:srgbClr val="000000"/>
                </a:solidFill>
                <a:latin typeface="Arial"/>
                <a:ea typeface="Arial"/>
                <a:cs typeface="Arial"/>
                <a:sym typeface="Arial"/>
              </a:rPr>
              <a:t>Data from Feb 21st 2013 to Dec 4th 2020</a:t>
            </a:r>
          </a:p>
          <a:p>
            <a:pPr algn="l" marL="518160" indent="-259080" lvl="1">
              <a:lnSpc>
                <a:spcPts val="3311"/>
              </a:lnSpc>
              <a:buFont typeface="Arial"/>
              <a:buChar char="•"/>
            </a:pPr>
            <a:r>
              <a:rPr lang="en-US" sz="2400">
                <a:solidFill>
                  <a:srgbClr val="000000"/>
                </a:solidFill>
                <a:latin typeface="Arial"/>
                <a:ea typeface="Arial"/>
                <a:cs typeface="Arial"/>
                <a:sym typeface="Arial"/>
              </a:rPr>
              <a:t>Focus on English-language campaigns</a:t>
            </a:r>
          </a:p>
          <a:p>
            <a:pPr algn="l" marL="518160" indent="-259080" lvl="1">
              <a:lnSpc>
                <a:spcPts val="3311"/>
              </a:lnSpc>
              <a:buFont typeface="Arial"/>
              <a:buChar char="•"/>
            </a:pPr>
            <a:r>
              <a:rPr lang="en-US" sz="2400">
                <a:solidFill>
                  <a:srgbClr val="000000"/>
                </a:solidFill>
                <a:latin typeface="Arial"/>
                <a:ea typeface="Arial"/>
                <a:cs typeface="Arial"/>
                <a:sym typeface="Arial"/>
              </a:rPr>
              <a:t>Crawled variables:</a:t>
            </a:r>
          </a:p>
        </p:txBody>
      </p:sp>
      <p:sp>
        <p:nvSpPr>
          <p:cNvPr name="TextBox 10" id="10"/>
          <p:cNvSpPr txBox="true"/>
          <p:nvPr/>
        </p:nvSpPr>
        <p:spPr>
          <a:xfrm rot="0">
            <a:off x="9684481" y="1844731"/>
            <a:ext cx="6206174" cy="18669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DATA COLLECTION</a:t>
            </a:r>
          </a:p>
        </p:txBody>
      </p:sp>
      <p:sp>
        <p:nvSpPr>
          <p:cNvPr name="AutoShape 11" id="11"/>
          <p:cNvSpPr/>
          <p:nvPr/>
        </p:nvSpPr>
        <p:spPr>
          <a:xfrm>
            <a:off x="1429721" y="1453679"/>
            <a:ext cx="12747900" cy="38100"/>
          </a:xfrm>
          <a:prstGeom prst="line">
            <a:avLst/>
          </a:prstGeom>
          <a:ln cap="rnd" w="19050">
            <a:solidFill>
              <a:srgbClr val="CDCDCD"/>
            </a:solidFill>
            <a:prstDash val="solid"/>
            <a:headEnd type="none" len="sm" w="sm"/>
            <a:tailEnd type="none" len="sm" w="sm"/>
          </a:ln>
        </p:spPr>
      </p:sp>
      <p:sp>
        <p:nvSpPr>
          <p:cNvPr name="AutoShape 12" id="12"/>
          <p:cNvSpPr/>
          <p:nvPr/>
        </p:nvSpPr>
        <p:spPr>
          <a:xfrm>
            <a:off x="1429693" y="8795221"/>
            <a:ext cx="15450300" cy="38100"/>
          </a:xfrm>
          <a:prstGeom prst="line">
            <a:avLst/>
          </a:prstGeom>
          <a:ln cap="rnd" w="19050">
            <a:solidFill>
              <a:srgbClr val="CDCDCD"/>
            </a:solidFill>
            <a:prstDash val="solid"/>
            <a:headEnd type="none" len="sm" w="sm"/>
            <a:tailEnd type="none" len="sm" w="sm"/>
          </a:ln>
        </p:spPr>
      </p:sp>
      <p:grpSp>
        <p:nvGrpSpPr>
          <p:cNvPr name="Group 13" id="13"/>
          <p:cNvGrpSpPr/>
          <p:nvPr/>
        </p:nvGrpSpPr>
        <p:grpSpPr>
          <a:xfrm rot="0">
            <a:off x="1429669" y="1672754"/>
            <a:ext cx="7714331" cy="6941492"/>
            <a:chOff x="0" y="0"/>
            <a:chExt cx="10285775" cy="9255323"/>
          </a:xfrm>
        </p:grpSpPr>
        <p:sp>
          <p:nvSpPr>
            <p:cNvPr name="Freeform 14" id="14"/>
            <p:cNvSpPr/>
            <p:nvPr/>
          </p:nvSpPr>
          <p:spPr>
            <a:xfrm flipH="false" flipV="false" rot="0">
              <a:off x="0" y="0"/>
              <a:ext cx="10285775" cy="8508761"/>
            </a:xfrm>
            <a:custGeom>
              <a:avLst/>
              <a:gdLst/>
              <a:ahLst/>
              <a:cxnLst/>
              <a:rect r="r" b="b" t="t" l="l"/>
              <a:pathLst>
                <a:path h="8508761" w="10285775">
                  <a:moveTo>
                    <a:pt x="0" y="0"/>
                  </a:moveTo>
                  <a:lnTo>
                    <a:pt x="10285775" y="0"/>
                  </a:lnTo>
                  <a:lnTo>
                    <a:pt x="10285775" y="8508761"/>
                  </a:lnTo>
                  <a:lnTo>
                    <a:pt x="0" y="8508761"/>
                  </a:lnTo>
                  <a:lnTo>
                    <a:pt x="0" y="0"/>
                  </a:lnTo>
                  <a:close/>
                </a:path>
              </a:pathLst>
            </a:custGeom>
            <a:blipFill>
              <a:blip r:embed="rId4"/>
              <a:stretch>
                <a:fillRect l="0" t="0" r="0" b="0"/>
              </a:stretch>
            </a:blipFill>
          </p:spPr>
        </p:sp>
        <p:sp>
          <p:nvSpPr>
            <p:cNvPr name="Freeform 15" id="15"/>
            <p:cNvSpPr/>
            <p:nvPr/>
          </p:nvSpPr>
          <p:spPr>
            <a:xfrm flipH="false" flipV="false" rot="0">
              <a:off x="248945" y="8517876"/>
              <a:ext cx="10031980" cy="737447"/>
            </a:xfrm>
            <a:custGeom>
              <a:avLst/>
              <a:gdLst/>
              <a:ahLst/>
              <a:cxnLst/>
              <a:rect r="r" b="b" t="t" l="l"/>
              <a:pathLst>
                <a:path h="737447" w="10031980">
                  <a:moveTo>
                    <a:pt x="0" y="0"/>
                  </a:moveTo>
                  <a:lnTo>
                    <a:pt x="10031980" y="0"/>
                  </a:lnTo>
                  <a:lnTo>
                    <a:pt x="10031980" y="737447"/>
                  </a:lnTo>
                  <a:lnTo>
                    <a:pt x="0" y="737447"/>
                  </a:lnTo>
                  <a:lnTo>
                    <a:pt x="0" y="0"/>
                  </a:lnTo>
                  <a:close/>
                </a:path>
              </a:pathLst>
            </a:custGeom>
            <a:blipFill>
              <a:blip r:embed="rId5"/>
              <a:stretch>
                <a:fillRect l="0" t="0" r="-10027" b="0"/>
              </a:stretch>
            </a:blipFill>
          </p:spPr>
        </p:sp>
      </p:grpSp>
      <p:grpSp>
        <p:nvGrpSpPr>
          <p:cNvPr name="Group 16" id="16"/>
          <p:cNvGrpSpPr/>
          <p:nvPr/>
        </p:nvGrpSpPr>
        <p:grpSpPr>
          <a:xfrm rot="0">
            <a:off x="6684440" y="2240960"/>
            <a:ext cx="657349" cy="306020"/>
            <a:chOff x="0" y="0"/>
            <a:chExt cx="173129" cy="80598"/>
          </a:xfrm>
        </p:grpSpPr>
        <p:sp>
          <p:nvSpPr>
            <p:cNvPr name="Freeform 17" id="17"/>
            <p:cNvSpPr/>
            <p:nvPr/>
          </p:nvSpPr>
          <p:spPr>
            <a:xfrm flipH="false" flipV="false" rot="0">
              <a:off x="0" y="0"/>
              <a:ext cx="173129" cy="80598"/>
            </a:xfrm>
            <a:custGeom>
              <a:avLst/>
              <a:gdLst/>
              <a:ahLst/>
              <a:cxnLst/>
              <a:rect r="r" b="b" t="t" l="l"/>
              <a:pathLst>
                <a:path h="80598" w="173129">
                  <a:moveTo>
                    <a:pt x="0" y="0"/>
                  </a:moveTo>
                  <a:lnTo>
                    <a:pt x="173129" y="0"/>
                  </a:lnTo>
                  <a:lnTo>
                    <a:pt x="173129" y="80598"/>
                  </a:lnTo>
                  <a:lnTo>
                    <a:pt x="0" y="80598"/>
                  </a:lnTo>
                  <a:close/>
                </a:path>
              </a:pathLst>
            </a:custGeom>
            <a:solidFill>
              <a:srgbClr val="CC0000">
                <a:alpha val="6667"/>
              </a:srgbClr>
            </a:solidFill>
            <a:ln cap="sq">
              <a:noFill/>
              <a:prstDash val="solid"/>
              <a:miter/>
            </a:ln>
          </p:spPr>
        </p:sp>
        <p:sp>
          <p:nvSpPr>
            <p:cNvPr name="TextBox 18" id="18"/>
            <p:cNvSpPr txBox="true"/>
            <p:nvPr/>
          </p:nvSpPr>
          <p:spPr>
            <a:xfrm>
              <a:off x="0" y="-38100"/>
              <a:ext cx="173129" cy="118698"/>
            </a:xfrm>
            <a:prstGeom prst="rect">
              <a:avLst/>
            </a:prstGeom>
          </p:spPr>
          <p:txBody>
            <a:bodyPr anchor="ctr" rtlCol="false" tIns="50800" lIns="50800" bIns="50800" rIns="50800"/>
            <a:lstStyle/>
            <a:p>
              <a:pPr algn="ctr">
                <a:lnSpc>
                  <a:spcPts val="1925"/>
                </a:lnSpc>
              </a:pPr>
            </a:p>
          </p:txBody>
        </p:sp>
      </p:grpSp>
      <p:grpSp>
        <p:nvGrpSpPr>
          <p:cNvPr name="Group 19" id="19"/>
          <p:cNvGrpSpPr/>
          <p:nvPr/>
        </p:nvGrpSpPr>
        <p:grpSpPr>
          <a:xfrm rot="0">
            <a:off x="7879326" y="2346023"/>
            <a:ext cx="657349" cy="153010"/>
            <a:chOff x="0" y="0"/>
            <a:chExt cx="173129" cy="40299"/>
          </a:xfrm>
        </p:grpSpPr>
        <p:sp>
          <p:nvSpPr>
            <p:cNvPr name="Freeform 20" id="20"/>
            <p:cNvSpPr/>
            <p:nvPr/>
          </p:nvSpPr>
          <p:spPr>
            <a:xfrm flipH="false" flipV="false" rot="0">
              <a:off x="0" y="0"/>
              <a:ext cx="173129" cy="40299"/>
            </a:xfrm>
            <a:custGeom>
              <a:avLst/>
              <a:gdLst/>
              <a:ahLst/>
              <a:cxnLst/>
              <a:rect r="r" b="b" t="t" l="l"/>
              <a:pathLst>
                <a:path h="40299" w="173129">
                  <a:moveTo>
                    <a:pt x="0" y="0"/>
                  </a:moveTo>
                  <a:lnTo>
                    <a:pt x="173129" y="0"/>
                  </a:lnTo>
                  <a:lnTo>
                    <a:pt x="173129" y="40299"/>
                  </a:lnTo>
                  <a:lnTo>
                    <a:pt x="0" y="40299"/>
                  </a:lnTo>
                  <a:close/>
                </a:path>
              </a:pathLst>
            </a:custGeom>
            <a:solidFill>
              <a:srgbClr val="CC0000">
                <a:alpha val="6667"/>
              </a:srgbClr>
            </a:solidFill>
            <a:ln cap="sq">
              <a:noFill/>
              <a:prstDash val="solid"/>
              <a:miter/>
            </a:ln>
          </p:spPr>
        </p:sp>
        <p:sp>
          <p:nvSpPr>
            <p:cNvPr name="TextBox 21" id="21"/>
            <p:cNvSpPr txBox="true"/>
            <p:nvPr/>
          </p:nvSpPr>
          <p:spPr>
            <a:xfrm>
              <a:off x="0" y="-38100"/>
              <a:ext cx="173129" cy="78399"/>
            </a:xfrm>
            <a:prstGeom prst="rect">
              <a:avLst/>
            </a:prstGeom>
          </p:spPr>
          <p:txBody>
            <a:bodyPr anchor="ctr" rtlCol="false" tIns="50800" lIns="50800" bIns="50800" rIns="50800"/>
            <a:lstStyle/>
            <a:p>
              <a:pPr algn="ctr">
                <a:lnSpc>
                  <a:spcPts val="1925"/>
                </a:lnSpc>
              </a:pPr>
            </a:p>
          </p:txBody>
        </p:sp>
      </p:grpSp>
      <p:grpSp>
        <p:nvGrpSpPr>
          <p:cNvPr name="Group 22" id="22"/>
          <p:cNvGrpSpPr/>
          <p:nvPr/>
        </p:nvGrpSpPr>
        <p:grpSpPr>
          <a:xfrm rot="0">
            <a:off x="6684440" y="2666450"/>
            <a:ext cx="749000" cy="168285"/>
            <a:chOff x="0" y="0"/>
            <a:chExt cx="197267" cy="44322"/>
          </a:xfrm>
        </p:grpSpPr>
        <p:sp>
          <p:nvSpPr>
            <p:cNvPr name="Freeform 23" id="23"/>
            <p:cNvSpPr/>
            <p:nvPr/>
          </p:nvSpPr>
          <p:spPr>
            <a:xfrm flipH="false" flipV="false" rot="0">
              <a:off x="0" y="0"/>
              <a:ext cx="197267" cy="44322"/>
            </a:xfrm>
            <a:custGeom>
              <a:avLst/>
              <a:gdLst/>
              <a:ahLst/>
              <a:cxnLst/>
              <a:rect r="r" b="b" t="t" l="l"/>
              <a:pathLst>
                <a:path h="44322" w="197267">
                  <a:moveTo>
                    <a:pt x="0" y="0"/>
                  </a:moveTo>
                  <a:lnTo>
                    <a:pt x="197267" y="0"/>
                  </a:lnTo>
                  <a:lnTo>
                    <a:pt x="197267" y="44322"/>
                  </a:lnTo>
                  <a:lnTo>
                    <a:pt x="0" y="44322"/>
                  </a:lnTo>
                  <a:close/>
                </a:path>
              </a:pathLst>
            </a:custGeom>
            <a:solidFill>
              <a:srgbClr val="CC0000">
                <a:alpha val="6667"/>
              </a:srgbClr>
            </a:solidFill>
            <a:ln cap="sq">
              <a:noFill/>
              <a:prstDash val="solid"/>
              <a:miter/>
            </a:ln>
          </p:spPr>
        </p:sp>
        <p:sp>
          <p:nvSpPr>
            <p:cNvPr name="TextBox 24" id="24"/>
            <p:cNvSpPr txBox="true"/>
            <p:nvPr/>
          </p:nvSpPr>
          <p:spPr>
            <a:xfrm>
              <a:off x="0" y="-38100"/>
              <a:ext cx="197267" cy="82422"/>
            </a:xfrm>
            <a:prstGeom prst="rect">
              <a:avLst/>
            </a:prstGeom>
          </p:spPr>
          <p:txBody>
            <a:bodyPr anchor="ctr" rtlCol="false" tIns="50800" lIns="50800" bIns="50800" rIns="50800"/>
            <a:lstStyle/>
            <a:p>
              <a:pPr algn="ctr">
                <a:lnSpc>
                  <a:spcPts val="1925"/>
                </a:lnSpc>
              </a:pPr>
            </a:p>
          </p:txBody>
        </p:sp>
      </p:grpSp>
      <p:grpSp>
        <p:nvGrpSpPr>
          <p:cNvPr name="Group 25" id="25"/>
          <p:cNvGrpSpPr/>
          <p:nvPr/>
        </p:nvGrpSpPr>
        <p:grpSpPr>
          <a:xfrm rot="0">
            <a:off x="1594904" y="1688488"/>
            <a:ext cx="5089536" cy="336312"/>
            <a:chOff x="0" y="0"/>
            <a:chExt cx="1340454" cy="88576"/>
          </a:xfrm>
        </p:grpSpPr>
        <p:sp>
          <p:nvSpPr>
            <p:cNvPr name="Freeform 26" id="26"/>
            <p:cNvSpPr/>
            <p:nvPr/>
          </p:nvSpPr>
          <p:spPr>
            <a:xfrm flipH="false" flipV="false" rot="0">
              <a:off x="0" y="0"/>
              <a:ext cx="1340454" cy="88576"/>
            </a:xfrm>
            <a:custGeom>
              <a:avLst/>
              <a:gdLst/>
              <a:ahLst/>
              <a:cxnLst/>
              <a:rect r="r" b="b" t="t" l="l"/>
              <a:pathLst>
                <a:path h="88576" w="1340454">
                  <a:moveTo>
                    <a:pt x="0" y="0"/>
                  </a:moveTo>
                  <a:lnTo>
                    <a:pt x="1340454" y="0"/>
                  </a:lnTo>
                  <a:lnTo>
                    <a:pt x="1340454" y="88576"/>
                  </a:lnTo>
                  <a:lnTo>
                    <a:pt x="0" y="88576"/>
                  </a:lnTo>
                  <a:close/>
                </a:path>
              </a:pathLst>
            </a:custGeom>
            <a:solidFill>
              <a:srgbClr val="CC0000">
                <a:alpha val="6667"/>
              </a:srgbClr>
            </a:solidFill>
            <a:ln cap="sq">
              <a:noFill/>
              <a:prstDash val="solid"/>
              <a:miter/>
            </a:ln>
          </p:spPr>
        </p:sp>
        <p:sp>
          <p:nvSpPr>
            <p:cNvPr name="TextBox 27" id="27"/>
            <p:cNvSpPr txBox="true"/>
            <p:nvPr/>
          </p:nvSpPr>
          <p:spPr>
            <a:xfrm>
              <a:off x="0" y="-38100"/>
              <a:ext cx="1340454" cy="126676"/>
            </a:xfrm>
            <a:prstGeom prst="rect">
              <a:avLst/>
            </a:prstGeom>
          </p:spPr>
          <p:txBody>
            <a:bodyPr anchor="ctr" rtlCol="false" tIns="50800" lIns="50800" bIns="50800" rIns="50800"/>
            <a:lstStyle/>
            <a:p>
              <a:pPr algn="ctr">
                <a:lnSpc>
                  <a:spcPts val="1925"/>
                </a:lnSpc>
              </a:pPr>
            </a:p>
          </p:txBody>
        </p:sp>
      </p:grpSp>
      <p:grpSp>
        <p:nvGrpSpPr>
          <p:cNvPr name="Group 28" id="28"/>
          <p:cNvGrpSpPr/>
          <p:nvPr/>
        </p:nvGrpSpPr>
        <p:grpSpPr>
          <a:xfrm rot="0">
            <a:off x="1486871" y="2087876"/>
            <a:ext cx="5040515" cy="2865163"/>
            <a:chOff x="0" y="0"/>
            <a:chExt cx="1327543" cy="754611"/>
          </a:xfrm>
        </p:grpSpPr>
        <p:sp>
          <p:nvSpPr>
            <p:cNvPr name="Freeform 29" id="29"/>
            <p:cNvSpPr/>
            <p:nvPr/>
          </p:nvSpPr>
          <p:spPr>
            <a:xfrm flipH="false" flipV="false" rot="0">
              <a:off x="0" y="0"/>
              <a:ext cx="1327543" cy="754611"/>
            </a:xfrm>
            <a:custGeom>
              <a:avLst/>
              <a:gdLst/>
              <a:ahLst/>
              <a:cxnLst/>
              <a:rect r="r" b="b" t="t" l="l"/>
              <a:pathLst>
                <a:path h="754611" w="1327543">
                  <a:moveTo>
                    <a:pt x="0" y="0"/>
                  </a:moveTo>
                  <a:lnTo>
                    <a:pt x="1327543" y="0"/>
                  </a:lnTo>
                  <a:lnTo>
                    <a:pt x="1327543" y="754611"/>
                  </a:lnTo>
                  <a:lnTo>
                    <a:pt x="0" y="754611"/>
                  </a:lnTo>
                  <a:close/>
                </a:path>
              </a:pathLst>
            </a:custGeom>
            <a:solidFill>
              <a:srgbClr val="CC0000">
                <a:alpha val="6667"/>
              </a:srgbClr>
            </a:solidFill>
            <a:ln cap="sq">
              <a:noFill/>
              <a:prstDash val="solid"/>
              <a:miter/>
            </a:ln>
          </p:spPr>
        </p:sp>
        <p:sp>
          <p:nvSpPr>
            <p:cNvPr name="TextBox 30" id="30"/>
            <p:cNvSpPr txBox="true"/>
            <p:nvPr/>
          </p:nvSpPr>
          <p:spPr>
            <a:xfrm>
              <a:off x="0" y="-38100"/>
              <a:ext cx="1327543" cy="792711"/>
            </a:xfrm>
            <a:prstGeom prst="rect">
              <a:avLst/>
            </a:prstGeom>
          </p:spPr>
          <p:txBody>
            <a:bodyPr anchor="ctr" rtlCol="false" tIns="50800" lIns="50800" bIns="50800" rIns="50800"/>
            <a:lstStyle/>
            <a:p>
              <a:pPr algn="ctr">
                <a:lnSpc>
                  <a:spcPts val="1925"/>
                </a:lnSpc>
              </a:pPr>
            </a:p>
          </p:txBody>
        </p:sp>
      </p:grpSp>
      <p:grpSp>
        <p:nvGrpSpPr>
          <p:cNvPr name="Group 31" id="31"/>
          <p:cNvGrpSpPr/>
          <p:nvPr/>
        </p:nvGrpSpPr>
        <p:grpSpPr>
          <a:xfrm rot="0">
            <a:off x="1594904" y="8207982"/>
            <a:ext cx="992597" cy="237835"/>
            <a:chOff x="0" y="0"/>
            <a:chExt cx="261425" cy="62640"/>
          </a:xfrm>
        </p:grpSpPr>
        <p:sp>
          <p:nvSpPr>
            <p:cNvPr name="Freeform 32" id="32"/>
            <p:cNvSpPr/>
            <p:nvPr/>
          </p:nvSpPr>
          <p:spPr>
            <a:xfrm flipH="false" flipV="false" rot="0">
              <a:off x="0" y="0"/>
              <a:ext cx="261425" cy="62640"/>
            </a:xfrm>
            <a:custGeom>
              <a:avLst/>
              <a:gdLst/>
              <a:ahLst/>
              <a:cxnLst/>
              <a:rect r="r" b="b" t="t" l="l"/>
              <a:pathLst>
                <a:path h="62640" w="261425">
                  <a:moveTo>
                    <a:pt x="0" y="0"/>
                  </a:moveTo>
                  <a:lnTo>
                    <a:pt x="261425" y="0"/>
                  </a:lnTo>
                  <a:lnTo>
                    <a:pt x="261425" y="62640"/>
                  </a:lnTo>
                  <a:lnTo>
                    <a:pt x="0" y="62640"/>
                  </a:lnTo>
                  <a:close/>
                </a:path>
              </a:pathLst>
            </a:custGeom>
            <a:solidFill>
              <a:srgbClr val="CC0000">
                <a:alpha val="6667"/>
              </a:srgbClr>
            </a:solidFill>
            <a:ln cap="sq">
              <a:noFill/>
              <a:prstDash val="solid"/>
              <a:miter/>
            </a:ln>
          </p:spPr>
        </p:sp>
        <p:sp>
          <p:nvSpPr>
            <p:cNvPr name="TextBox 33" id="33"/>
            <p:cNvSpPr txBox="true"/>
            <p:nvPr/>
          </p:nvSpPr>
          <p:spPr>
            <a:xfrm>
              <a:off x="0" y="-38100"/>
              <a:ext cx="261425" cy="100740"/>
            </a:xfrm>
            <a:prstGeom prst="rect">
              <a:avLst/>
            </a:prstGeom>
          </p:spPr>
          <p:txBody>
            <a:bodyPr anchor="ctr" rtlCol="false" tIns="50800" lIns="50800" bIns="50800" rIns="50800"/>
            <a:lstStyle/>
            <a:p>
              <a:pPr algn="ctr">
                <a:lnSpc>
                  <a:spcPts val="1925"/>
                </a:lnSpc>
              </a:pPr>
            </a:p>
          </p:txBody>
        </p:sp>
      </p:grpSp>
      <p:grpSp>
        <p:nvGrpSpPr>
          <p:cNvPr name="Group 34" id="34"/>
          <p:cNvGrpSpPr/>
          <p:nvPr/>
        </p:nvGrpSpPr>
        <p:grpSpPr>
          <a:xfrm rot="0">
            <a:off x="2862391" y="8207982"/>
            <a:ext cx="1277281" cy="237835"/>
            <a:chOff x="0" y="0"/>
            <a:chExt cx="336403" cy="62640"/>
          </a:xfrm>
        </p:grpSpPr>
        <p:sp>
          <p:nvSpPr>
            <p:cNvPr name="Freeform 35" id="35"/>
            <p:cNvSpPr/>
            <p:nvPr/>
          </p:nvSpPr>
          <p:spPr>
            <a:xfrm flipH="false" flipV="false" rot="0">
              <a:off x="0" y="0"/>
              <a:ext cx="336403" cy="62640"/>
            </a:xfrm>
            <a:custGeom>
              <a:avLst/>
              <a:gdLst/>
              <a:ahLst/>
              <a:cxnLst/>
              <a:rect r="r" b="b" t="t" l="l"/>
              <a:pathLst>
                <a:path h="62640" w="336403">
                  <a:moveTo>
                    <a:pt x="0" y="0"/>
                  </a:moveTo>
                  <a:lnTo>
                    <a:pt x="336403" y="0"/>
                  </a:lnTo>
                  <a:lnTo>
                    <a:pt x="336403" y="62640"/>
                  </a:lnTo>
                  <a:lnTo>
                    <a:pt x="0" y="62640"/>
                  </a:lnTo>
                  <a:close/>
                </a:path>
              </a:pathLst>
            </a:custGeom>
            <a:solidFill>
              <a:srgbClr val="CC0000">
                <a:alpha val="6667"/>
              </a:srgbClr>
            </a:solidFill>
            <a:ln cap="sq">
              <a:noFill/>
              <a:prstDash val="solid"/>
              <a:miter/>
            </a:ln>
          </p:spPr>
        </p:sp>
        <p:sp>
          <p:nvSpPr>
            <p:cNvPr name="TextBox 36" id="36"/>
            <p:cNvSpPr txBox="true"/>
            <p:nvPr/>
          </p:nvSpPr>
          <p:spPr>
            <a:xfrm>
              <a:off x="0" y="-38100"/>
              <a:ext cx="336403" cy="100740"/>
            </a:xfrm>
            <a:prstGeom prst="rect">
              <a:avLst/>
            </a:prstGeom>
          </p:spPr>
          <p:txBody>
            <a:bodyPr anchor="ctr" rtlCol="false" tIns="50800" lIns="50800" bIns="50800" rIns="50800"/>
            <a:lstStyle/>
            <a:p>
              <a:pPr algn="ctr">
                <a:lnSpc>
                  <a:spcPts val="1925"/>
                </a:lnSpc>
              </a:pPr>
            </a:p>
          </p:txBody>
        </p:sp>
      </p:grpSp>
      <p:sp>
        <p:nvSpPr>
          <p:cNvPr name="TextBox 37" id="37"/>
          <p:cNvSpPr txBox="true"/>
          <p:nvPr/>
        </p:nvSpPr>
        <p:spPr>
          <a:xfrm rot="0">
            <a:off x="9144000" y="5962860"/>
            <a:ext cx="8467898" cy="2219325"/>
          </a:xfrm>
          <a:prstGeom prst="rect">
            <a:avLst/>
          </a:prstGeom>
        </p:spPr>
        <p:txBody>
          <a:bodyPr anchor="t" rtlCol="false" tIns="0" lIns="0" bIns="0" rIns="0">
            <a:spAutoFit/>
          </a:bodyPr>
          <a:lstStyle/>
          <a:p>
            <a:pPr algn="l" marL="1036323" indent="-345441" lvl="2">
              <a:lnSpc>
                <a:spcPts val="2880"/>
              </a:lnSpc>
              <a:buFont typeface="Arial"/>
              <a:buChar char="⚬"/>
            </a:pPr>
            <a:r>
              <a:rPr lang="en-US" sz="2400">
                <a:solidFill>
                  <a:srgbClr val="000000"/>
                </a:solidFill>
                <a:latin typeface="Arial"/>
                <a:ea typeface="Arial"/>
                <a:cs typeface="Arial"/>
                <a:sym typeface="Arial"/>
              </a:rPr>
              <a:t>titles, </a:t>
            </a:r>
          </a:p>
          <a:p>
            <a:pPr algn="l" marL="1036323" indent="-345441" lvl="2">
              <a:lnSpc>
                <a:spcPts val="2880"/>
              </a:lnSpc>
              <a:buFont typeface="Arial"/>
              <a:buChar char="⚬"/>
            </a:pPr>
            <a:r>
              <a:rPr lang="en-US" sz="2400">
                <a:solidFill>
                  <a:srgbClr val="000000"/>
                </a:solidFill>
                <a:latin typeface="Arial"/>
                <a:ea typeface="Arial"/>
                <a:cs typeface="Arial"/>
                <a:sym typeface="Arial"/>
              </a:rPr>
              <a:t>cover images, </a:t>
            </a:r>
          </a:p>
          <a:p>
            <a:pPr algn="l" marL="1036323" indent="-345441" lvl="2">
              <a:lnSpc>
                <a:spcPts val="2880"/>
              </a:lnSpc>
              <a:buFont typeface="Arial"/>
              <a:buChar char="⚬"/>
            </a:pPr>
            <a:r>
              <a:rPr lang="en-US" sz="2400">
                <a:solidFill>
                  <a:srgbClr val="000000"/>
                </a:solidFill>
                <a:latin typeface="Arial"/>
                <a:ea typeface="Arial"/>
                <a:cs typeface="Arial"/>
                <a:sym typeface="Arial"/>
              </a:rPr>
              <a:t>amount of money raised, </a:t>
            </a:r>
          </a:p>
          <a:p>
            <a:pPr algn="l" marL="1036323" indent="-345441" lvl="2">
              <a:lnSpc>
                <a:spcPts val="2880"/>
              </a:lnSpc>
              <a:buFont typeface="Arial"/>
              <a:buChar char="⚬"/>
            </a:pPr>
            <a:r>
              <a:rPr lang="en-US" sz="2400">
                <a:solidFill>
                  <a:srgbClr val="000000"/>
                </a:solidFill>
                <a:latin typeface="Arial"/>
                <a:ea typeface="Arial"/>
                <a:cs typeface="Arial"/>
                <a:sym typeface="Arial"/>
              </a:rPr>
              <a:t>goal amount, </a:t>
            </a:r>
          </a:p>
          <a:p>
            <a:pPr algn="l" marL="1036323" indent="-345441" lvl="2">
              <a:lnSpc>
                <a:spcPts val="2880"/>
              </a:lnSpc>
              <a:buFont typeface="Arial"/>
              <a:buChar char="⚬"/>
            </a:pPr>
            <a:r>
              <a:rPr lang="en-US" sz="2400">
                <a:solidFill>
                  <a:srgbClr val="000000"/>
                </a:solidFill>
                <a:latin typeface="Arial"/>
                <a:ea typeface="Arial"/>
                <a:cs typeface="Arial"/>
                <a:sym typeface="Arial"/>
              </a:rPr>
              <a:t>date of creation, </a:t>
            </a:r>
          </a:p>
          <a:p>
            <a:pPr algn="l" marL="1036323" indent="-345441" lvl="2">
              <a:lnSpc>
                <a:spcPts val="2880"/>
              </a:lnSpc>
              <a:buFont typeface="Arial"/>
              <a:buChar char="⚬"/>
            </a:pPr>
            <a:r>
              <a:rPr lang="en-US" sz="2400">
                <a:solidFill>
                  <a:srgbClr val="000000"/>
                </a:solidFill>
                <a:latin typeface="Arial"/>
                <a:ea typeface="Arial"/>
                <a:cs typeface="Arial"/>
                <a:sym typeface="Arial"/>
              </a:rPr>
              <a:t>category type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274">
            <a:off x="1426372" y="2179875"/>
            <a:ext cx="12747957" cy="0"/>
          </a:xfrm>
          <a:prstGeom prst="line">
            <a:avLst/>
          </a:prstGeom>
          <a:ln cap="rnd" w="19050">
            <a:solidFill>
              <a:srgbClr val="CDCDCD"/>
            </a:solidFill>
            <a:prstDash val="solid"/>
            <a:headEnd type="none" len="sm" w="sm"/>
            <a:tailEnd type="none" len="sm" w="sm"/>
          </a:ln>
        </p:spPr>
      </p:sp>
      <p:sp>
        <p:nvSpPr>
          <p:cNvPr name="TextBox 3" id="3"/>
          <p:cNvSpPr txBox="true"/>
          <p:nvPr/>
        </p:nvSpPr>
        <p:spPr>
          <a:xfrm rot="0">
            <a:off x="10282905" y="3190709"/>
            <a:ext cx="7147857" cy="1733550"/>
          </a:xfrm>
          <a:prstGeom prst="rect">
            <a:avLst/>
          </a:prstGeom>
        </p:spPr>
        <p:txBody>
          <a:bodyPr anchor="t" rtlCol="false" tIns="0" lIns="0" bIns="0" rIns="0">
            <a:spAutoFit/>
          </a:bodyPr>
          <a:lstStyle/>
          <a:p>
            <a:pPr algn="l" marL="954785" indent="-477393" lvl="1">
              <a:lnSpc>
                <a:spcPts val="3359"/>
              </a:lnSpc>
              <a:buFont typeface="Arial"/>
              <a:buChar char="•"/>
            </a:pPr>
            <a:r>
              <a:rPr lang="en-US" sz="2799">
                <a:solidFill>
                  <a:srgbClr val="000000"/>
                </a:solidFill>
                <a:latin typeface="Arial"/>
                <a:ea typeface="Arial"/>
                <a:cs typeface="Arial"/>
                <a:sym typeface="Arial"/>
              </a:rPr>
              <a:t>Face++ API utilized for emotion score extraction</a:t>
            </a:r>
          </a:p>
          <a:p>
            <a:pPr algn="l" marL="954785" indent="-477393" lvl="1">
              <a:lnSpc>
                <a:spcPts val="3359"/>
              </a:lnSpc>
              <a:buFont typeface="Arial"/>
              <a:buChar char="•"/>
            </a:pPr>
            <a:r>
              <a:rPr lang="en-US" sz="2799">
                <a:solidFill>
                  <a:srgbClr val="000000"/>
                </a:solidFill>
                <a:latin typeface="Arial"/>
                <a:ea typeface="Arial"/>
                <a:cs typeface="Arial"/>
                <a:sym typeface="Arial"/>
              </a:rPr>
              <a:t>Valence derived from individual emotions</a:t>
            </a:r>
          </a:p>
        </p:txBody>
      </p:sp>
      <p:sp>
        <p:nvSpPr>
          <p:cNvPr name="TextBox 4" id="4"/>
          <p:cNvSpPr txBox="true"/>
          <p:nvPr/>
        </p:nvSpPr>
        <p:spPr>
          <a:xfrm rot="0">
            <a:off x="10559094" y="2723984"/>
            <a:ext cx="5961005" cy="523875"/>
          </a:xfrm>
          <a:prstGeom prst="rect">
            <a:avLst/>
          </a:prstGeom>
        </p:spPr>
        <p:txBody>
          <a:bodyPr anchor="t" rtlCol="false" tIns="0" lIns="0" bIns="0" rIns="0">
            <a:spAutoFit/>
          </a:bodyPr>
          <a:lstStyle/>
          <a:p>
            <a:pPr algn="l">
              <a:lnSpc>
                <a:spcPts val="3600"/>
              </a:lnSpc>
            </a:pPr>
            <a:r>
              <a:rPr lang="en-US" sz="3000">
                <a:solidFill>
                  <a:srgbClr val="000000"/>
                </a:solidFill>
                <a:latin typeface="Arial"/>
                <a:ea typeface="Arial"/>
                <a:cs typeface="Arial"/>
                <a:sym typeface="Arial"/>
              </a:rPr>
              <a:t>IMAGE SENTIMENT</a:t>
            </a:r>
          </a:p>
        </p:txBody>
      </p:sp>
      <p:grpSp>
        <p:nvGrpSpPr>
          <p:cNvPr name="Group 5" id="5"/>
          <p:cNvGrpSpPr/>
          <p:nvPr/>
        </p:nvGrpSpPr>
        <p:grpSpPr>
          <a:xfrm rot="0">
            <a:off x="593162" y="2570400"/>
            <a:ext cx="1040697" cy="2753975"/>
            <a:chOff x="0" y="0"/>
            <a:chExt cx="1387596" cy="3671966"/>
          </a:xfrm>
        </p:grpSpPr>
        <p:sp>
          <p:nvSpPr>
            <p:cNvPr name="Freeform 6" id="6"/>
            <p:cNvSpPr/>
            <p:nvPr/>
          </p:nvSpPr>
          <p:spPr>
            <a:xfrm flipH="false" flipV="false" rot="0">
              <a:off x="0" y="0"/>
              <a:ext cx="1387626" cy="3672029"/>
            </a:xfrm>
            <a:custGeom>
              <a:avLst/>
              <a:gdLst/>
              <a:ahLst/>
              <a:cxnLst/>
              <a:rect r="r" b="b" t="t" l="l"/>
              <a:pathLst>
                <a:path h="3672029" w="1387626">
                  <a:moveTo>
                    <a:pt x="0" y="0"/>
                  </a:moveTo>
                  <a:lnTo>
                    <a:pt x="1387626" y="0"/>
                  </a:lnTo>
                  <a:lnTo>
                    <a:pt x="1387626" y="3672029"/>
                  </a:lnTo>
                  <a:lnTo>
                    <a:pt x="0" y="3672029"/>
                  </a:lnTo>
                  <a:close/>
                </a:path>
              </a:pathLst>
            </a:custGeom>
            <a:solidFill>
              <a:srgbClr val="CC0000"/>
            </a:solidFill>
          </p:spPr>
        </p:sp>
        <p:sp>
          <p:nvSpPr>
            <p:cNvPr name="TextBox 7" id="7"/>
            <p:cNvSpPr txBox="true"/>
            <p:nvPr/>
          </p:nvSpPr>
          <p:spPr>
            <a:xfrm>
              <a:off x="0" y="-76200"/>
              <a:ext cx="1387596" cy="3748166"/>
            </a:xfrm>
            <a:prstGeom prst="rect">
              <a:avLst/>
            </a:prstGeom>
          </p:spPr>
          <p:txBody>
            <a:bodyPr anchor="t" rtlCol="false" tIns="50800" lIns="50800" bIns="50800" rIns="50800"/>
            <a:lstStyle/>
            <a:p>
              <a:pPr algn="ctr">
                <a:lnSpc>
                  <a:spcPts val="4560"/>
                </a:lnSpc>
              </a:pPr>
              <a:r>
                <a:rPr lang="en-US" sz="3800">
                  <a:solidFill>
                    <a:srgbClr val="FFFFFF"/>
                  </a:solidFill>
                  <a:latin typeface="Arial"/>
                  <a:ea typeface="Arial"/>
                  <a:cs typeface="Arial"/>
                  <a:sym typeface="Arial"/>
                </a:rPr>
                <a:t>01</a:t>
              </a:r>
            </a:p>
          </p:txBody>
        </p:sp>
      </p:grpSp>
      <p:grpSp>
        <p:nvGrpSpPr>
          <p:cNvPr name="Group 8" id="8"/>
          <p:cNvGrpSpPr/>
          <p:nvPr/>
        </p:nvGrpSpPr>
        <p:grpSpPr>
          <a:xfrm rot="0">
            <a:off x="9315762" y="2589450"/>
            <a:ext cx="967094" cy="2734925"/>
            <a:chOff x="0" y="0"/>
            <a:chExt cx="1289458" cy="3646566"/>
          </a:xfrm>
        </p:grpSpPr>
        <p:sp>
          <p:nvSpPr>
            <p:cNvPr name="Freeform 9" id="9"/>
            <p:cNvSpPr/>
            <p:nvPr/>
          </p:nvSpPr>
          <p:spPr>
            <a:xfrm flipH="false" flipV="false" rot="0">
              <a:off x="0" y="0"/>
              <a:ext cx="1289488" cy="3646629"/>
            </a:xfrm>
            <a:custGeom>
              <a:avLst/>
              <a:gdLst/>
              <a:ahLst/>
              <a:cxnLst/>
              <a:rect r="r" b="b" t="t" l="l"/>
              <a:pathLst>
                <a:path h="3646629" w="1289488">
                  <a:moveTo>
                    <a:pt x="0" y="0"/>
                  </a:moveTo>
                  <a:lnTo>
                    <a:pt x="1289488" y="0"/>
                  </a:lnTo>
                  <a:lnTo>
                    <a:pt x="1289488" y="3646629"/>
                  </a:lnTo>
                  <a:lnTo>
                    <a:pt x="0" y="3646629"/>
                  </a:lnTo>
                  <a:close/>
                </a:path>
              </a:pathLst>
            </a:custGeom>
            <a:solidFill>
              <a:srgbClr val="CC0000"/>
            </a:solidFill>
          </p:spPr>
        </p:sp>
        <p:sp>
          <p:nvSpPr>
            <p:cNvPr name="TextBox 10" id="10"/>
            <p:cNvSpPr txBox="true"/>
            <p:nvPr/>
          </p:nvSpPr>
          <p:spPr>
            <a:xfrm>
              <a:off x="0" y="-76200"/>
              <a:ext cx="1289458" cy="3722766"/>
            </a:xfrm>
            <a:prstGeom prst="rect">
              <a:avLst/>
            </a:prstGeom>
          </p:spPr>
          <p:txBody>
            <a:bodyPr anchor="t" rtlCol="false" tIns="50800" lIns="50800" bIns="50800" rIns="50800"/>
            <a:lstStyle/>
            <a:p>
              <a:pPr algn="ctr">
                <a:lnSpc>
                  <a:spcPts val="4560"/>
                </a:lnSpc>
              </a:pPr>
              <a:r>
                <a:rPr lang="en-US" sz="3800">
                  <a:solidFill>
                    <a:srgbClr val="FFFFFF"/>
                  </a:solidFill>
                  <a:latin typeface="Arial"/>
                  <a:ea typeface="Arial"/>
                  <a:cs typeface="Arial"/>
                  <a:sym typeface="Arial"/>
                </a:rPr>
                <a:t>02</a:t>
              </a:r>
            </a:p>
          </p:txBody>
        </p:sp>
      </p:grpSp>
      <p:sp>
        <p:nvSpPr>
          <p:cNvPr name="AutoShape 11" id="11"/>
          <p:cNvSpPr/>
          <p:nvPr/>
        </p:nvSpPr>
        <p:spPr>
          <a:xfrm>
            <a:off x="1597861" y="2570400"/>
            <a:ext cx="7346700" cy="38100"/>
          </a:xfrm>
          <a:prstGeom prst="line">
            <a:avLst/>
          </a:prstGeom>
          <a:ln cap="rnd" w="19050">
            <a:solidFill>
              <a:srgbClr val="CDCDCD"/>
            </a:solidFill>
            <a:prstDash val="solid"/>
            <a:headEnd type="none" len="sm" w="sm"/>
            <a:tailEnd type="none" len="sm" w="sm"/>
          </a:ln>
        </p:spPr>
      </p:sp>
      <p:sp>
        <p:nvSpPr>
          <p:cNvPr name="AutoShape 12" id="12"/>
          <p:cNvSpPr/>
          <p:nvPr/>
        </p:nvSpPr>
        <p:spPr>
          <a:xfrm>
            <a:off x="10282905" y="2589450"/>
            <a:ext cx="7346700" cy="38100"/>
          </a:xfrm>
          <a:prstGeom prst="line">
            <a:avLst/>
          </a:prstGeom>
          <a:ln cap="rnd" w="19050">
            <a:solidFill>
              <a:srgbClr val="CDCDCD"/>
            </a:solidFill>
            <a:prstDash val="solid"/>
            <a:headEnd type="none" len="sm" w="sm"/>
            <a:tailEnd type="none" len="sm" w="sm"/>
          </a:ln>
        </p:spPr>
      </p:sp>
      <p:sp>
        <p:nvSpPr>
          <p:cNvPr name="Freeform 13" id="13"/>
          <p:cNvSpPr/>
          <p:nvPr/>
        </p:nvSpPr>
        <p:spPr>
          <a:xfrm flipH="false" flipV="false" rot="0">
            <a:off x="593162" y="5627416"/>
            <a:ext cx="5306083" cy="3630884"/>
          </a:xfrm>
          <a:custGeom>
            <a:avLst/>
            <a:gdLst/>
            <a:ahLst/>
            <a:cxnLst/>
            <a:rect r="r" b="b" t="t" l="l"/>
            <a:pathLst>
              <a:path h="3630884" w="5306083">
                <a:moveTo>
                  <a:pt x="0" y="0"/>
                </a:moveTo>
                <a:lnTo>
                  <a:pt x="5306083" y="0"/>
                </a:lnTo>
                <a:lnTo>
                  <a:pt x="5306083" y="3630884"/>
                </a:lnTo>
                <a:lnTo>
                  <a:pt x="0" y="3630884"/>
                </a:lnTo>
                <a:lnTo>
                  <a:pt x="0" y="0"/>
                </a:lnTo>
                <a:close/>
              </a:path>
            </a:pathLst>
          </a:custGeom>
          <a:blipFill>
            <a:blip r:embed="rId3"/>
            <a:stretch>
              <a:fillRect l="-11689" t="0" r="-9961" b="0"/>
            </a:stretch>
          </a:blipFill>
        </p:spPr>
      </p:sp>
      <p:sp>
        <p:nvSpPr>
          <p:cNvPr name="Freeform 14" id="14"/>
          <p:cNvSpPr/>
          <p:nvPr/>
        </p:nvSpPr>
        <p:spPr>
          <a:xfrm flipH="false" flipV="false" rot="0">
            <a:off x="15562995" y="1028700"/>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4">
              <a:alphaModFix amt="14000"/>
            </a:blip>
            <a:stretch>
              <a:fillRect l="0" t="0" r="0" b="0"/>
            </a:stretch>
          </a:blipFill>
        </p:spPr>
      </p:sp>
      <p:grpSp>
        <p:nvGrpSpPr>
          <p:cNvPr name="Group 15" id="15"/>
          <p:cNvGrpSpPr/>
          <p:nvPr/>
        </p:nvGrpSpPr>
        <p:grpSpPr>
          <a:xfrm rot="-10800000">
            <a:off x="300" y="8"/>
            <a:ext cx="18288000" cy="570142"/>
            <a:chOff x="0" y="0"/>
            <a:chExt cx="24384000" cy="760189"/>
          </a:xfrm>
        </p:grpSpPr>
        <p:sp>
          <p:nvSpPr>
            <p:cNvPr name="Freeform 16" id="16"/>
            <p:cNvSpPr/>
            <p:nvPr/>
          </p:nvSpPr>
          <p:spPr>
            <a:xfrm flipH="false" flipV="false" rot="0">
              <a:off x="0" y="0"/>
              <a:ext cx="24384000" cy="760234"/>
            </a:xfrm>
            <a:custGeom>
              <a:avLst/>
              <a:gdLst/>
              <a:ahLst/>
              <a:cxnLst/>
              <a:rect r="r" b="b" t="t" l="l"/>
              <a:pathLst>
                <a:path h="760234" w="24384000">
                  <a:moveTo>
                    <a:pt x="0" y="0"/>
                  </a:moveTo>
                  <a:lnTo>
                    <a:pt x="24384000" y="0"/>
                  </a:lnTo>
                  <a:lnTo>
                    <a:pt x="24384000" y="760234"/>
                  </a:lnTo>
                  <a:lnTo>
                    <a:pt x="0" y="760234"/>
                  </a:lnTo>
                  <a:close/>
                </a:path>
              </a:pathLst>
            </a:custGeom>
            <a:solidFill>
              <a:srgbClr val="CC0000"/>
            </a:solidFill>
          </p:spPr>
        </p:sp>
      </p:grpSp>
      <p:grpSp>
        <p:nvGrpSpPr>
          <p:cNvPr name="Group 17" id="17"/>
          <p:cNvGrpSpPr/>
          <p:nvPr/>
        </p:nvGrpSpPr>
        <p:grpSpPr>
          <a:xfrm rot="-10800000">
            <a:off x="300" y="9673184"/>
            <a:ext cx="18288000" cy="613800"/>
            <a:chOff x="0" y="0"/>
            <a:chExt cx="24384000" cy="818400"/>
          </a:xfrm>
        </p:grpSpPr>
        <p:sp>
          <p:nvSpPr>
            <p:cNvPr name="Freeform 18" id="18"/>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Freeform 19" id="19"/>
          <p:cNvSpPr/>
          <p:nvPr/>
        </p:nvSpPr>
        <p:spPr>
          <a:xfrm flipH="false" flipV="false" rot="0">
            <a:off x="6158411" y="5627416"/>
            <a:ext cx="11388798" cy="3630884"/>
          </a:xfrm>
          <a:custGeom>
            <a:avLst/>
            <a:gdLst/>
            <a:ahLst/>
            <a:cxnLst/>
            <a:rect r="r" b="b" t="t" l="l"/>
            <a:pathLst>
              <a:path h="3630884" w="11388798">
                <a:moveTo>
                  <a:pt x="0" y="0"/>
                </a:moveTo>
                <a:lnTo>
                  <a:pt x="11388799" y="0"/>
                </a:lnTo>
                <a:lnTo>
                  <a:pt x="11388799" y="3630884"/>
                </a:lnTo>
                <a:lnTo>
                  <a:pt x="0" y="3630884"/>
                </a:lnTo>
                <a:lnTo>
                  <a:pt x="0" y="0"/>
                </a:lnTo>
                <a:close/>
              </a:path>
            </a:pathLst>
          </a:custGeom>
          <a:blipFill>
            <a:blip r:embed="rId5"/>
            <a:stretch>
              <a:fillRect l="0" t="0" r="0" b="0"/>
            </a:stretch>
          </a:blipFill>
        </p:spPr>
      </p:sp>
      <p:sp>
        <p:nvSpPr>
          <p:cNvPr name="TextBox 20" id="20"/>
          <p:cNvSpPr txBox="true"/>
          <p:nvPr/>
        </p:nvSpPr>
        <p:spPr>
          <a:xfrm rot="0">
            <a:off x="1517625" y="1046400"/>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ANALYSIS &amp; DEVELOPMENT</a:t>
            </a:r>
          </a:p>
        </p:txBody>
      </p:sp>
      <p:sp>
        <p:nvSpPr>
          <p:cNvPr name="TextBox 21" id="21"/>
          <p:cNvSpPr txBox="true"/>
          <p:nvPr/>
        </p:nvSpPr>
        <p:spPr>
          <a:xfrm rot="0">
            <a:off x="1633859" y="3171725"/>
            <a:ext cx="7310703" cy="2152650"/>
          </a:xfrm>
          <a:prstGeom prst="rect">
            <a:avLst/>
          </a:prstGeom>
        </p:spPr>
        <p:txBody>
          <a:bodyPr anchor="t" rtlCol="false" tIns="0" lIns="0" bIns="0" rIns="0">
            <a:spAutoFit/>
          </a:bodyPr>
          <a:lstStyle/>
          <a:p>
            <a:pPr algn="l" marL="954785" indent="-477393" lvl="1">
              <a:lnSpc>
                <a:spcPts val="3359"/>
              </a:lnSpc>
              <a:buFont typeface="Arial"/>
              <a:buChar char="•"/>
            </a:pPr>
            <a:r>
              <a:rPr lang="en-US" sz="2799">
                <a:solidFill>
                  <a:srgbClr val="000000"/>
                </a:solidFill>
                <a:latin typeface="Arial"/>
                <a:ea typeface="Arial"/>
                <a:cs typeface="Arial"/>
                <a:sym typeface="Arial"/>
              </a:rPr>
              <a:t>Tokenization, stemming, stop-word removal</a:t>
            </a:r>
          </a:p>
          <a:p>
            <a:pPr algn="l" marL="954785" indent="-477393" lvl="1">
              <a:lnSpc>
                <a:spcPts val="3359"/>
              </a:lnSpc>
              <a:buFont typeface="Arial"/>
              <a:buChar char="•"/>
            </a:pPr>
            <a:r>
              <a:rPr lang="en-US" sz="2799">
                <a:solidFill>
                  <a:srgbClr val="000000"/>
                </a:solidFill>
                <a:latin typeface="Arial"/>
                <a:ea typeface="Arial"/>
                <a:cs typeface="Arial"/>
                <a:sym typeface="Arial"/>
              </a:rPr>
              <a:t>Sentimentr package used for scoring</a:t>
            </a:r>
          </a:p>
          <a:p>
            <a:pPr algn="l" marL="954785" indent="-477393" lvl="1">
              <a:lnSpc>
                <a:spcPts val="3359"/>
              </a:lnSpc>
              <a:buFont typeface="Arial"/>
              <a:buChar char="•"/>
            </a:pPr>
            <a:r>
              <a:rPr lang="en-US" sz="2799">
                <a:solidFill>
                  <a:srgbClr val="000000"/>
                </a:solidFill>
                <a:latin typeface="Arial"/>
                <a:ea typeface="Arial"/>
                <a:cs typeface="Arial"/>
                <a:sym typeface="Arial"/>
              </a:rPr>
              <a:t>Lexicon-based approach with value shifters</a:t>
            </a:r>
          </a:p>
        </p:txBody>
      </p:sp>
      <p:sp>
        <p:nvSpPr>
          <p:cNvPr name="TextBox 22" id="22"/>
          <p:cNvSpPr txBox="true"/>
          <p:nvPr/>
        </p:nvSpPr>
        <p:spPr>
          <a:xfrm rot="0">
            <a:off x="1909452" y="2695475"/>
            <a:ext cx="5893735" cy="523875"/>
          </a:xfrm>
          <a:prstGeom prst="rect">
            <a:avLst/>
          </a:prstGeom>
        </p:spPr>
        <p:txBody>
          <a:bodyPr anchor="t" rtlCol="false" tIns="0" lIns="0" bIns="0" rIns="0">
            <a:spAutoFit/>
          </a:bodyPr>
          <a:lstStyle/>
          <a:p>
            <a:pPr algn="l">
              <a:lnSpc>
                <a:spcPts val="3600"/>
              </a:lnSpc>
            </a:pPr>
            <a:r>
              <a:rPr lang="en-US" sz="3000">
                <a:solidFill>
                  <a:srgbClr val="000000"/>
                </a:solidFill>
                <a:latin typeface="Arial"/>
                <a:ea typeface="Arial"/>
                <a:cs typeface="Arial"/>
                <a:sym typeface="Arial"/>
              </a:rPr>
              <a:t>TEXT SENTIMENT</a:t>
            </a:r>
          </a:p>
        </p:txBody>
      </p:sp>
      <p:sp>
        <p:nvSpPr>
          <p:cNvPr name="TextBox 23" id="23"/>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17625" y="993527"/>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ANALYSIS &amp; DEVELOPMENT</a:t>
            </a:r>
          </a:p>
        </p:txBody>
      </p:sp>
      <p:sp>
        <p:nvSpPr>
          <p:cNvPr name="AutoShape 3" id="3"/>
          <p:cNvSpPr/>
          <p:nvPr/>
        </p:nvSpPr>
        <p:spPr>
          <a:xfrm rot="10274">
            <a:off x="1426372" y="2179875"/>
            <a:ext cx="12747957" cy="0"/>
          </a:xfrm>
          <a:prstGeom prst="line">
            <a:avLst/>
          </a:prstGeom>
          <a:ln cap="rnd" w="19050">
            <a:solidFill>
              <a:srgbClr val="CDCDCD"/>
            </a:solidFill>
            <a:prstDash val="solid"/>
            <a:headEnd type="none" len="sm" w="sm"/>
            <a:tailEnd type="none" len="sm" w="sm"/>
          </a:ln>
        </p:spPr>
      </p:sp>
      <p:sp>
        <p:nvSpPr>
          <p:cNvPr name="TextBox 4" id="4"/>
          <p:cNvSpPr txBox="true"/>
          <p:nvPr/>
        </p:nvSpPr>
        <p:spPr>
          <a:xfrm rot="0">
            <a:off x="2585074" y="3471725"/>
            <a:ext cx="11050504" cy="1758061"/>
          </a:xfrm>
          <a:prstGeom prst="rect">
            <a:avLst/>
          </a:prstGeom>
        </p:spPr>
        <p:txBody>
          <a:bodyPr anchor="t" rtlCol="false" tIns="0" lIns="0" bIns="0" rIns="0">
            <a:spAutoFit/>
          </a:bodyPr>
          <a:lstStyle/>
          <a:p>
            <a:pPr algn="l" marL="954785" indent="-477393" lvl="1">
              <a:lnSpc>
                <a:spcPts val="2883"/>
              </a:lnSpc>
              <a:buFont typeface="Arial"/>
              <a:buChar char="•"/>
            </a:pPr>
            <a:r>
              <a:rPr lang="en-US" sz="2799">
                <a:solidFill>
                  <a:srgbClr val="000000"/>
                </a:solidFill>
                <a:latin typeface="Arial"/>
                <a:ea typeface="Arial"/>
                <a:cs typeface="Arial"/>
                <a:sym typeface="Arial"/>
              </a:rPr>
              <a:t>Removing duplicate or missing values, correcting inconsistencies.</a:t>
            </a:r>
          </a:p>
          <a:p>
            <a:pPr algn="l" marL="954785" indent="-477393" lvl="1">
              <a:lnSpc>
                <a:spcPts val="4199"/>
              </a:lnSpc>
              <a:buFont typeface="Arial"/>
              <a:buChar char="•"/>
            </a:pPr>
            <a:r>
              <a:rPr lang="en-US" sz="2799">
                <a:solidFill>
                  <a:srgbClr val="000000"/>
                </a:solidFill>
                <a:latin typeface="Arial"/>
                <a:ea typeface="Arial"/>
                <a:cs typeface="Arial"/>
                <a:sym typeface="Arial"/>
              </a:rPr>
              <a:t>Measuring emotional valence.</a:t>
            </a:r>
          </a:p>
          <a:p>
            <a:pPr algn="l" marL="954785" indent="-477393" lvl="1">
              <a:lnSpc>
                <a:spcPts val="4199"/>
              </a:lnSpc>
              <a:buFont typeface="Arial"/>
              <a:buChar char="•"/>
            </a:pPr>
            <a:r>
              <a:rPr lang="en-US" sz="2799">
                <a:solidFill>
                  <a:srgbClr val="000000"/>
                </a:solidFill>
                <a:latin typeface="Arial"/>
                <a:ea typeface="Arial"/>
                <a:cs typeface="Arial"/>
                <a:sym typeface="Arial"/>
              </a:rPr>
              <a:t>Combining data sources for analysis.</a:t>
            </a:r>
          </a:p>
        </p:txBody>
      </p:sp>
      <p:sp>
        <p:nvSpPr>
          <p:cNvPr name="TextBox 5" id="5"/>
          <p:cNvSpPr txBox="true"/>
          <p:nvPr/>
        </p:nvSpPr>
        <p:spPr>
          <a:xfrm rot="0">
            <a:off x="2833965" y="2893479"/>
            <a:ext cx="5893735" cy="523875"/>
          </a:xfrm>
          <a:prstGeom prst="rect">
            <a:avLst/>
          </a:prstGeom>
        </p:spPr>
        <p:txBody>
          <a:bodyPr anchor="t" rtlCol="false" tIns="0" lIns="0" bIns="0" rIns="0">
            <a:spAutoFit/>
          </a:bodyPr>
          <a:lstStyle/>
          <a:p>
            <a:pPr algn="l">
              <a:lnSpc>
                <a:spcPts val="3600"/>
              </a:lnSpc>
            </a:pPr>
            <a:r>
              <a:rPr lang="en-US" sz="3000">
                <a:solidFill>
                  <a:srgbClr val="000000"/>
                </a:solidFill>
                <a:latin typeface="Arial"/>
                <a:ea typeface="Arial"/>
                <a:cs typeface="Arial"/>
                <a:sym typeface="Arial"/>
              </a:rPr>
              <a:t>DATA CLEANSING</a:t>
            </a:r>
          </a:p>
        </p:txBody>
      </p:sp>
      <p:sp>
        <p:nvSpPr>
          <p:cNvPr name="TextBox 6" id="6"/>
          <p:cNvSpPr txBox="true"/>
          <p:nvPr/>
        </p:nvSpPr>
        <p:spPr>
          <a:xfrm rot="0">
            <a:off x="2456193" y="6381639"/>
            <a:ext cx="13106801" cy="2793111"/>
          </a:xfrm>
          <a:prstGeom prst="rect">
            <a:avLst/>
          </a:prstGeom>
        </p:spPr>
        <p:txBody>
          <a:bodyPr anchor="t" rtlCol="false" tIns="0" lIns="0" bIns="0" rIns="0">
            <a:spAutoFit/>
          </a:bodyPr>
          <a:lstStyle/>
          <a:p>
            <a:pPr algn="l" marL="954785" indent="-477393" lvl="1">
              <a:lnSpc>
                <a:spcPts val="2883"/>
              </a:lnSpc>
              <a:buFont typeface="Arial"/>
              <a:buChar char="•"/>
            </a:pPr>
            <a:r>
              <a:rPr lang="en-US" sz="2799">
                <a:solidFill>
                  <a:srgbClr val="000000"/>
                </a:solidFill>
                <a:latin typeface="Arial"/>
                <a:ea typeface="Arial"/>
                <a:cs typeface="Arial"/>
                <a:sym typeface="Arial"/>
              </a:rPr>
              <a:t>Exploratory analysis: Understanding data distribution and trends.</a:t>
            </a:r>
          </a:p>
          <a:p>
            <a:pPr algn="l" marL="954785" indent="-477393" lvl="1">
              <a:lnSpc>
                <a:spcPts val="4199"/>
              </a:lnSpc>
              <a:buFont typeface="Arial"/>
              <a:buChar char="•"/>
            </a:pPr>
            <a:r>
              <a:rPr lang="en-US" sz="2799">
                <a:solidFill>
                  <a:srgbClr val="000000"/>
                </a:solidFill>
                <a:latin typeface="Arial"/>
                <a:ea typeface="Arial"/>
                <a:cs typeface="Arial"/>
                <a:sym typeface="Arial"/>
              </a:rPr>
              <a:t>Model estimation</a:t>
            </a:r>
            <a:r>
              <a:rPr lang="en-US" sz="2799">
                <a:solidFill>
                  <a:srgbClr val="000000"/>
                </a:solidFill>
                <a:latin typeface="Arial"/>
                <a:ea typeface="Arial"/>
                <a:cs typeface="Arial"/>
                <a:sym typeface="Arial"/>
              </a:rPr>
              <a:t>: Modeling relationships between variables.</a:t>
            </a:r>
          </a:p>
          <a:p>
            <a:pPr algn="l">
              <a:lnSpc>
                <a:spcPts val="4199"/>
              </a:lnSpc>
            </a:pPr>
          </a:p>
          <a:p>
            <a:pPr algn="l">
              <a:lnSpc>
                <a:spcPts val="4199"/>
              </a:lnSpc>
            </a:pPr>
          </a:p>
          <a:p>
            <a:pPr algn="l">
              <a:lnSpc>
                <a:spcPts val="4199"/>
              </a:lnSpc>
            </a:pPr>
          </a:p>
          <a:p>
            <a:pPr algn="l" marL="954785" indent="-477393" lvl="1">
              <a:lnSpc>
                <a:spcPts val="1399"/>
              </a:lnSpc>
              <a:buFont typeface="Arial"/>
              <a:buChar char="•"/>
            </a:pPr>
            <a:r>
              <a:rPr lang="en-US" sz="2799">
                <a:solidFill>
                  <a:srgbClr val="000000"/>
                </a:solidFill>
                <a:latin typeface="Arial"/>
                <a:ea typeface="Arial"/>
                <a:cs typeface="Arial"/>
                <a:sym typeface="Arial"/>
              </a:rPr>
              <a:t>Model validation: Ensuring model accuracy and generalizability.</a:t>
            </a:r>
          </a:p>
        </p:txBody>
      </p:sp>
      <p:sp>
        <p:nvSpPr>
          <p:cNvPr name="TextBox 7" id="7"/>
          <p:cNvSpPr txBox="true"/>
          <p:nvPr/>
        </p:nvSpPr>
        <p:spPr>
          <a:xfrm rot="0">
            <a:off x="2760921" y="5800614"/>
            <a:ext cx="5960942" cy="523875"/>
          </a:xfrm>
          <a:prstGeom prst="rect">
            <a:avLst/>
          </a:prstGeom>
        </p:spPr>
        <p:txBody>
          <a:bodyPr anchor="t" rtlCol="false" tIns="0" lIns="0" bIns="0" rIns="0">
            <a:spAutoFit/>
          </a:bodyPr>
          <a:lstStyle/>
          <a:p>
            <a:pPr algn="l">
              <a:lnSpc>
                <a:spcPts val="3600"/>
              </a:lnSpc>
            </a:pPr>
            <a:r>
              <a:rPr lang="en-US" sz="3000">
                <a:solidFill>
                  <a:srgbClr val="000000"/>
                </a:solidFill>
                <a:latin typeface="Arial"/>
                <a:ea typeface="Arial"/>
                <a:cs typeface="Arial"/>
                <a:sym typeface="Arial"/>
              </a:rPr>
              <a:t>STATISTICAL ANALYSIS</a:t>
            </a:r>
          </a:p>
        </p:txBody>
      </p:sp>
      <p:grpSp>
        <p:nvGrpSpPr>
          <p:cNvPr name="Group 8" id="8"/>
          <p:cNvGrpSpPr/>
          <p:nvPr/>
        </p:nvGrpSpPr>
        <p:grpSpPr>
          <a:xfrm rot="0">
            <a:off x="1517625" y="2665550"/>
            <a:ext cx="1040746" cy="2564237"/>
            <a:chOff x="0" y="0"/>
            <a:chExt cx="1387662" cy="3418982"/>
          </a:xfrm>
        </p:grpSpPr>
        <p:sp>
          <p:nvSpPr>
            <p:cNvPr name="Freeform 9" id="9"/>
            <p:cNvSpPr/>
            <p:nvPr/>
          </p:nvSpPr>
          <p:spPr>
            <a:xfrm flipH="false" flipV="false" rot="0">
              <a:off x="0" y="0"/>
              <a:ext cx="1387692" cy="3419044"/>
            </a:xfrm>
            <a:custGeom>
              <a:avLst/>
              <a:gdLst/>
              <a:ahLst/>
              <a:cxnLst/>
              <a:rect r="r" b="b" t="t" l="l"/>
              <a:pathLst>
                <a:path h="3419044" w="1387692">
                  <a:moveTo>
                    <a:pt x="0" y="0"/>
                  </a:moveTo>
                  <a:lnTo>
                    <a:pt x="1387692" y="0"/>
                  </a:lnTo>
                  <a:lnTo>
                    <a:pt x="1387692" y="3419044"/>
                  </a:lnTo>
                  <a:lnTo>
                    <a:pt x="0" y="3419044"/>
                  </a:lnTo>
                  <a:close/>
                </a:path>
              </a:pathLst>
            </a:custGeom>
            <a:solidFill>
              <a:srgbClr val="CC0000"/>
            </a:solidFill>
          </p:spPr>
        </p:sp>
        <p:sp>
          <p:nvSpPr>
            <p:cNvPr name="TextBox 10" id="10"/>
            <p:cNvSpPr txBox="true"/>
            <p:nvPr/>
          </p:nvSpPr>
          <p:spPr>
            <a:xfrm>
              <a:off x="0" y="-76200"/>
              <a:ext cx="1387662" cy="3495182"/>
            </a:xfrm>
            <a:prstGeom prst="rect">
              <a:avLst/>
            </a:prstGeom>
          </p:spPr>
          <p:txBody>
            <a:bodyPr anchor="t" rtlCol="false" tIns="50800" lIns="50800" bIns="50800" rIns="50800"/>
            <a:lstStyle/>
            <a:p>
              <a:pPr algn="ctr">
                <a:lnSpc>
                  <a:spcPts val="4560"/>
                </a:lnSpc>
              </a:pPr>
              <a:r>
                <a:rPr lang="en-US" sz="3800">
                  <a:solidFill>
                    <a:srgbClr val="FFFFFF"/>
                  </a:solidFill>
                  <a:latin typeface="Arial"/>
                  <a:ea typeface="Arial"/>
                  <a:cs typeface="Arial"/>
                  <a:sym typeface="Arial"/>
                </a:rPr>
                <a:t>03</a:t>
              </a:r>
            </a:p>
          </p:txBody>
        </p:sp>
      </p:grpSp>
      <p:grpSp>
        <p:nvGrpSpPr>
          <p:cNvPr name="Group 11" id="11"/>
          <p:cNvGrpSpPr/>
          <p:nvPr/>
        </p:nvGrpSpPr>
        <p:grpSpPr>
          <a:xfrm rot="0">
            <a:off x="1517625" y="5572645"/>
            <a:ext cx="967044" cy="3602105"/>
            <a:chOff x="0" y="0"/>
            <a:chExt cx="1289393" cy="4802806"/>
          </a:xfrm>
        </p:grpSpPr>
        <p:sp>
          <p:nvSpPr>
            <p:cNvPr name="Freeform 12" id="12"/>
            <p:cNvSpPr/>
            <p:nvPr/>
          </p:nvSpPr>
          <p:spPr>
            <a:xfrm flipH="false" flipV="false" rot="0">
              <a:off x="0" y="0"/>
              <a:ext cx="1289423" cy="4802868"/>
            </a:xfrm>
            <a:custGeom>
              <a:avLst/>
              <a:gdLst/>
              <a:ahLst/>
              <a:cxnLst/>
              <a:rect r="r" b="b" t="t" l="l"/>
              <a:pathLst>
                <a:path h="4802868" w="1289423">
                  <a:moveTo>
                    <a:pt x="0" y="0"/>
                  </a:moveTo>
                  <a:lnTo>
                    <a:pt x="1289423" y="0"/>
                  </a:lnTo>
                  <a:lnTo>
                    <a:pt x="1289423" y="4802868"/>
                  </a:lnTo>
                  <a:lnTo>
                    <a:pt x="0" y="4802868"/>
                  </a:lnTo>
                  <a:close/>
                </a:path>
              </a:pathLst>
            </a:custGeom>
            <a:solidFill>
              <a:srgbClr val="CC0000"/>
            </a:solidFill>
          </p:spPr>
        </p:sp>
        <p:sp>
          <p:nvSpPr>
            <p:cNvPr name="TextBox 13" id="13"/>
            <p:cNvSpPr txBox="true"/>
            <p:nvPr/>
          </p:nvSpPr>
          <p:spPr>
            <a:xfrm>
              <a:off x="0" y="-76200"/>
              <a:ext cx="1289393" cy="4879006"/>
            </a:xfrm>
            <a:prstGeom prst="rect">
              <a:avLst/>
            </a:prstGeom>
          </p:spPr>
          <p:txBody>
            <a:bodyPr anchor="t" rtlCol="false" tIns="50800" lIns="50800" bIns="50800" rIns="50800"/>
            <a:lstStyle/>
            <a:p>
              <a:pPr algn="ctr">
                <a:lnSpc>
                  <a:spcPts val="4560"/>
                </a:lnSpc>
              </a:pPr>
              <a:r>
                <a:rPr lang="en-US" sz="3800">
                  <a:solidFill>
                    <a:srgbClr val="FFFFFF"/>
                  </a:solidFill>
                  <a:latin typeface="Arial"/>
                  <a:ea typeface="Arial"/>
                  <a:cs typeface="Arial"/>
                  <a:sym typeface="Arial"/>
                </a:rPr>
                <a:t>04</a:t>
              </a:r>
            </a:p>
          </p:txBody>
        </p:sp>
      </p:grpSp>
      <p:sp>
        <p:nvSpPr>
          <p:cNvPr name="AutoShape 14" id="14"/>
          <p:cNvSpPr/>
          <p:nvPr/>
        </p:nvSpPr>
        <p:spPr>
          <a:xfrm>
            <a:off x="2585074" y="2675075"/>
            <a:ext cx="7346700" cy="38100"/>
          </a:xfrm>
          <a:prstGeom prst="line">
            <a:avLst/>
          </a:prstGeom>
          <a:ln cap="rnd" w="19050">
            <a:solidFill>
              <a:srgbClr val="CDCDCD"/>
            </a:solidFill>
            <a:prstDash val="solid"/>
            <a:headEnd type="none" len="sm" w="sm"/>
            <a:tailEnd type="none" len="sm" w="sm"/>
          </a:ln>
        </p:spPr>
      </p:sp>
      <p:sp>
        <p:nvSpPr>
          <p:cNvPr name="AutoShape 15" id="15"/>
          <p:cNvSpPr/>
          <p:nvPr/>
        </p:nvSpPr>
        <p:spPr>
          <a:xfrm>
            <a:off x="2456193" y="5582170"/>
            <a:ext cx="7346700" cy="38100"/>
          </a:xfrm>
          <a:prstGeom prst="line">
            <a:avLst/>
          </a:prstGeom>
          <a:ln cap="rnd" w="19050">
            <a:solidFill>
              <a:srgbClr val="CDCDCD"/>
            </a:solidFill>
            <a:prstDash val="solid"/>
            <a:headEnd type="none" len="sm" w="sm"/>
            <a:tailEnd type="none" len="sm" w="sm"/>
          </a:ln>
        </p:spPr>
      </p:sp>
      <p:sp>
        <p:nvSpPr>
          <p:cNvPr name="Freeform 16" id="16"/>
          <p:cNvSpPr/>
          <p:nvPr/>
        </p:nvSpPr>
        <p:spPr>
          <a:xfrm flipH="false" flipV="false" rot="0">
            <a:off x="15562995" y="1028700"/>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3">
              <a:alphaModFix amt="14000"/>
            </a:blip>
            <a:stretch>
              <a:fillRect l="0" t="0" r="0" b="0"/>
            </a:stretch>
          </a:blipFill>
        </p:spPr>
      </p:sp>
      <p:grpSp>
        <p:nvGrpSpPr>
          <p:cNvPr name="Group 17" id="17"/>
          <p:cNvGrpSpPr/>
          <p:nvPr/>
        </p:nvGrpSpPr>
        <p:grpSpPr>
          <a:xfrm rot="-10800000">
            <a:off x="300" y="8"/>
            <a:ext cx="18288000" cy="570142"/>
            <a:chOff x="0" y="0"/>
            <a:chExt cx="24384000" cy="760189"/>
          </a:xfrm>
        </p:grpSpPr>
        <p:sp>
          <p:nvSpPr>
            <p:cNvPr name="Freeform 18" id="18"/>
            <p:cNvSpPr/>
            <p:nvPr/>
          </p:nvSpPr>
          <p:spPr>
            <a:xfrm flipH="false" flipV="false" rot="0">
              <a:off x="0" y="0"/>
              <a:ext cx="24384000" cy="760234"/>
            </a:xfrm>
            <a:custGeom>
              <a:avLst/>
              <a:gdLst/>
              <a:ahLst/>
              <a:cxnLst/>
              <a:rect r="r" b="b" t="t" l="l"/>
              <a:pathLst>
                <a:path h="760234" w="24384000">
                  <a:moveTo>
                    <a:pt x="0" y="0"/>
                  </a:moveTo>
                  <a:lnTo>
                    <a:pt x="24384000" y="0"/>
                  </a:lnTo>
                  <a:lnTo>
                    <a:pt x="24384000" y="760234"/>
                  </a:lnTo>
                  <a:lnTo>
                    <a:pt x="0" y="760234"/>
                  </a:lnTo>
                  <a:close/>
                </a:path>
              </a:pathLst>
            </a:custGeom>
            <a:solidFill>
              <a:srgbClr val="CC0000"/>
            </a:solidFill>
          </p:spPr>
        </p:sp>
      </p:grpSp>
      <p:grpSp>
        <p:nvGrpSpPr>
          <p:cNvPr name="Group 19" id="19"/>
          <p:cNvGrpSpPr/>
          <p:nvPr/>
        </p:nvGrpSpPr>
        <p:grpSpPr>
          <a:xfrm rot="-10800000">
            <a:off x="300" y="9673184"/>
            <a:ext cx="18288000" cy="613800"/>
            <a:chOff x="0" y="0"/>
            <a:chExt cx="24384000" cy="818400"/>
          </a:xfrm>
        </p:grpSpPr>
        <p:sp>
          <p:nvSpPr>
            <p:cNvPr name="Freeform 20" id="20"/>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21" id="21"/>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
        <p:nvSpPr>
          <p:cNvPr name="TextBox 22" id="22"/>
          <p:cNvSpPr txBox="true"/>
          <p:nvPr/>
        </p:nvSpPr>
        <p:spPr>
          <a:xfrm rot="0">
            <a:off x="3236727" y="7305564"/>
            <a:ext cx="11764052" cy="1314450"/>
          </a:xfrm>
          <a:prstGeom prst="rect">
            <a:avLst/>
          </a:prstGeom>
        </p:spPr>
        <p:txBody>
          <a:bodyPr anchor="t" rtlCol="false" tIns="0" lIns="0" bIns="0" rIns="0">
            <a:spAutoFit/>
          </a:bodyPr>
          <a:lstStyle/>
          <a:p>
            <a:pPr algn="l" marL="1209039" indent="-403013" lvl="2">
              <a:lnSpc>
                <a:spcPts val="3359"/>
              </a:lnSpc>
              <a:buFont typeface="Arial"/>
              <a:buChar char="⚬"/>
            </a:pPr>
            <a:r>
              <a:rPr lang="en-US" sz="2799">
                <a:solidFill>
                  <a:srgbClr val="000000"/>
                </a:solidFill>
                <a:latin typeface="Arial"/>
                <a:ea typeface="Arial"/>
                <a:cs typeface="Arial"/>
                <a:sym typeface="Arial"/>
              </a:rPr>
              <a:t>Dependent: Amount raised($), </a:t>
            </a:r>
          </a:p>
          <a:p>
            <a:pPr algn="l" marL="1209039" indent="-403013" lvl="2">
              <a:lnSpc>
                <a:spcPts val="3359"/>
              </a:lnSpc>
              <a:buFont typeface="Arial"/>
              <a:buChar char="⚬"/>
            </a:pPr>
            <a:r>
              <a:rPr lang="en-US" sz="2799">
                <a:solidFill>
                  <a:srgbClr val="000000"/>
                </a:solidFill>
                <a:latin typeface="Arial"/>
                <a:ea typeface="Arial"/>
                <a:cs typeface="Arial"/>
                <a:sym typeface="Arial"/>
              </a:rPr>
              <a:t>Independent: Emotional scores of text and image, </a:t>
            </a:r>
          </a:p>
          <a:p>
            <a:pPr algn="l" marL="1209039" indent="-403013" lvl="2">
              <a:lnSpc>
                <a:spcPts val="3359"/>
              </a:lnSpc>
              <a:buFont typeface="Arial"/>
              <a:buChar char="⚬"/>
            </a:pPr>
            <a:r>
              <a:rPr lang="en-US" sz="2799">
                <a:solidFill>
                  <a:srgbClr val="000000"/>
                </a:solidFill>
                <a:latin typeface="Arial"/>
                <a:ea typeface="Arial"/>
                <a:cs typeface="Arial"/>
                <a:sym typeface="Arial"/>
              </a:rPr>
              <a:t>Control: Campaign-level attributes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CE1111"/>
        </a:solidFill>
      </p:bgPr>
    </p:bg>
    <p:spTree>
      <p:nvGrpSpPr>
        <p:cNvPr id="1" name=""/>
        <p:cNvGrpSpPr/>
        <p:nvPr/>
      </p:nvGrpSpPr>
      <p:grpSpPr>
        <a:xfrm>
          <a:off x="0" y="0"/>
          <a:ext cx="0" cy="0"/>
          <a:chOff x="0" y="0"/>
          <a:chExt cx="0" cy="0"/>
        </a:xfrm>
      </p:grpSpPr>
      <p:grpSp>
        <p:nvGrpSpPr>
          <p:cNvPr name="Group 2" id="2"/>
          <p:cNvGrpSpPr/>
          <p:nvPr/>
        </p:nvGrpSpPr>
        <p:grpSpPr>
          <a:xfrm rot="-10800000">
            <a:off x="0" y="6881125"/>
            <a:ext cx="18288000" cy="3405875"/>
            <a:chOff x="0" y="0"/>
            <a:chExt cx="24384000" cy="4541167"/>
          </a:xfrm>
        </p:grpSpPr>
        <p:sp>
          <p:nvSpPr>
            <p:cNvPr name="Freeform 3" id="3"/>
            <p:cNvSpPr/>
            <p:nvPr/>
          </p:nvSpPr>
          <p:spPr>
            <a:xfrm flipH="false" flipV="false" rot="0">
              <a:off x="0" y="0"/>
              <a:ext cx="24384000" cy="4541128"/>
            </a:xfrm>
            <a:custGeom>
              <a:avLst/>
              <a:gdLst/>
              <a:ahLst/>
              <a:cxnLst/>
              <a:rect r="r" b="b" t="t" l="l"/>
              <a:pathLst>
                <a:path h="4541128" w="24384000">
                  <a:moveTo>
                    <a:pt x="0" y="0"/>
                  </a:moveTo>
                  <a:lnTo>
                    <a:pt x="24384000" y="0"/>
                  </a:lnTo>
                  <a:lnTo>
                    <a:pt x="24384000" y="4541128"/>
                  </a:lnTo>
                  <a:lnTo>
                    <a:pt x="0" y="4541128"/>
                  </a:lnTo>
                  <a:close/>
                </a:path>
              </a:pathLst>
            </a:custGeom>
            <a:solidFill>
              <a:srgbClr val="FFFEFE"/>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EFE"/>
            </a:solidFill>
          </p:spPr>
        </p:sp>
      </p:grpSp>
      <p:sp>
        <p:nvSpPr>
          <p:cNvPr name="TextBox 6" id="6"/>
          <p:cNvSpPr txBox="true"/>
          <p:nvPr/>
        </p:nvSpPr>
        <p:spPr>
          <a:xfrm rot="0">
            <a:off x="1517625" y="4595125"/>
            <a:ext cx="12980550" cy="1571625"/>
          </a:xfrm>
          <a:prstGeom prst="rect">
            <a:avLst/>
          </a:prstGeom>
        </p:spPr>
        <p:txBody>
          <a:bodyPr anchor="t" rtlCol="false" tIns="0" lIns="0" bIns="0" rIns="0">
            <a:spAutoFit/>
          </a:bodyPr>
          <a:lstStyle/>
          <a:p>
            <a:pPr algn="l">
              <a:lnSpc>
                <a:spcPts val="10910"/>
              </a:lnSpc>
            </a:pPr>
            <a:r>
              <a:rPr lang="en-US" sz="9092">
                <a:solidFill>
                  <a:srgbClr val="FFFEFE"/>
                </a:solidFill>
                <a:latin typeface="Arial"/>
                <a:ea typeface="Arial"/>
                <a:cs typeface="Arial"/>
                <a:sym typeface="Arial"/>
              </a:rPr>
              <a:t>RESULTS</a:t>
            </a:r>
          </a:p>
        </p:txBody>
      </p:sp>
      <p:sp>
        <p:nvSpPr>
          <p:cNvPr name="TextBox 7" id="7"/>
          <p:cNvSpPr txBox="true"/>
          <p:nvPr/>
        </p:nvSpPr>
        <p:spPr>
          <a:xfrm rot="0">
            <a:off x="1517625" y="904875"/>
            <a:ext cx="5066550" cy="3686175"/>
          </a:xfrm>
          <a:prstGeom prst="rect">
            <a:avLst/>
          </a:prstGeom>
        </p:spPr>
        <p:txBody>
          <a:bodyPr anchor="t" rtlCol="false" tIns="0" lIns="0" bIns="0" rIns="0">
            <a:spAutoFit/>
          </a:bodyPr>
          <a:lstStyle/>
          <a:p>
            <a:pPr algn="l">
              <a:lnSpc>
                <a:spcPts val="25739"/>
              </a:lnSpc>
            </a:pPr>
            <a:r>
              <a:rPr lang="en-US" sz="21450">
                <a:solidFill>
                  <a:srgbClr val="FFFEFE"/>
                </a:solidFill>
                <a:latin typeface="Arial"/>
                <a:ea typeface="Arial"/>
                <a:cs typeface="Arial"/>
                <a:sym typeface="Arial"/>
              </a:rPr>
              <a:t>04</a:t>
            </a:r>
          </a:p>
        </p:txBody>
      </p:sp>
      <p:sp>
        <p:nvSpPr>
          <p:cNvPr name="AutoShape 8" id="8"/>
          <p:cNvSpPr/>
          <p:nvPr/>
        </p:nvSpPr>
        <p:spPr>
          <a:xfrm rot="10274">
            <a:off x="1426372" y="4618275"/>
            <a:ext cx="12747957" cy="0"/>
          </a:xfrm>
          <a:prstGeom prst="line">
            <a:avLst/>
          </a:prstGeom>
          <a:ln cap="rnd" w="19050">
            <a:solidFill>
              <a:srgbClr val="FFFEFE"/>
            </a:solidFill>
            <a:prstDash val="solid"/>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7023956" y="2826930"/>
            <a:ext cx="0" cy="6158172"/>
          </a:xfrm>
          <a:prstGeom prst="line">
            <a:avLst/>
          </a:prstGeom>
          <a:ln cap="rnd" w="19050">
            <a:solidFill>
              <a:srgbClr val="CDCDCD"/>
            </a:solidFill>
            <a:prstDash val="solid"/>
            <a:headEnd type="none" len="sm" w="sm"/>
            <a:tailEnd type="none" len="sm" w="sm"/>
          </a:ln>
        </p:spPr>
      </p:sp>
      <p:sp>
        <p:nvSpPr>
          <p:cNvPr name="Freeform 3" id="3"/>
          <p:cNvSpPr/>
          <p:nvPr/>
        </p:nvSpPr>
        <p:spPr>
          <a:xfrm flipH="false" flipV="false" rot="0">
            <a:off x="15562995" y="1239260"/>
            <a:ext cx="3392611" cy="8229600"/>
          </a:xfrm>
          <a:custGeom>
            <a:avLst/>
            <a:gdLst/>
            <a:ahLst/>
            <a:cxnLst/>
            <a:rect r="r" b="b" t="t" l="l"/>
            <a:pathLst>
              <a:path h="8229600" w="3392611">
                <a:moveTo>
                  <a:pt x="0" y="0"/>
                </a:moveTo>
                <a:lnTo>
                  <a:pt x="3392610" y="0"/>
                </a:lnTo>
                <a:lnTo>
                  <a:pt x="3392610" y="8229599"/>
                </a:lnTo>
                <a:lnTo>
                  <a:pt x="0" y="8229599"/>
                </a:lnTo>
                <a:lnTo>
                  <a:pt x="0" y="0"/>
                </a:lnTo>
                <a:close/>
              </a:path>
            </a:pathLst>
          </a:custGeom>
          <a:blipFill>
            <a:blip r:embed="rId3">
              <a:alphaModFix amt="14000"/>
            </a:blip>
            <a:stretch>
              <a:fillRect l="0" t="0" r="0" b="0"/>
            </a:stretch>
          </a:blipFill>
        </p:spPr>
      </p:sp>
      <p:grpSp>
        <p:nvGrpSpPr>
          <p:cNvPr name="Group 4" id="4"/>
          <p:cNvGrpSpPr/>
          <p:nvPr/>
        </p:nvGrpSpPr>
        <p:grpSpPr>
          <a:xfrm rot="-10800000">
            <a:off x="300" y="9673184"/>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Freeform 6" id="6"/>
          <p:cNvSpPr/>
          <p:nvPr/>
        </p:nvSpPr>
        <p:spPr>
          <a:xfrm flipH="false" flipV="false" rot="0">
            <a:off x="7483087" y="2932968"/>
            <a:ext cx="9378713" cy="5966458"/>
          </a:xfrm>
          <a:custGeom>
            <a:avLst/>
            <a:gdLst/>
            <a:ahLst/>
            <a:cxnLst/>
            <a:rect r="r" b="b" t="t" l="l"/>
            <a:pathLst>
              <a:path h="5966458" w="9378713">
                <a:moveTo>
                  <a:pt x="0" y="0"/>
                </a:moveTo>
                <a:lnTo>
                  <a:pt x="9378713" y="0"/>
                </a:lnTo>
                <a:lnTo>
                  <a:pt x="9378713" y="5966457"/>
                </a:lnTo>
                <a:lnTo>
                  <a:pt x="0" y="5966457"/>
                </a:lnTo>
                <a:lnTo>
                  <a:pt x="0" y="0"/>
                </a:lnTo>
                <a:close/>
              </a:path>
            </a:pathLst>
          </a:custGeom>
          <a:blipFill>
            <a:blip r:embed="rId4"/>
            <a:stretch>
              <a:fillRect l="0" t="0" r="0" b="0"/>
            </a:stretch>
          </a:blipFill>
          <a:ln w="19050" cap="sq">
            <a:solidFill>
              <a:srgbClr val="000000"/>
            </a:solidFill>
            <a:prstDash val="solid"/>
            <a:miter/>
          </a:ln>
        </p:spPr>
      </p:sp>
      <p:sp>
        <p:nvSpPr>
          <p:cNvPr name="TextBox 7" id="7"/>
          <p:cNvSpPr txBox="true"/>
          <p:nvPr/>
        </p:nvSpPr>
        <p:spPr>
          <a:xfrm rot="0">
            <a:off x="1129464" y="3806674"/>
            <a:ext cx="5446802" cy="13144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The outcome variable and the control variables are skewed to the right.</a:t>
            </a:r>
          </a:p>
        </p:txBody>
      </p:sp>
      <p:sp>
        <p:nvSpPr>
          <p:cNvPr name="TextBox 8" id="8"/>
          <p:cNvSpPr txBox="true"/>
          <p:nvPr/>
        </p:nvSpPr>
        <p:spPr>
          <a:xfrm rot="0">
            <a:off x="1129464" y="3243449"/>
            <a:ext cx="44461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Observation 1: </a:t>
            </a:r>
          </a:p>
        </p:txBody>
      </p:sp>
      <p:sp>
        <p:nvSpPr>
          <p:cNvPr name="TextBox 9" id="9"/>
          <p:cNvSpPr txBox="true"/>
          <p:nvPr/>
        </p:nvSpPr>
        <p:spPr>
          <a:xfrm rot="0">
            <a:off x="1129464" y="7617394"/>
            <a:ext cx="5437292" cy="8953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Only 15.2% of the campaigns achieved or surpassed their goal.</a:t>
            </a:r>
          </a:p>
        </p:txBody>
      </p:sp>
      <p:sp>
        <p:nvSpPr>
          <p:cNvPr name="TextBox 10" id="10"/>
          <p:cNvSpPr txBox="true"/>
          <p:nvPr/>
        </p:nvSpPr>
        <p:spPr>
          <a:xfrm rot="0">
            <a:off x="1119953" y="7054699"/>
            <a:ext cx="44461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Observation 2: </a:t>
            </a:r>
          </a:p>
        </p:txBody>
      </p:sp>
      <p:sp>
        <p:nvSpPr>
          <p:cNvPr name="AutoShape 11" id="11"/>
          <p:cNvSpPr/>
          <p:nvPr/>
        </p:nvSpPr>
        <p:spPr>
          <a:xfrm>
            <a:off x="1129443" y="6121249"/>
            <a:ext cx="4436640" cy="9525"/>
          </a:xfrm>
          <a:prstGeom prst="line">
            <a:avLst/>
          </a:prstGeom>
          <a:ln cap="rnd" w="19050">
            <a:solidFill>
              <a:srgbClr val="CDCDCD"/>
            </a:solidFill>
            <a:prstDash val="solid"/>
            <a:headEnd type="none" len="sm" w="sm"/>
            <a:tailEnd type="none" len="sm" w="sm"/>
          </a:ln>
        </p:spPr>
      </p:sp>
      <p:sp>
        <p:nvSpPr>
          <p:cNvPr name="AutoShape 12" id="12"/>
          <p:cNvSpPr/>
          <p:nvPr/>
        </p:nvSpPr>
        <p:spPr>
          <a:xfrm>
            <a:off x="1028728" y="2091223"/>
            <a:ext cx="12747900" cy="38100"/>
          </a:xfrm>
          <a:prstGeom prst="line">
            <a:avLst/>
          </a:prstGeom>
          <a:ln cap="rnd" w="19050">
            <a:solidFill>
              <a:srgbClr val="CDCDCD"/>
            </a:solidFill>
            <a:prstDash val="solid"/>
            <a:headEnd type="none" len="sm" w="sm"/>
            <a:tailEnd type="none" len="sm" w="sm"/>
          </a:ln>
        </p:spPr>
      </p:sp>
      <p:grpSp>
        <p:nvGrpSpPr>
          <p:cNvPr name="Group 13" id="13"/>
          <p:cNvGrpSpPr/>
          <p:nvPr/>
        </p:nvGrpSpPr>
        <p:grpSpPr>
          <a:xfrm rot="-10800000">
            <a:off x="300" y="8"/>
            <a:ext cx="18288000" cy="658227"/>
            <a:chOff x="0" y="0"/>
            <a:chExt cx="24384000" cy="877635"/>
          </a:xfrm>
        </p:grpSpPr>
        <p:sp>
          <p:nvSpPr>
            <p:cNvPr name="Freeform 14" id="14"/>
            <p:cNvSpPr/>
            <p:nvPr/>
          </p:nvSpPr>
          <p:spPr>
            <a:xfrm flipH="false" flipV="false" rot="0">
              <a:off x="0" y="0"/>
              <a:ext cx="24384000" cy="877680"/>
            </a:xfrm>
            <a:custGeom>
              <a:avLst/>
              <a:gdLst/>
              <a:ahLst/>
              <a:cxnLst/>
              <a:rect r="r" b="b" t="t" l="l"/>
              <a:pathLst>
                <a:path h="877680" w="24384000">
                  <a:moveTo>
                    <a:pt x="0" y="0"/>
                  </a:moveTo>
                  <a:lnTo>
                    <a:pt x="24384000" y="0"/>
                  </a:lnTo>
                  <a:lnTo>
                    <a:pt x="24384000" y="877680"/>
                  </a:lnTo>
                  <a:lnTo>
                    <a:pt x="0" y="877680"/>
                  </a:lnTo>
                  <a:close/>
                </a:path>
              </a:pathLst>
            </a:custGeom>
            <a:solidFill>
              <a:srgbClr val="CC0000"/>
            </a:solidFill>
          </p:spPr>
        </p:sp>
      </p:grpSp>
      <p:sp>
        <p:nvSpPr>
          <p:cNvPr name="TextBox 15" id="15"/>
          <p:cNvSpPr txBox="true"/>
          <p:nvPr/>
        </p:nvSpPr>
        <p:spPr>
          <a:xfrm rot="0">
            <a:off x="1119953" y="914400"/>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EXPLORATORY ANALYSIS</a:t>
            </a:r>
          </a:p>
        </p:txBody>
      </p:sp>
      <p:sp>
        <p:nvSpPr>
          <p:cNvPr name="TextBox 16" id="16"/>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28" y="2091223"/>
            <a:ext cx="12747900" cy="38100"/>
          </a:xfrm>
          <a:prstGeom prst="line">
            <a:avLst/>
          </a:prstGeom>
          <a:ln cap="rnd" w="19050">
            <a:solidFill>
              <a:srgbClr val="CDCDCD"/>
            </a:solidFill>
            <a:prstDash val="solid"/>
            <a:headEnd type="none" len="sm" w="sm"/>
            <a:tailEnd type="none" len="sm" w="sm"/>
          </a:ln>
        </p:spPr>
      </p:sp>
      <p:sp>
        <p:nvSpPr>
          <p:cNvPr name="Freeform 3" id="3"/>
          <p:cNvSpPr/>
          <p:nvPr/>
        </p:nvSpPr>
        <p:spPr>
          <a:xfrm flipH="false" flipV="false" rot="0">
            <a:off x="15562995" y="1239260"/>
            <a:ext cx="3392611" cy="8229600"/>
          </a:xfrm>
          <a:custGeom>
            <a:avLst/>
            <a:gdLst/>
            <a:ahLst/>
            <a:cxnLst/>
            <a:rect r="r" b="b" t="t" l="l"/>
            <a:pathLst>
              <a:path h="8229600" w="3392611">
                <a:moveTo>
                  <a:pt x="0" y="0"/>
                </a:moveTo>
                <a:lnTo>
                  <a:pt x="3392610" y="0"/>
                </a:lnTo>
                <a:lnTo>
                  <a:pt x="3392610" y="8229599"/>
                </a:lnTo>
                <a:lnTo>
                  <a:pt x="0" y="8229599"/>
                </a:lnTo>
                <a:lnTo>
                  <a:pt x="0" y="0"/>
                </a:lnTo>
                <a:close/>
              </a:path>
            </a:pathLst>
          </a:custGeom>
          <a:blipFill>
            <a:blip r:embed="rId3">
              <a:alphaModFix amt="14000"/>
            </a:blip>
            <a:stretch>
              <a:fillRect l="0" t="0" r="0" b="0"/>
            </a:stretch>
          </a:blipFill>
        </p:spPr>
      </p:sp>
      <p:grpSp>
        <p:nvGrpSpPr>
          <p:cNvPr name="Group 4" id="4"/>
          <p:cNvGrpSpPr/>
          <p:nvPr/>
        </p:nvGrpSpPr>
        <p:grpSpPr>
          <a:xfrm rot="-10800000">
            <a:off x="300" y="8"/>
            <a:ext cx="18288000" cy="658227"/>
            <a:chOff x="0" y="0"/>
            <a:chExt cx="24384000" cy="877635"/>
          </a:xfrm>
        </p:grpSpPr>
        <p:sp>
          <p:nvSpPr>
            <p:cNvPr name="Freeform 5" id="5"/>
            <p:cNvSpPr/>
            <p:nvPr/>
          </p:nvSpPr>
          <p:spPr>
            <a:xfrm flipH="false" flipV="false" rot="0">
              <a:off x="0" y="0"/>
              <a:ext cx="24384000" cy="877680"/>
            </a:xfrm>
            <a:custGeom>
              <a:avLst/>
              <a:gdLst/>
              <a:ahLst/>
              <a:cxnLst/>
              <a:rect r="r" b="b" t="t" l="l"/>
              <a:pathLst>
                <a:path h="877680" w="24384000">
                  <a:moveTo>
                    <a:pt x="0" y="0"/>
                  </a:moveTo>
                  <a:lnTo>
                    <a:pt x="24384000" y="0"/>
                  </a:lnTo>
                  <a:lnTo>
                    <a:pt x="24384000" y="877680"/>
                  </a:lnTo>
                  <a:lnTo>
                    <a:pt x="0" y="877680"/>
                  </a:lnTo>
                  <a:close/>
                </a:path>
              </a:pathLst>
            </a:custGeom>
            <a:solidFill>
              <a:srgbClr val="CC0000"/>
            </a:solidFill>
          </p:spPr>
        </p:sp>
      </p:grpSp>
      <p:grpSp>
        <p:nvGrpSpPr>
          <p:cNvPr name="Group 6" id="6"/>
          <p:cNvGrpSpPr/>
          <p:nvPr/>
        </p:nvGrpSpPr>
        <p:grpSpPr>
          <a:xfrm rot="-10800000">
            <a:off x="300" y="9673184"/>
            <a:ext cx="18288000" cy="6138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AutoShape 8" id="8"/>
          <p:cNvSpPr/>
          <p:nvPr/>
        </p:nvSpPr>
        <p:spPr>
          <a:xfrm>
            <a:off x="10893039" y="7043988"/>
            <a:ext cx="4436640" cy="9525"/>
          </a:xfrm>
          <a:prstGeom prst="line">
            <a:avLst/>
          </a:prstGeom>
          <a:ln cap="rnd" w="19050">
            <a:solidFill>
              <a:srgbClr val="CDCDCD"/>
            </a:solidFill>
            <a:prstDash val="solid"/>
            <a:headEnd type="none" len="sm" w="sm"/>
            <a:tailEnd type="none" len="sm" w="sm"/>
          </a:ln>
        </p:spPr>
      </p:sp>
      <p:sp>
        <p:nvSpPr>
          <p:cNvPr name="Freeform 9" id="9"/>
          <p:cNvSpPr/>
          <p:nvPr/>
        </p:nvSpPr>
        <p:spPr>
          <a:xfrm flipH="false" flipV="false" rot="0">
            <a:off x="10893039" y="2643969"/>
            <a:ext cx="4436660" cy="4110058"/>
          </a:xfrm>
          <a:custGeom>
            <a:avLst/>
            <a:gdLst/>
            <a:ahLst/>
            <a:cxnLst/>
            <a:rect r="r" b="b" t="t" l="l"/>
            <a:pathLst>
              <a:path h="4110058" w="4436660">
                <a:moveTo>
                  <a:pt x="0" y="0"/>
                </a:moveTo>
                <a:lnTo>
                  <a:pt x="4436660" y="0"/>
                </a:lnTo>
                <a:lnTo>
                  <a:pt x="4436660" y="4110058"/>
                </a:lnTo>
                <a:lnTo>
                  <a:pt x="0" y="4110058"/>
                </a:lnTo>
                <a:lnTo>
                  <a:pt x="0" y="0"/>
                </a:lnTo>
                <a:close/>
              </a:path>
            </a:pathLst>
          </a:custGeom>
          <a:blipFill>
            <a:blip r:embed="rId4"/>
            <a:stretch>
              <a:fillRect l="-69851" t="0" r="-71546" b="0"/>
            </a:stretch>
          </a:blipFill>
          <a:ln w="19050" cap="sq">
            <a:solidFill>
              <a:srgbClr val="000000"/>
            </a:solidFill>
            <a:prstDash val="solid"/>
            <a:miter/>
          </a:ln>
        </p:spPr>
      </p:sp>
      <p:sp>
        <p:nvSpPr>
          <p:cNvPr name="AutoShape 10" id="10"/>
          <p:cNvSpPr/>
          <p:nvPr/>
        </p:nvSpPr>
        <p:spPr>
          <a:xfrm>
            <a:off x="1119974" y="4922394"/>
            <a:ext cx="4436640" cy="9525"/>
          </a:xfrm>
          <a:prstGeom prst="line">
            <a:avLst/>
          </a:prstGeom>
          <a:ln cap="rnd" w="19050">
            <a:solidFill>
              <a:srgbClr val="CDCDCD"/>
            </a:solidFill>
            <a:prstDash val="solid"/>
            <a:headEnd type="none" len="sm" w="sm"/>
            <a:tailEnd type="none" len="sm" w="sm"/>
          </a:ln>
        </p:spPr>
      </p:sp>
      <p:sp>
        <p:nvSpPr>
          <p:cNvPr name="Freeform 11" id="11"/>
          <p:cNvSpPr/>
          <p:nvPr/>
        </p:nvSpPr>
        <p:spPr>
          <a:xfrm flipH="false" flipV="false" rot="0">
            <a:off x="1119953" y="5334385"/>
            <a:ext cx="6601561" cy="3833678"/>
          </a:xfrm>
          <a:custGeom>
            <a:avLst/>
            <a:gdLst/>
            <a:ahLst/>
            <a:cxnLst/>
            <a:rect r="r" b="b" t="t" l="l"/>
            <a:pathLst>
              <a:path h="3833678" w="6601561">
                <a:moveTo>
                  <a:pt x="0" y="0"/>
                </a:moveTo>
                <a:lnTo>
                  <a:pt x="6601562" y="0"/>
                </a:lnTo>
                <a:lnTo>
                  <a:pt x="6601562" y="3833678"/>
                </a:lnTo>
                <a:lnTo>
                  <a:pt x="0" y="3833678"/>
                </a:lnTo>
                <a:lnTo>
                  <a:pt x="0" y="0"/>
                </a:lnTo>
                <a:close/>
              </a:path>
            </a:pathLst>
          </a:custGeom>
          <a:blipFill>
            <a:blip r:embed="rId5"/>
            <a:stretch>
              <a:fillRect l="0" t="0" r="0" b="0"/>
            </a:stretch>
          </a:blipFill>
          <a:ln w="19050" cap="sq">
            <a:solidFill>
              <a:srgbClr val="000000"/>
            </a:solidFill>
            <a:prstDash val="solid"/>
            <a:miter/>
          </a:ln>
        </p:spPr>
      </p:sp>
      <p:sp>
        <p:nvSpPr>
          <p:cNvPr name="TextBox 12" id="12"/>
          <p:cNvSpPr txBox="true"/>
          <p:nvPr/>
        </p:nvSpPr>
        <p:spPr>
          <a:xfrm rot="0">
            <a:off x="1119953" y="914400"/>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EXPLORATORY ANALYSIS</a:t>
            </a:r>
          </a:p>
        </p:txBody>
      </p:sp>
      <p:sp>
        <p:nvSpPr>
          <p:cNvPr name="TextBox 13" id="13"/>
          <p:cNvSpPr txBox="true"/>
          <p:nvPr/>
        </p:nvSpPr>
        <p:spPr>
          <a:xfrm rot="0">
            <a:off x="1119994" y="3313568"/>
            <a:ext cx="8995956" cy="13144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Positive emotional appeal in images conquers over negative appeal in cover images, while emotional valence in text is more evenly distributed.</a:t>
            </a:r>
          </a:p>
        </p:txBody>
      </p:sp>
      <p:sp>
        <p:nvSpPr>
          <p:cNvPr name="TextBox 14" id="14"/>
          <p:cNvSpPr txBox="true"/>
          <p:nvPr/>
        </p:nvSpPr>
        <p:spPr>
          <a:xfrm rot="0">
            <a:off x="1119994" y="2750343"/>
            <a:ext cx="44461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Observation 3: </a:t>
            </a:r>
          </a:p>
        </p:txBody>
      </p:sp>
      <p:sp>
        <p:nvSpPr>
          <p:cNvPr name="TextBox 15" id="15"/>
          <p:cNvSpPr txBox="true"/>
          <p:nvPr/>
        </p:nvSpPr>
        <p:spPr>
          <a:xfrm rot="0">
            <a:off x="8910705" y="7853613"/>
            <a:ext cx="6418995" cy="1314450"/>
          </a:xfrm>
          <a:prstGeom prst="rect">
            <a:avLst/>
          </a:prstGeom>
        </p:spPr>
        <p:txBody>
          <a:bodyPr anchor="t" rtlCol="false" tIns="0" lIns="0" bIns="0" rIns="0">
            <a:spAutoFit/>
          </a:bodyPr>
          <a:lstStyle/>
          <a:p>
            <a:pPr algn="r">
              <a:lnSpc>
                <a:spcPts val="3359"/>
              </a:lnSpc>
            </a:pPr>
            <a:r>
              <a:rPr lang="en-US" sz="2799">
                <a:solidFill>
                  <a:srgbClr val="000000"/>
                </a:solidFill>
                <a:latin typeface="Arial"/>
                <a:ea typeface="Arial"/>
                <a:cs typeface="Arial"/>
                <a:sym typeface="Arial"/>
              </a:rPr>
              <a:t>Emotional valence in text and images are not one-dimensional, rather they co-exist within the same modality. </a:t>
            </a:r>
          </a:p>
        </p:txBody>
      </p:sp>
      <p:sp>
        <p:nvSpPr>
          <p:cNvPr name="TextBox 16" id="16"/>
          <p:cNvSpPr txBox="true"/>
          <p:nvPr/>
        </p:nvSpPr>
        <p:spPr>
          <a:xfrm rot="0">
            <a:off x="8910705" y="7263063"/>
            <a:ext cx="6418995" cy="647700"/>
          </a:xfrm>
          <a:prstGeom prst="rect">
            <a:avLst/>
          </a:prstGeom>
        </p:spPr>
        <p:txBody>
          <a:bodyPr anchor="t" rtlCol="false" tIns="0" lIns="0" bIns="0" rIns="0">
            <a:spAutoFit/>
          </a:bodyPr>
          <a:lstStyle/>
          <a:p>
            <a:pPr algn="r">
              <a:lnSpc>
                <a:spcPts val="4560"/>
              </a:lnSpc>
            </a:pPr>
            <a:r>
              <a:rPr lang="en-US" sz="3800">
                <a:solidFill>
                  <a:srgbClr val="000000"/>
                </a:solidFill>
                <a:latin typeface="Arial"/>
                <a:ea typeface="Arial"/>
                <a:cs typeface="Arial"/>
                <a:sym typeface="Arial"/>
              </a:rPr>
              <a:t>Observation 4</a:t>
            </a:r>
          </a:p>
        </p:txBody>
      </p:sp>
      <p:sp>
        <p:nvSpPr>
          <p:cNvPr name="TextBox 17" id="17"/>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62995" y="1239260"/>
            <a:ext cx="3392611" cy="8229600"/>
          </a:xfrm>
          <a:custGeom>
            <a:avLst/>
            <a:gdLst/>
            <a:ahLst/>
            <a:cxnLst/>
            <a:rect r="r" b="b" t="t" l="l"/>
            <a:pathLst>
              <a:path h="8229600" w="3392611">
                <a:moveTo>
                  <a:pt x="0" y="0"/>
                </a:moveTo>
                <a:lnTo>
                  <a:pt x="3392610" y="0"/>
                </a:lnTo>
                <a:lnTo>
                  <a:pt x="3392610" y="8229599"/>
                </a:lnTo>
                <a:lnTo>
                  <a:pt x="0" y="8229599"/>
                </a:lnTo>
                <a:lnTo>
                  <a:pt x="0" y="0"/>
                </a:lnTo>
                <a:close/>
              </a:path>
            </a:pathLst>
          </a:custGeom>
          <a:blipFill>
            <a:blip r:embed="rId3">
              <a:alphaModFix amt="14000"/>
            </a:blip>
            <a:stretch>
              <a:fillRect l="0" t="0" r="0" b="0"/>
            </a:stretch>
          </a:blipFill>
        </p:spPr>
      </p:sp>
      <p:grpSp>
        <p:nvGrpSpPr>
          <p:cNvPr name="Group 3" id="3"/>
          <p:cNvGrpSpPr/>
          <p:nvPr/>
        </p:nvGrpSpPr>
        <p:grpSpPr>
          <a:xfrm rot="-10800000">
            <a:off x="300" y="8"/>
            <a:ext cx="18288000" cy="955800"/>
            <a:chOff x="0" y="0"/>
            <a:chExt cx="24384000" cy="1274400"/>
          </a:xfrm>
        </p:grpSpPr>
        <p:sp>
          <p:nvSpPr>
            <p:cNvPr name="Freeform 4" id="4"/>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5" id="5"/>
          <p:cNvGrpSpPr/>
          <p:nvPr/>
        </p:nvGrpSpPr>
        <p:grpSpPr>
          <a:xfrm rot="-10800000">
            <a:off x="300" y="9673184"/>
            <a:ext cx="18288000" cy="613800"/>
            <a:chOff x="0" y="0"/>
            <a:chExt cx="24384000" cy="818400"/>
          </a:xfrm>
        </p:grpSpPr>
        <p:sp>
          <p:nvSpPr>
            <p:cNvPr name="Freeform 6" id="6"/>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7" id="7"/>
          <p:cNvSpPr txBox="true"/>
          <p:nvPr/>
        </p:nvSpPr>
        <p:spPr>
          <a:xfrm rot="0">
            <a:off x="1566168" y="1948047"/>
            <a:ext cx="5495292"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VALIDATION</a:t>
            </a:r>
          </a:p>
        </p:txBody>
      </p:sp>
      <p:sp>
        <p:nvSpPr>
          <p:cNvPr name="AutoShape 8" id="8"/>
          <p:cNvSpPr/>
          <p:nvPr/>
        </p:nvSpPr>
        <p:spPr>
          <a:xfrm>
            <a:off x="1566151" y="8872867"/>
            <a:ext cx="15693125" cy="0"/>
          </a:xfrm>
          <a:prstGeom prst="line">
            <a:avLst/>
          </a:prstGeom>
          <a:ln cap="rnd" w="19050">
            <a:solidFill>
              <a:srgbClr val="CDCDCD"/>
            </a:solidFill>
            <a:prstDash val="solid"/>
            <a:headEnd type="none" len="sm" w="sm"/>
            <a:tailEnd type="none" len="sm" w="sm"/>
          </a:ln>
        </p:spPr>
      </p:sp>
      <p:sp>
        <p:nvSpPr>
          <p:cNvPr name="AutoShape 9" id="9"/>
          <p:cNvSpPr/>
          <p:nvPr/>
        </p:nvSpPr>
        <p:spPr>
          <a:xfrm flipV="true">
            <a:off x="1566168" y="2948172"/>
            <a:ext cx="5495292" cy="9525"/>
          </a:xfrm>
          <a:prstGeom prst="line">
            <a:avLst/>
          </a:prstGeom>
          <a:ln cap="rnd" w="19050">
            <a:solidFill>
              <a:srgbClr val="CDCDCD"/>
            </a:solidFill>
            <a:prstDash val="solid"/>
            <a:headEnd type="none" len="sm" w="sm"/>
            <a:tailEnd type="none" len="sm" w="sm"/>
          </a:ln>
        </p:spPr>
      </p:sp>
      <p:sp>
        <p:nvSpPr>
          <p:cNvPr name="Freeform 10" id="10"/>
          <p:cNvSpPr/>
          <p:nvPr/>
        </p:nvSpPr>
        <p:spPr>
          <a:xfrm flipH="false" flipV="false" rot="0">
            <a:off x="7846497" y="2109463"/>
            <a:ext cx="9412780" cy="6079669"/>
          </a:xfrm>
          <a:custGeom>
            <a:avLst/>
            <a:gdLst/>
            <a:ahLst/>
            <a:cxnLst/>
            <a:rect r="r" b="b" t="t" l="l"/>
            <a:pathLst>
              <a:path h="6079669" w="9412780">
                <a:moveTo>
                  <a:pt x="0" y="0"/>
                </a:moveTo>
                <a:lnTo>
                  <a:pt x="9412780" y="0"/>
                </a:lnTo>
                <a:lnTo>
                  <a:pt x="9412780" y="6079669"/>
                </a:lnTo>
                <a:lnTo>
                  <a:pt x="0" y="6079669"/>
                </a:lnTo>
                <a:lnTo>
                  <a:pt x="0" y="0"/>
                </a:lnTo>
                <a:close/>
              </a:path>
            </a:pathLst>
          </a:custGeom>
          <a:blipFill>
            <a:blip r:embed="rId4"/>
            <a:stretch>
              <a:fillRect l="0" t="0" r="0" b="0"/>
            </a:stretch>
          </a:blipFill>
        </p:spPr>
      </p:sp>
      <p:sp>
        <p:nvSpPr>
          <p:cNvPr name="TextBox 11" id="11"/>
          <p:cNvSpPr txBox="true"/>
          <p:nvPr/>
        </p:nvSpPr>
        <p:spPr>
          <a:xfrm rot="0">
            <a:off x="1566151" y="3864782"/>
            <a:ext cx="5495292" cy="4324350"/>
          </a:xfrm>
          <a:prstGeom prst="rect">
            <a:avLst/>
          </a:prstGeom>
        </p:spPr>
        <p:txBody>
          <a:bodyPr anchor="t" rtlCol="false" tIns="0" lIns="0" bIns="0" rIns="0">
            <a:spAutoFit/>
          </a:bodyPr>
          <a:lstStyle/>
          <a:p>
            <a:pPr algn="l">
              <a:lnSpc>
                <a:spcPts val="3449"/>
              </a:lnSpc>
            </a:pPr>
            <a:r>
              <a:rPr lang="en-US" sz="2499">
                <a:solidFill>
                  <a:srgbClr val="000000"/>
                </a:solidFill>
                <a:latin typeface="Arial"/>
                <a:ea typeface="Arial"/>
                <a:cs typeface="Arial"/>
                <a:sym typeface="Arial"/>
              </a:rPr>
              <a:t>We examined unusual data points using studentized residuals, leverage, and Cook’s distance. </a:t>
            </a:r>
          </a:p>
          <a:p>
            <a:pPr algn="l">
              <a:lnSpc>
                <a:spcPts val="3449"/>
              </a:lnSpc>
            </a:pPr>
          </a:p>
          <a:p>
            <a:pPr algn="l">
              <a:lnSpc>
                <a:spcPts val="3449"/>
              </a:lnSpc>
            </a:pPr>
            <a:r>
              <a:rPr lang="en-US" sz="2499">
                <a:solidFill>
                  <a:srgbClr val="000000"/>
                </a:solidFill>
                <a:latin typeface="Arial"/>
                <a:ea typeface="Arial"/>
                <a:cs typeface="Arial"/>
                <a:sym typeface="Arial"/>
              </a:rPr>
              <a:t>Most points with high Cook’s distance are neither outliers nor have high leverage. Those with high leverage are not outliers and vice versa. Therefore, the unusual data points do not impact our regression estimates.</a:t>
            </a:r>
          </a:p>
        </p:txBody>
      </p:sp>
      <p:sp>
        <p:nvSpPr>
          <p:cNvPr name="TextBox 12" id="12"/>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
        <p:nvSpPr>
          <p:cNvPr name="TextBox 13" id="13"/>
          <p:cNvSpPr txBox="true"/>
          <p:nvPr/>
        </p:nvSpPr>
        <p:spPr>
          <a:xfrm rot="0">
            <a:off x="1566168" y="3068253"/>
            <a:ext cx="5495292" cy="561975"/>
          </a:xfrm>
          <a:prstGeom prst="rect">
            <a:avLst/>
          </a:prstGeom>
        </p:spPr>
        <p:txBody>
          <a:bodyPr anchor="t" rtlCol="false" tIns="0" lIns="0" bIns="0" rIns="0">
            <a:spAutoFit/>
          </a:bodyPr>
          <a:lstStyle/>
          <a:p>
            <a:pPr algn="l">
              <a:lnSpc>
                <a:spcPts val="3960"/>
              </a:lnSpc>
            </a:pPr>
            <a:r>
              <a:rPr lang="en-US" sz="3300" i="true">
                <a:solidFill>
                  <a:srgbClr val="000000"/>
                </a:solidFill>
                <a:latin typeface="Arial Italics"/>
                <a:ea typeface="Arial Italics"/>
                <a:cs typeface="Arial Italics"/>
                <a:sym typeface="Arial Italics"/>
              </a:rPr>
              <a:t>Unusual Data Points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62995" y="1239260"/>
            <a:ext cx="3392611" cy="8229600"/>
          </a:xfrm>
          <a:custGeom>
            <a:avLst/>
            <a:gdLst/>
            <a:ahLst/>
            <a:cxnLst/>
            <a:rect r="r" b="b" t="t" l="l"/>
            <a:pathLst>
              <a:path h="8229600" w="3392611">
                <a:moveTo>
                  <a:pt x="0" y="0"/>
                </a:moveTo>
                <a:lnTo>
                  <a:pt x="3392610" y="0"/>
                </a:lnTo>
                <a:lnTo>
                  <a:pt x="3392610" y="8229599"/>
                </a:lnTo>
                <a:lnTo>
                  <a:pt x="0" y="8229599"/>
                </a:lnTo>
                <a:lnTo>
                  <a:pt x="0" y="0"/>
                </a:lnTo>
                <a:close/>
              </a:path>
            </a:pathLst>
          </a:custGeom>
          <a:blipFill>
            <a:blip r:embed="rId3">
              <a:alphaModFix amt="14000"/>
            </a:blip>
            <a:stretch>
              <a:fillRect l="0" t="0" r="0" b="0"/>
            </a:stretch>
          </a:blipFill>
        </p:spPr>
      </p:sp>
      <p:grpSp>
        <p:nvGrpSpPr>
          <p:cNvPr name="Group 3" id="3"/>
          <p:cNvGrpSpPr/>
          <p:nvPr/>
        </p:nvGrpSpPr>
        <p:grpSpPr>
          <a:xfrm rot="-10800000">
            <a:off x="300" y="8"/>
            <a:ext cx="18288000" cy="955800"/>
            <a:chOff x="0" y="0"/>
            <a:chExt cx="24384000" cy="1274400"/>
          </a:xfrm>
        </p:grpSpPr>
        <p:sp>
          <p:nvSpPr>
            <p:cNvPr name="Freeform 4" id="4"/>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5" id="5"/>
          <p:cNvGrpSpPr/>
          <p:nvPr/>
        </p:nvGrpSpPr>
        <p:grpSpPr>
          <a:xfrm rot="-10800000">
            <a:off x="300" y="9673184"/>
            <a:ext cx="18288000" cy="613800"/>
            <a:chOff x="0" y="0"/>
            <a:chExt cx="24384000" cy="818400"/>
          </a:xfrm>
        </p:grpSpPr>
        <p:sp>
          <p:nvSpPr>
            <p:cNvPr name="Freeform 6" id="6"/>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7" id="7"/>
          <p:cNvSpPr txBox="true"/>
          <p:nvPr/>
        </p:nvSpPr>
        <p:spPr>
          <a:xfrm rot="0">
            <a:off x="1711439" y="1437062"/>
            <a:ext cx="556128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VALIDATION</a:t>
            </a:r>
          </a:p>
        </p:txBody>
      </p:sp>
      <p:sp>
        <p:nvSpPr>
          <p:cNvPr name="AutoShape 8" id="8"/>
          <p:cNvSpPr/>
          <p:nvPr/>
        </p:nvSpPr>
        <p:spPr>
          <a:xfrm>
            <a:off x="1675627" y="9040821"/>
            <a:ext cx="15450300" cy="38100"/>
          </a:xfrm>
          <a:prstGeom prst="line">
            <a:avLst/>
          </a:prstGeom>
          <a:ln cap="rnd" w="19050">
            <a:solidFill>
              <a:srgbClr val="CDCDCD"/>
            </a:solidFill>
            <a:prstDash val="solid"/>
            <a:headEnd type="none" len="sm" w="sm"/>
            <a:tailEnd type="none" len="sm" w="sm"/>
          </a:ln>
        </p:spPr>
      </p:sp>
      <p:sp>
        <p:nvSpPr>
          <p:cNvPr name="AutoShape 9" id="9"/>
          <p:cNvSpPr/>
          <p:nvPr/>
        </p:nvSpPr>
        <p:spPr>
          <a:xfrm flipV="true">
            <a:off x="1747251" y="2551487"/>
            <a:ext cx="5561280" cy="9525"/>
          </a:xfrm>
          <a:prstGeom prst="line">
            <a:avLst/>
          </a:prstGeom>
          <a:ln cap="rnd" w="19050">
            <a:solidFill>
              <a:srgbClr val="CDCDCD"/>
            </a:solidFill>
            <a:prstDash val="solid"/>
            <a:headEnd type="none" len="sm" w="sm"/>
            <a:tailEnd type="none" len="sm" w="sm"/>
          </a:ln>
        </p:spPr>
      </p:sp>
      <p:sp>
        <p:nvSpPr>
          <p:cNvPr name="Freeform 10" id="10"/>
          <p:cNvSpPr/>
          <p:nvPr/>
        </p:nvSpPr>
        <p:spPr>
          <a:xfrm flipH="false" flipV="false" rot="0">
            <a:off x="10302129" y="1540546"/>
            <a:ext cx="6823821" cy="7198757"/>
          </a:xfrm>
          <a:custGeom>
            <a:avLst/>
            <a:gdLst/>
            <a:ahLst/>
            <a:cxnLst/>
            <a:rect r="r" b="b" t="t" l="l"/>
            <a:pathLst>
              <a:path h="7198757" w="6823821">
                <a:moveTo>
                  <a:pt x="0" y="0"/>
                </a:moveTo>
                <a:lnTo>
                  <a:pt x="6823821" y="0"/>
                </a:lnTo>
                <a:lnTo>
                  <a:pt x="6823821" y="7198757"/>
                </a:lnTo>
                <a:lnTo>
                  <a:pt x="0" y="7198757"/>
                </a:lnTo>
                <a:lnTo>
                  <a:pt x="0" y="0"/>
                </a:lnTo>
                <a:close/>
              </a:path>
            </a:pathLst>
          </a:custGeom>
          <a:blipFill>
            <a:blip r:embed="rId4"/>
            <a:stretch>
              <a:fillRect l="0" t="0" r="0" b="0"/>
            </a:stretch>
          </a:blipFill>
        </p:spPr>
      </p:sp>
      <p:sp>
        <p:nvSpPr>
          <p:cNvPr name="TextBox 11" id="11"/>
          <p:cNvSpPr txBox="true"/>
          <p:nvPr/>
        </p:nvSpPr>
        <p:spPr>
          <a:xfrm rot="0">
            <a:off x="1350874" y="3598026"/>
            <a:ext cx="8582217" cy="509778"/>
          </a:xfrm>
          <a:prstGeom prst="rect">
            <a:avLst/>
          </a:prstGeom>
        </p:spPr>
        <p:txBody>
          <a:bodyPr anchor="t" rtlCol="false" tIns="0" lIns="0" bIns="0" rIns="0">
            <a:spAutoFit/>
          </a:bodyPr>
          <a:lstStyle/>
          <a:p>
            <a:pPr algn="l" marL="582928" indent="-291464" lvl="1">
              <a:lnSpc>
                <a:spcPts val="3725"/>
              </a:lnSpc>
              <a:buFont typeface="Arial"/>
              <a:buChar char="•"/>
            </a:pPr>
            <a:r>
              <a:rPr lang="en-US" sz="2699">
                <a:solidFill>
                  <a:srgbClr val="000000"/>
                </a:solidFill>
                <a:latin typeface="Arial"/>
                <a:ea typeface="Arial"/>
                <a:cs typeface="Arial"/>
                <a:sym typeface="Arial"/>
              </a:rPr>
              <a:t>Tests Conducted:</a:t>
            </a:r>
          </a:p>
        </p:txBody>
      </p:sp>
      <p:sp>
        <p:nvSpPr>
          <p:cNvPr name="TextBox 12" id="12"/>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
        <p:nvSpPr>
          <p:cNvPr name="TextBox 13" id="13"/>
          <p:cNvSpPr txBox="true"/>
          <p:nvPr/>
        </p:nvSpPr>
        <p:spPr>
          <a:xfrm rot="0">
            <a:off x="1711439" y="2768189"/>
            <a:ext cx="7423390" cy="561975"/>
          </a:xfrm>
          <a:prstGeom prst="rect">
            <a:avLst/>
          </a:prstGeom>
        </p:spPr>
        <p:txBody>
          <a:bodyPr anchor="t" rtlCol="false" tIns="0" lIns="0" bIns="0" rIns="0">
            <a:spAutoFit/>
          </a:bodyPr>
          <a:lstStyle/>
          <a:p>
            <a:pPr algn="l">
              <a:lnSpc>
                <a:spcPts val="3960"/>
              </a:lnSpc>
            </a:pPr>
            <a:r>
              <a:rPr lang="en-US" sz="3300" i="true">
                <a:solidFill>
                  <a:srgbClr val="000000"/>
                </a:solidFill>
                <a:latin typeface="Arial Italics"/>
                <a:ea typeface="Arial Italics"/>
                <a:cs typeface="Arial Italics"/>
                <a:sym typeface="Arial Italics"/>
              </a:rPr>
              <a:t>Disturbance error assumptions</a:t>
            </a:r>
          </a:p>
        </p:txBody>
      </p:sp>
      <p:sp>
        <p:nvSpPr>
          <p:cNvPr name="TextBox 14" id="14"/>
          <p:cNvSpPr txBox="true"/>
          <p:nvPr/>
        </p:nvSpPr>
        <p:spPr>
          <a:xfrm rot="0">
            <a:off x="1659913" y="4140951"/>
            <a:ext cx="3183369" cy="976503"/>
          </a:xfrm>
          <a:prstGeom prst="rect">
            <a:avLst/>
          </a:prstGeom>
        </p:spPr>
        <p:txBody>
          <a:bodyPr anchor="t" rtlCol="false" tIns="0" lIns="0" bIns="0" rIns="0">
            <a:spAutoFit/>
          </a:bodyPr>
          <a:lstStyle/>
          <a:p>
            <a:pPr algn="l" marL="582928" indent="-291464" lvl="1">
              <a:lnSpc>
                <a:spcPts val="3725"/>
              </a:lnSpc>
              <a:buAutoNum type="arabicPeriod" startAt="1"/>
            </a:pPr>
            <a:r>
              <a:rPr lang="en-US" sz="2699">
                <a:solidFill>
                  <a:srgbClr val="000000"/>
                </a:solidFill>
                <a:latin typeface="Arial"/>
                <a:ea typeface="Arial"/>
                <a:cs typeface="Arial"/>
                <a:sym typeface="Arial"/>
              </a:rPr>
              <a:t>Autocorrelation</a:t>
            </a:r>
          </a:p>
          <a:p>
            <a:pPr algn="l" marL="582928" indent="-291464" lvl="1">
              <a:lnSpc>
                <a:spcPts val="3725"/>
              </a:lnSpc>
              <a:buAutoNum type="arabicPeriod" startAt="1"/>
            </a:pPr>
            <a:r>
              <a:rPr lang="en-US" sz="2699">
                <a:solidFill>
                  <a:srgbClr val="000000"/>
                </a:solidFill>
                <a:latin typeface="Arial"/>
                <a:ea typeface="Arial"/>
                <a:cs typeface="Arial"/>
                <a:sym typeface="Arial"/>
              </a:rPr>
              <a:t>Non-normality</a:t>
            </a:r>
          </a:p>
        </p:txBody>
      </p:sp>
      <p:sp>
        <p:nvSpPr>
          <p:cNvPr name="TextBox 15" id="15"/>
          <p:cNvSpPr txBox="true"/>
          <p:nvPr/>
        </p:nvSpPr>
        <p:spPr>
          <a:xfrm rot="0">
            <a:off x="1350874" y="5431779"/>
            <a:ext cx="8104549" cy="2293429"/>
          </a:xfrm>
          <a:prstGeom prst="rect">
            <a:avLst/>
          </a:prstGeom>
        </p:spPr>
        <p:txBody>
          <a:bodyPr anchor="t" rtlCol="false" tIns="0" lIns="0" bIns="0" rIns="0">
            <a:spAutoFit/>
          </a:bodyPr>
          <a:lstStyle/>
          <a:p>
            <a:pPr algn="l" marL="582928" indent="-291464" lvl="1">
              <a:lnSpc>
                <a:spcPts val="2942"/>
              </a:lnSpc>
              <a:buFont typeface="Arial"/>
              <a:buChar char="•"/>
            </a:pPr>
            <a:r>
              <a:rPr lang="en-US" sz="2699">
                <a:solidFill>
                  <a:srgbClr val="000000"/>
                </a:solidFill>
                <a:latin typeface="Arial"/>
                <a:ea typeface="Arial"/>
                <a:cs typeface="Arial"/>
                <a:sym typeface="Arial"/>
              </a:rPr>
              <a:t>Heteroscedasticity was detected in the residuals, detected visually and by a significant Breusch-Pagan Test.</a:t>
            </a:r>
          </a:p>
          <a:p>
            <a:pPr algn="l">
              <a:lnSpc>
                <a:spcPts val="2942"/>
              </a:lnSpc>
            </a:pPr>
          </a:p>
          <a:p>
            <a:pPr algn="l" marL="582928" indent="-291464" lvl="1">
              <a:lnSpc>
                <a:spcPts val="2969"/>
              </a:lnSpc>
              <a:buFont typeface="Arial"/>
              <a:buChar char="•"/>
            </a:pPr>
            <a:r>
              <a:rPr lang="en-US" sz="2699">
                <a:solidFill>
                  <a:srgbClr val="000000"/>
                </a:solidFill>
                <a:latin typeface="Arial"/>
                <a:ea typeface="Arial"/>
                <a:cs typeface="Arial"/>
                <a:sym typeface="Arial"/>
              </a:rPr>
              <a:t>Addressed Heteroscedasticity using Robust Standard Errors:</a:t>
            </a:r>
          </a:p>
        </p:txBody>
      </p:sp>
      <p:sp>
        <p:nvSpPr>
          <p:cNvPr name="TextBox 16" id="16"/>
          <p:cNvSpPr txBox="true"/>
          <p:nvPr/>
        </p:nvSpPr>
        <p:spPr>
          <a:xfrm rot="0">
            <a:off x="1028700" y="7782359"/>
            <a:ext cx="8426723" cy="876300"/>
          </a:xfrm>
          <a:prstGeom prst="rect">
            <a:avLst/>
          </a:prstGeom>
        </p:spPr>
        <p:txBody>
          <a:bodyPr anchor="t" rtlCol="false" tIns="0" lIns="0" bIns="0" rIns="0">
            <a:spAutoFit/>
          </a:bodyPr>
          <a:lstStyle/>
          <a:p>
            <a:pPr algn="l" marL="1165860" indent="-388620" lvl="2">
              <a:lnSpc>
                <a:spcPts val="3240"/>
              </a:lnSpc>
              <a:buFont typeface="Arial"/>
              <a:buChar char="⚬"/>
            </a:pPr>
            <a:r>
              <a:rPr lang="en-US" sz="2700">
                <a:solidFill>
                  <a:srgbClr val="000000"/>
                </a:solidFill>
                <a:latin typeface="Arial"/>
                <a:ea typeface="Arial"/>
                <a:cs typeface="Arial"/>
                <a:sym typeface="Arial"/>
              </a:rPr>
              <a:t>HC0, HC1, HC2, HC3 (Sandwich package). HC3 recommended for small samples.</a:t>
            </a:r>
          </a:p>
        </p:txBody>
      </p:sp>
      <p:sp>
        <p:nvSpPr>
          <p:cNvPr name="TextBox 17" id="17"/>
          <p:cNvSpPr txBox="true"/>
          <p:nvPr/>
        </p:nvSpPr>
        <p:spPr>
          <a:xfrm rot="0">
            <a:off x="4874595" y="4117329"/>
            <a:ext cx="4580828" cy="976503"/>
          </a:xfrm>
          <a:prstGeom prst="rect">
            <a:avLst/>
          </a:prstGeom>
        </p:spPr>
        <p:txBody>
          <a:bodyPr anchor="t" rtlCol="false" tIns="0" lIns="0" bIns="0" rIns="0">
            <a:spAutoFit/>
          </a:bodyPr>
          <a:lstStyle/>
          <a:p>
            <a:pPr algn="l">
              <a:lnSpc>
                <a:spcPts val="3725"/>
              </a:lnSpc>
            </a:pPr>
            <a:r>
              <a:rPr lang="en-US" sz="2699">
                <a:solidFill>
                  <a:srgbClr val="000000"/>
                </a:solidFill>
                <a:latin typeface="Arial"/>
                <a:ea typeface="Arial"/>
                <a:cs typeface="Arial"/>
                <a:sym typeface="Arial"/>
              </a:rPr>
              <a:t>3. Multicollinearity (VIFs ≤ 5)</a:t>
            </a:r>
          </a:p>
          <a:p>
            <a:pPr algn="l">
              <a:lnSpc>
                <a:spcPts val="3725"/>
              </a:lnSpc>
            </a:pPr>
            <a:r>
              <a:rPr lang="en-US" sz="2699">
                <a:solidFill>
                  <a:srgbClr val="000000"/>
                </a:solidFill>
                <a:latin typeface="Arial"/>
                <a:ea typeface="Arial"/>
                <a:cs typeface="Arial"/>
                <a:sym typeface="Arial"/>
              </a:rPr>
              <a:t>4. </a:t>
            </a:r>
            <a:r>
              <a:rPr lang="en-US" sz="2699">
                <a:solidFill>
                  <a:srgbClr val="000000"/>
                </a:solidFill>
                <a:latin typeface="Arial"/>
                <a:ea typeface="Arial"/>
                <a:cs typeface="Arial"/>
                <a:sym typeface="Arial"/>
              </a:rPr>
              <a:t>Hete</a:t>
            </a:r>
            <a:r>
              <a:rPr lang="en-US" sz="2699">
                <a:solidFill>
                  <a:srgbClr val="000000"/>
                </a:solidFill>
                <a:latin typeface="Arial"/>
                <a:ea typeface="Arial"/>
                <a:cs typeface="Arial"/>
                <a:sym typeface="Arial"/>
              </a:rPr>
              <a:t>roscedasticity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9364200"/>
            <a:ext cx="18288000" cy="922800"/>
            <a:chOff x="0" y="0"/>
            <a:chExt cx="24384000" cy="1230400"/>
          </a:xfrm>
        </p:grpSpPr>
        <p:sp>
          <p:nvSpPr>
            <p:cNvPr name="Freeform 3" id="3"/>
            <p:cNvSpPr/>
            <p:nvPr/>
          </p:nvSpPr>
          <p:spPr>
            <a:xfrm flipH="false" flipV="false" rot="0">
              <a:off x="0" y="0"/>
              <a:ext cx="24384000" cy="1230376"/>
            </a:xfrm>
            <a:custGeom>
              <a:avLst/>
              <a:gdLst/>
              <a:ahLst/>
              <a:cxnLst/>
              <a:rect r="r" b="b" t="t" l="l"/>
              <a:pathLst>
                <a:path h="1230376" w="24384000">
                  <a:moveTo>
                    <a:pt x="0" y="0"/>
                  </a:moveTo>
                  <a:lnTo>
                    <a:pt x="24384000" y="0"/>
                  </a:lnTo>
                  <a:lnTo>
                    <a:pt x="24384000" y="1230376"/>
                  </a:lnTo>
                  <a:lnTo>
                    <a:pt x="0" y="1230376"/>
                  </a:lnTo>
                  <a:close/>
                </a:path>
              </a:pathLst>
            </a:custGeom>
            <a:solidFill>
              <a:srgbClr val="E8E8E8"/>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CC0000"/>
            </a:solidFill>
          </p:spPr>
        </p:sp>
      </p:grpSp>
      <p:sp>
        <p:nvSpPr>
          <p:cNvPr name="TextBox 6" id="6"/>
          <p:cNvSpPr txBox="true"/>
          <p:nvPr/>
        </p:nvSpPr>
        <p:spPr>
          <a:xfrm rot="0">
            <a:off x="1517625" y="993527"/>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TABLE OF CONTENTS</a:t>
            </a:r>
          </a:p>
        </p:txBody>
      </p:sp>
      <p:sp>
        <p:nvSpPr>
          <p:cNvPr name="TextBox 7" id="7"/>
          <p:cNvSpPr txBox="true"/>
          <p:nvPr/>
        </p:nvSpPr>
        <p:spPr>
          <a:xfrm rot="0">
            <a:off x="2641425" y="3034975"/>
            <a:ext cx="6214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INTRODUCTION</a:t>
            </a:r>
          </a:p>
        </p:txBody>
      </p:sp>
      <p:sp>
        <p:nvSpPr>
          <p:cNvPr name="TextBox 8" id="8"/>
          <p:cNvSpPr txBox="true"/>
          <p:nvPr/>
        </p:nvSpPr>
        <p:spPr>
          <a:xfrm rot="0">
            <a:off x="1517625" y="2908000"/>
            <a:ext cx="940950" cy="695325"/>
          </a:xfrm>
          <a:prstGeom prst="rect">
            <a:avLst/>
          </a:prstGeom>
        </p:spPr>
        <p:txBody>
          <a:bodyPr anchor="t" rtlCol="false" tIns="0" lIns="0" bIns="0" rIns="0">
            <a:spAutoFit/>
          </a:bodyPr>
          <a:lstStyle/>
          <a:p>
            <a:pPr algn="l">
              <a:lnSpc>
                <a:spcPts val="4800"/>
              </a:lnSpc>
            </a:pPr>
            <a:r>
              <a:rPr lang="en-US" sz="4000">
                <a:solidFill>
                  <a:srgbClr val="000000"/>
                </a:solidFill>
                <a:latin typeface="Arial"/>
                <a:ea typeface="Arial"/>
                <a:cs typeface="Arial"/>
                <a:sym typeface="Arial"/>
              </a:rPr>
              <a:t>01</a:t>
            </a:r>
          </a:p>
        </p:txBody>
      </p:sp>
      <p:sp>
        <p:nvSpPr>
          <p:cNvPr name="AutoShape 9" id="9"/>
          <p:cNvSpPr/>
          <p:nvPr/>
        </p:nvSpPr>
        <p:spPr>
          <a:xfrm rot="10274">
            <a:off x="1426372" y="2179875"/>
            <a:ext cx="12747957" cy="0"/>
          </a:xfrm>
          <a:prstGeom prst="line">
            <a:avLst/>
          </a:prstGeom>
          <a:ln cap="rnd" w="19050">
            <a:solidFill>
              <a:srgbClr val="FFFFFF"/>
            </a:solidFill>
            <a:prstDash val="solid"/>
            <a:headEnd type="none" len="sm" w="sm"/>
            <a:tailEnd type="none" len="sm" w="sm"/>
          </a:ln>
        </p:spPr>
      </p:sp>
      <p:sp>
        <p:nvSpPr>
          <p:cNvPr name="TextBox 10" id="10"/>
          <p:cNvSpPr txBox="true"/>
          <p:nvPr/>
        </p:nvSpPr>
        <p:spPr>
          <a:xfrm rot="0">
            <a:off x="9431625" y="2917515"/>
            <a:ext cx="940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02</a:t>
            </a:r>
          </a:p>
        </p:txBody>
      </p:sp>
      <p:sp>
        <p:nvSpPr>
          <p:cNvPr name="TextBox 11" id="11"/>
          <p:cNvSpPr txBox="true"/>
          <p:nvPr/>
        </p:nvSpPr>
        <p:spPr>
          <a:xfrm rot="0">
            <a:off x="1517625" y="4678965"/>
            <a:ext cx="940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03</a:t>
            </a:r>
          </a:p>
        </p:txBody>
      </p:sp>
      <p:sp>
        <p:nvSpPr>
          <p:cNvPr name="TextBox 12" id="12"/>
          <p:cNvSpPr txBox="true"/>
          <p:nvPr/>
        </p:nvSpPr>
        <p:spPr>
          <a:xfrm rot="0">
            <a:off x="2641425" y="4796425"/>
            <a:ext cx="6214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METHODOLOGY</a:t>
            </a:r>
          </a:p>
        </p:txBody>
      </p:sp>
      <p:sp>
        <p:nvSpPr>
          <p:cNvPr name="TextBox 13" id="13"/>
          <p:cNvSpPr txBox="true"/>
          <p:nvPr/>
        </p:nvSpPr>
        <p:spPr>
          <a:xfrm rot="0">
            <a:off x="9431625" y="4669450"/>
            <a:ext cx="940950" cy="695325"/>
          </a:xfrm>
          <a:prstGeom prst="rect">
            <a:avLst/>
          </a:prstGeom>
        </p:spPr>
        <p:txBody>
          <a:bodyPr anchor="t" rtlCol="false" tIns="0" lIns="0" bIns="0" rIns="0">
            <a:spAutoFit/>
          </a:bodyPr>
          <a:lstStyle/>
          <a:p>
            <a:pPr algn="l">
              <a:lnSpc>
                <a:spcPts val="4800"/>
              </a:lnSpc>
            </a:pPr>
            <a:r>
              <a:rPr lang="en-US" sz="4000">
                <a:solidFill>
                  <a:srgbClr val="000000"/>
                </a:solidFill>
                <a:latin typeface="Arial"/>
                <a:ea typeface="Arial"/>
                <a:cs typeface="Arial"/>
                <a:sym typeface="Arial"/>
              </a:rPr>
              <a:t>04</a:t>
            </a:r>
          </a:p>
        </p:txBody>
      </p:sp>
      <p:sp>
        <p:nvSpPr>
          <p:cNvPr name="TextBox 14" id="14"/>
          <p:cNvSpPr txBox="true"/>
          <p:nvPr/>
        </p:nvSpPr>
        <p:spPr>
          <a:xfrm rot="0">
            <a:off x="10555425" y="4796445"/>
            <a:ext cx="6214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RESULTS</a:t>
            </a:r>
          </a:p>
        </p:txBody>
      </p:sp>
      <p:sp>
        <p:nvSpPr>
          <p:cNvPr name="AutoShape 15" id="15"/>
          <p:cNvSpPr/>
          <p:nvPr/>
        </p:nvSpPr>
        <p:spPr>
          <a:xfrm>
            <a:off x="1426400" y="2883250"/>
            <a:ext cx="7328100" cy="38100"/>
          </a:xfrm>
          <a:prstGeom prst="line">
            <a:avLst/>
          </a:prstGeom>
          <a:ln cap="rnd" w="19050">
            <a:solidFill>
              <a:srgbClr val="CDCDCD"/>
            </a:solidFill>
            <a:prstDash val="solid"/>
            <a:headEnd type="none" len="sm" w="sm"/>
            <a:tailEnd type="none" len="sm" w="sm"/>
          </a:ln>
        </p:spPr>
      </p:sp>
      <p:sp>
        <p:nvSpPr>
          <p:cNvPr name="AutoShape 16" id="16"/>
          <p:cNvSpPr/>
          <p:nvPr/>
        </p:nvSpPr>
        <p:spPr>
          <a:xfrm>
            <a:off x="9321150" y="2902300"/>
            <a:ext cx="7328100" cy="38100"/>
          </a:xfrm>
          <a:prstGeom prst="line">
            <a:avLst/>
          </a:prstGeom>
          <a:ln cap="rnd" w="19050">
            <a:solidFill>
              <a:srgbClr val="CDCDCD"/>
            </a:solidFill>
            <a:prstDash val="solid"/>
            <a:headEnd type="none" len="sm" w="sm"/>
            <a:tailEnd type="none" len="sm" w="sm"/>
          </a:ln>
        </p:spPr>
      </p:sp>
      <p:sp>
        <p:nvSpPr>
          <p:cNvPr name="AutoShape 17" id="17"/>
          <p:cNvSpPr/>
          <p:nvPr/>
        </p:nvSpPr>
        <p:spPr>
          <a:xfrm>
            <a:off x="1426400" y="4644700"/>
            <a:ext cx="7328100" cy="38100"/>
          </a:xfrm>
          <a:prstGeom prst="line">
            <a:avLst/>
          </a:prstGeom>
          <a:ln cap="rnd" w="19050">
            <a:solidFill>
              <a:srgbClr val="CDCDCD"/>
            </a:solidFill>
            <a:prstDash val="solid"/>
            <a:headEnd type="none" len="sm" w="sm"/>
            <a:tailEnd type="none" len="sm" w="sm"/>
          </a:ln>
        </p:spPr>
      </p:sp>
      <p:sp>
        <p:nvSpPr>
          <p:cNvPr name="AutoShape 18" id="18"/>
          <p:cNvSpPr/>
          <p:nvPr/>
        </p:nvSpPr>
        <p:spPr>
          <a:xfrm>
            <a:off x="9321150" y="4663750"/>
            <a:ext cx="7328100" cy="38100"/>
          </a:xfrm>
          <a:prstGeom prst="line">
            <a:avLst/>
          </a:prstGeom>
          <a:ln cap="rnd" w="19050">
            <a:solidFill>
              <a:srgbClr val="CDCDCD"/>
            </a:solidFill>
            <a:prstDash val="solid"/>
            <a:headEnd type="none" len="sm" w="sm"/>
            <a:tailEnd type="none" len="sm" w="sm"/>
          </a:ln>
        </p:spPr>
      </p:sp>
      <p:sp>
        <p:nvSpPr>
          <p:cNvPr name="TextBox 19" id="19"/>
          <p:cNvSpPr txBox="true"/>
          <p:nvPr/>
        </p:nvSpPr>
        <p:spPr>
          <a:xfrm rot="0">
            <a:off x="10555425" y="2974396"/>
            <a:ext cx="6214950" cy="679704"/>
          </a:xfrm>
          <a:prstGeom prst="rect">
            <a:avLst/>
          </a:prstGeom>
        </p:spPr>
        <p:txBody>
          <a:bodyPr anchor="t" rtlCol="false" tIns="0" lIns="0" bIns="0" rIns="0">
            <a:spAutoFit/>
          </a:bodyPr>
          <a:lstStyle/>
          <a:p>
            <a:pPr algn="l">
              <a:lnSpc>
                <a:spcPts val="4968"/>
              </a:lnSpc>
            </a:pPr>
            <a:r>
              <a:rPr lang="en-US" sz="3600">
                <a:solidFill>
                  <a:srgbClr val="000000"/>
                </a:solidFill>
                <a:latin typeface="Arial"/>
                <a:ea typeface="Arial"/>
                <a:cs typeface="Arial"/>
                <a:sym typeface="Arial"/>
              </a:rPr>
              <a:t>LITERATURE REVIEW</a:t>
            </a:r>
          </a:p>
        </p:txBody>
      </p:sp>
      <p:sp>
        <p:nvSpPr>
          <p:cNvPr name="TextBox 20" id="20"/>
          <p:cNvSpPr txBox="true"/>
          <p:nvPr/>
        </p:nvSpPr>
        <p:spPr>
          <a:xfrm rot="0">
            <a:off x="5257336" y="9628094"/>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
        <p:nvSpPr>
          <p:cNvPr name="TextBox 21" id="21"/>
          <p:cNvSpPr txBox="true"/>
          <p:nvPr/>
        </p:nvSpPr>
        <p:spPr>
          <a:xfrm rot="0">
            <a:off x="1517625" y="6355960"/>
            <a:ext cx="940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05</a:t>
            </a:r>
          </a:p>
        </p:txBody>
      </p:sp>
      <p:sp>
        <p:nvSpPr>
          <p:cNvPr name="TextBox 22" id="22"/>
          <p:cNvSpPr txBox="true"/>
          <p:nvPr/>
        </p:nvSpPr>
        <p:spPr>
          <a:xfrm rot="0">
            <a:off x="2641425" y="6463895"/>
            <a:ext cx="6214950" cy="61912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DISCUSSION</a:t>
            </a:r>
          </a:p>
        </p:txBody>
      </p:sp>
      <p:sp>
        <p:nvSpPr>
          <p:cNvPr name="TextBox 23" id="23"/>
          <p:cNvSpPr txBox="true"/>
          <p:nvPr/>
        </p:nvSpPr>
        <p:spPr>
          <a:xfrm rot="0">
            <a:off x="9431625" y="6336920"/>
            <a:ext cx="940950" cy="695325"/>
          </a:xfrm>
          <a:prstGeom prst="rect">
            <a:avLst/>
          </a:prstGeom>
        </p:spPr>
        <p:txBody>
          <a:bodyPr anchor="t" rtlCol="false" tIns="0" lIns="0" bIns="0" rIns="0">
            <a:spAutoFit/>
          </a:bodyPr>
          <a:lstStyle/>
          <a:p>
            <a:pPr algn="l">
              <a:lnSpc>
                <a:spcPts val="4800"/>
              </a:lnSpc>
            </a:pPr>
            <a:r>
              <a:rPr lang="en-US" sz="4000">
                <a:solidFill>
                  <a:srgbClr val="000000"/>
                </a:solidFill>
                <a:latin typeface="Arial"/>
                <a:ea typeface="Arial"/>
                <a:cs typeface="Arial"/>
                <a:sym typeface="Arial"/>
              </a:rPr>
              <a:t>06</a:t>
            </a:r>
          </a:p>
        </p:txBody>
      </p:sp>
      <p:sp>
        <p:nvSpPr>
          <p:cNvPr name="TextBox 24" id="24"/>
          <p:cNvSpPr txBox="true"/>
          <p:nvPr/>
        </p:nvSpPr>
        <p:spPr>
          <a:xfrm rot="0">
            <a:off x="10553550" y="6502670"/>
            <a:ext cx="6214950" cy="1704975"/>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CONCLUSIONS, RECOMMENDATIONS, &amp; FUTURE RESEARCH </a:t>
            </a:r>
          </a:p>
        </p:txBody>
      </p:sp>
      <p:sp>
        <p:nvSpPr>
          <p:cNvPr name="AutoShape 25" id="25"/>
          <p:cNvSpPr/>
          <p:nvPr/>
        </p:nvSpPr>
        <p:spPr>
          <a:xfrm>
            <a:off x="1416625" y="6312170"/>
            <a:ext cx="7328100" cy="38100"/>
          </a:xfrm>
          <a:prstGeom prst="line">
            <a:avLst/>
          </a:prstGeom>
          <a:ln cap="rnd" w="19050">
            <a:solidFill>
              <a:srgbClr val="CDCDCD"/>
            </a:solidFill>
            <a:prstDash val="solid"/>
            <a:headEnd type="none" len="sm" w="sm"/>
            <a:tailEnd type="none" len="sm" w="sm"/>
          </a:ln>
        </p:spPr>
      </p:sp>
      <p:sp>
        <p:nvSpPr>
          <p:cNvPr name="AutoShape 26" id="26"/>
          <p:cNvSpPr/>
          <p:nvPr/>
        </p:nvSpPr>
        <p:spPr>
          <a:xfrm>
            <a:off x="9330625" y="6331220"/>
            <a:ext cx="7328100" cy="38100"/>
          </a:xfrm>
          <a:prstGeom prst="line">
            <a:avLst/>
          </a:prstGeom>
          <a:ln cap="rnd" w="19050">
            <a:solidFill>
              <a:srgbClr val="CDCDCD"/>
            </a:solidFill>
            <a:prstDash val="solid"/>
            <a:headEnd type="none" len="sm" w="sm"/>
            <a:tailEnd type="none" len="sm" w="sm"/>
          </a:ln>
        </p:spPr>
      </p:sp>
      <p:sp>
        <p:nvSpPr>
          <p:cNvPr name="Freeform 27" id="27"/>
          <p:cNvSpPr/>
          <p:nvPr/>
        </p:nvSpPr>
        <p:spPr>
          <a:xfrm flipH="false" flipV="false" rot="0">
            <a:off x="15562995" y="955808"/>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3">
              <a:alphaModFix amt="14000"/>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0561" y="1858552"/>
            <a:ext cx="8773616" cy="6729178"/>
          </a:xfrm>
          <a:custGeom>
            <a:avLst/>
            <a:gdLst/>
            <a:ahLst/>
            <a:cxnLst/>
            <a:rect r="r" b="b" t="t" l="l"/>
            <a:pathLst>
              <a:path h="6729178" w="8773616">
                <a:moveTo>
                  <a:pt x="0" y="0"/>
                </a:moveTo>
                <a:lnTo>
                  <a:pt x="8773615" y="0"/>
                </a:lnTo>
                <a:lnTo>
                  <a:pt x="8773615" y="6729178"/>
                </a:lnTo>
                <a:lnTo>
                  <a:pt x="0" y="6729178"/>
                </a:lnTo>
                <a:lnTo>
                  <a:pt x="0" y="0"/>
                </a:lnTo>
                <a:close/>
              </a:path>
            </a:pathLst>
          </a:custGeom>
          <a:blipFill>
            <a:blip r:embed="rId3"/>
            <a:stretch>
              <a:fillRect l="0" t="0" r="0" b="0"/>
            </a:stretch>
          </a:blipFill>
        </p:spPr>
      </p:sp>
      <p:sp>
        <p:nvSpPr>
          <p:cNvPr name="AutoShape 3" id="3"/>
          <p:cNvSpPr/>
          <p:nvPr/>
        </p:nvSpPr>
        <p:spPr>
          <a:xfrm>
            <a:off x="780537" y="1258477"/>
            <a:ext cx="12747900" cy="38100"/>
          </a:xfrm>
          <a:prstGeom prst="line">
            <a:avLst/>
          </a:prstGeom>
          <a:ln cap="rnd" w="19050">
            <a:solidFill>
              <a:srgbClr val="CDCDCD"/>
            </a:solidFill>
            <a:prstDash val="solid"/>
            <a:headEnd type="none" len="sm" w="sm"/>
            <a:tailEnd type="none" len="sm" w="sm"/>
          </a:ln>
        </p:spPr>
      </p:sp>
      <p:sp>
        <p:nvSpPr>
          <p:cNvPr name="AutoShape 4" id="4"/>
          <p:cNvSpPr/>
          <p:nvPr/>
        </p:nvSpPr>
        <p:spPr>
          <a:xfrm>
            <a:off x="780561" y="8990423"/>
            <a:ext cx="15450300" cy="38100"/>
          </a:xfrm>
          <a:prstGeom prst="line">
            <a:avLst/>
          </a:prstGeom>
          <a:ln cap="rnd" w="19050">
            <a:solidFill>
              <a:srgbClr val="CDCDCD"/>
            </a:solidFill>
            <a:prstDash val="solid"/>
            <a:headEnd type="none" len="sm" w="sm"/>
            <a:tailEnd type="none" len="sm" w="sm"/>
          </a:ln>
        </p:spPr>
      </p:sp>
      <p:sp>
        <p:nvSpPr>
          <p:cNvPr name="TextBox 5" id="5"/>
          <p:cNvSpPr txBox="true"/>
          <p:nvPr/>
        </p:nvSpPr>
        <p:spPr>
          <a:xfrm rot="0">
            <a:off x="9835659" y="2941866"/>
            <a:ext cx="7137906" cy="5177028"/>
          </a:xfrm>
          <a:prstGeom prst="rect">
            <a:avLst/>
          </a:prstGeom>
        </p:spPr>
        <p:txBody>
          <a:bodyPr anchor="t" rtlCol="false" tIns="0" lIns="0" bIns="0" rIns="0">
            <a:spAutoFit/>
          </a:bodyPr>
          <a:lstStyle/>
          <a:p>
            <a:pPr algn="l" marL="582928" indent="-291464" lvl="1">
              <a:lnSpc>
                <a:spcPts val="3725"/>
              </a:lnSpc>
              <a:buFont typeface="Arial"/>
              <a:buChar char="•"/>
            </a:pPr>
            <a:r>
              <a:rPr lang="en-US" b="true" sz="2699">
                <a:solidFill>
                  <a:srgbClr val="000000"/>
                </a:solidFill>
                <a:latin typeface="Arial Bold"/>
                <a:ea typeface="Arial Bold"/>
                <a:cs typeface="Arial Bold"/>
                <a:sym typeface="Arial Bold"/>
              </a:rPr>
              <a:t>Positive text appeal</a:t>
            </a:r>
            <a:r>
              <a:rPr lang="en-US" sz="2699">
                <a:solidFill>
                  <a:srgbClr val="000000"/>
                </a:solidFill>
                <a:latin typeface="Arial"/>
                <a:ea typeface="Arial"/>
                <a:cs typeface="Arial"/>
                <a:sym typeface="Arial"/>
              </a:rPr>
              <a:t> is significantly negatively associated with donation amount.</a:t>
            </a:r>
          </a:p>
          <a:p>
            <a:pPr algn="l" marL="582928" indent="-291464" lvl="1">
              <a:lnSpc>
                <a:spcPts val="3725"/>
              </a:lnSpc>
              <a:buFont typeface="Arial"/>
              <a:buChar char="•"/>
            </a:pPr>
            <a:r>
              <a:rPr lang="en-US" b="true" sz="2699">
                <a:solidFill>
                  <a:srgbClr val="000000"/>
                </a:solidFill>
                <a:latin typeface="Arial Bold"/>
                <a:ea typeface="Arial Bold"/>
                <a:cs typeface="Arial Bold"/>
                <a:sym typeface="Arial Bold"/>
              </a:rPr>
              <a:t>Negative image appeal</a:t>
            </a:r>
            <a:r>
              <a:rPr lang="en-US" sz="2699">
                <a:solidFill>
                  <a:srgbClr val="000000"/>
                </a:solidFill>
                <a:latin typeface="Arial"/>
                <a:ea typeface="Arial"/>
                <a:cs typeface="Arial"/>
                <a:sym typeface="Arial"/>
              </a:rPr>
              <a:t> and negative text appeal is significantly positively associated with donation amount.</a:t>
            </a:r>
          </a:p>
          <a:p>
            <a:pPr algn="l" marL="582928" indent="-291464" lvl="1">
              <a:lnSpc>
                <a:spcPts val="3725"/>
              </a:lnSpc>
              <a:buFont typeface="Arial"/>
              <a:buChar char="•"/>
            </a:pPr>
            <a:r>
              <a:rPr lang="en-US" b="true" sz="2699">
                <a:solidFill>
                  <a:srgbClr val="000000"/>
                </a:solidFill>
                <a:latin typeface="Arial Bold"/>
                <a:ea typeface="Arial Bold"/>
                <a:cs typeface="Arial Bold"/>
                <a:sym typeface="Arial Bold"/>
              </a:rPr>
              <a:t>Control variables</a:t>
            </a:r>
            <a:r>
              <a:rPr lang="en-US" sz="2699">
                <a:solidFill>
                  <a:srgbClr val="000000"/>
                </a:solidFill>
                <a:latin typeface="Arial"/>
                <a:ea typeface="Arial"/>
                <a:cs typeface="Arial"/>
                <a:sym typeface="Arial"/>
              </a:rPr>
              <a:t> are significant predictors of donation amount.</a:t>
            </a:r>
          </a:p>
          <a:p>
            <a:pPr algn="l" marL="582928" indent="-291464" lvl="1">
              <a:lnSpc>
                <a:spcPts val="3725"/>
              </a:lnSpc>
              <a:buFont typeface="Arial"/>
              <a:buChar char="•"/>
            </a:pPr>
            <a:r>
              <a:rPr lang="en-US" sz="2699">
                <a:solidFill>
                  <a:srgbClr val="000000"/>
                </a:solidFill>
                <a:latin typeface="Arial"/>
                <a:ea typeface="Arial"/>
                <a:cs typeface="Arial"/>
                <a:sym typeface="Arial"/>
              </a:rPr>
              <a:t>A </a:t>
            </a:r>
            <a:r>
              <a:rPr lang="en-US" b="true" sz="2699">
                <a:solidFill>
                  <a:srgbClr val="000000"/>
                </a:solidFill>
                <a:latin typeface="Arial Bold"/>
                <a:ea typeface="Arial Bold"/>
                <a:cs typeface="Arial Bold"/>
                <a:sym typeface="Arial Bold"/>
              </a:rPr>
              <a:t>congruent negative appeal</a:t>
            </a:r>
            <a:r>
              <a:rPr lang="en-US" sz="2699">
                <a:solidFill>
                  <a:srgbClr val="000000"/>
                </a:solidFill>
                <a:latin typeface="Arial"/>
                <a:ea typeface="Arial"/>
                <a:cs typeface="Arial"/>
                <a:sym typeface="Arial"/>
              </a:rPr>
              <a:t> is significantly negatively associated with donation amount.</a:t>
            </a:r>
          </a:p>
        </p:txBody>
      </p:sp>
      <p:sp>
        <p:nvSpPr>
          <p:cNvPr name="TextBox 6" id="6"/>
          <p:cNvSpPr txBox="true"/>
          <p:nvPr/>
        </p:nvSpPr>
        <p:spPr>
          <a:xfrm rot="0">
            <a:off x="10161962" y="1894116"/>
            <a:ext cx="7097338"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ESTIMATION</a:t>
            </a:r>
          </a:p>
        </p:txBody>
      </p:sp>
      <p:sp>
        <p:nvSpPr>
          <p:cNvPr name="Freeform 7" id="7"/>
          <p:cNvSpPr/>
          <p:nvPr/>
        </p:nvSpPr>
        <p:spPr>
          <a:xfrm flipH="false" flipV="false" rot="0">
            <a:off x="15562995" y="1028700"/>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4">
              <a:alphaModFix amt="14000"/>
            </a:blip>
            <a:stretch>
              <a:fillRect l="0" t="0" r="0" b="0"/>
            </a:stretch>
          </a:blipFill>
        </p:spPr>
      </p:sp>
      <p:grpSp>
        <p:nvGrpSpPr>
          <p:cNvPr name="Group 8" id="8"/>
          <p:cNvGrpSpPr/>
          <p:nvPr/>
        </p:nvGrpSpPr>
        <p:grpSpPr>
          <a:xfrm rot="-10800000">
            <a:off x="300" y="8"/>
            <a:ext cx="18288000" cy="570142"/>
            <a:chOff x="0" y="0"/>
            <a:chExt cx="24384000" cy="760189"/>
          </a:xfrm>
        </p:grpSpPr>
        <p:sp>
          <p:nvSpPr>
            <p:cNvPr name="Freeform 9" id="9"/>
            <p:cNvSpPr/>
            <p:nvPr/>
          </p:nvSpPr>
          <p:spPr>
            <a:xfrm flipH="false" flipV="false" rot="0">
              <a:off x="0" y="0"/>
              <a:ext cx="24384000" cy="760234"/>
            </a:xfrm>
            <a:custGeom>
              <a:avLst/>
              <a:gdLst/>
              <a:ahLst/>
              <a:cxnLst/>
              <a:rect r="r" b="b" t="t" l="l"/>
              <a:pathLst>
                <a:path h="760234" w="24384000">
                  <a:moveTo>
                    <a:pt x="0" y="0"/>
                  </a:moveTo>
                  <a:lnTo>
                    <a:pt x="24384000" y="0"/>
                  </a:lnTo>
                  <a:lnTo>
                    <a:pt x="24384000" y="760234"/>
                  </a:lnTo>
                  <a:lnTo>
                    <a:pt x="0" y="760234"/>
                  </a:lnTo>
                  <a:close/>
                </a:path>
              </a:pathLst>
            </a:custGeom>
            <a:solidFill>
              <a:srgbClr val="CC0000"/>
            </a:solidFill>
          </p:spPr>
        </p:sp>
      </p:grpSp>
      <p:grpSp>
        <p:nvGrpSpPr>
          <p:cNvPr name="Group 10" id="10"/>
          <p:cNvGrpSpPr/>
          <p:nvPr/>
        </p:nvGrpSpPr>
        <p:grpSpPr>
          <a:xfrm rot="-10800000">
            <a:off x="300" y="9673184"/>
            <a:ext cx="18288000" cy="613800"/>
            <a:chOff x="0" y="0"/>
            <a:chExt cx="24384000" cy="818400"/>
          </a:xfrm>
        </p:grpSpPr>
        <p:sp>
          <p:nvSpPr>
            <p:cNvPr name="Freeform 11" id="11"/>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12" id="12"/>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CE1111"/>
        </a:solidFill>
      </p:bgPr>
    </p:bg>
    <p:spTree>
      <p:nvGrpSpPr>
        <p:cNvPr id="1" name=""/>
        <p:cNvGrpSpPr/>
        <p:nvPr/>
      </p:nvGrpSpPr>
      <p:grpSpPr>
        <a:xfrm>
          <a:off x="0" y="0"/>
          <a:ext cx="0" cy="0"/>
          <a:chOff x="0" y="0"/>
          <a:chExt cx="0" cy="0"/>
        </a:xfrm>
      </p:grpSpPr>
      <p:grpSp>
        <p:nvGrpSpPr>
          <p:cNvPr name="Group 2" id="2"/>
          <p:cNvGrpSpPr/>
          <p:nvPr/>
        </p:nvGrpSpPr>
        <p:grpSpPr>
          <a:xfrm rot="-10800000">
            <a:off x="0" y="6881125"/>
            <a:ext cx="18288000" cy="3405875"/>
            <a:chOff x="0" y="0"/>
            <a:chExt cx="24384000" cy="4541167"/>
          </a:xfrm>
        </p:grpSpPr>
        <p:sp>
          <p:nvSpPr>
            <p:cNvPr name="Freeform 3" id="3"/>
            <p:cNvSpPr/>
            <p:nvPr/>
          </p:nvSpPr>
          <p:spPr>
            <a:xfrm flipH="false" flipV="false" rot="0">
              <a:off x="0" y="0"/>
              <a:ext cx="24384000" cy="4541128"/>
            </a:xfrm>
            <a:custGeom>
              <a:avLst/>
              <a:gdLst/>
              <a:ahLst/>
              <a:cxnLst/>
              <a:rect r="r" b="b" t="t" l="l"/>
              <a:pathLst>
                <a:path h="4541128" w="24384000">
                  <a:moveTo>
                    <a:pt x="0" y="0"/>
                  </a:moveTo>
                  <a:lnTo>
                    <a:pt x="24384000" y="0"/>
                  </a:lnTo>
                  <a:lnTo>
                    <a:pt x="24384000" y="4541128"/>
                  </a:lnTo>
                  <a:lnTo>
                    <a:pt x="0" y="4541128"/>
                  </a:lnTo>
                  <a:close/>
                </a:path>
              </a:pathLst>
            </a:custGeom>
            <a:solidFill>
              <a:srgbClr val="FFFEFE"/>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EFE"/>
            </a:solidFill>
          </p:spPr>
        </p:sp>
      </p:grpSp>
      <p:sp>
        <p:nvSpPr>
          <p:cNvPr name="TextBox 6" id="6"/>
          <p:cNvSpPr txBox="true"/>
          <p:nvPr/>
        </p:nvSpPr>
        <p:spPr>
          <a:xfrm rot="0">
            <a:off x="1517625" y="4595125"/>
            <a:ext cx="12980550" cy="1571625"/>
          </a:xfrm>
          <a:prstGeom prst="rect">
            <a:avLst/>
          </a:prstGeom>
        </p:spPr>
        <p:txBody>
          <a:bodyPr anchor="t" rtlCol="false" tIns="0" lIns="0" bIns="0" rIns="0">
            <a:spAutoFit/>
          </a:bodyPr>
          <a:lstStyle/>
          <a:p>
            <a:pPr algn="l">
              <a:lnSpc>
                <a:spcPts val="10910"/>
              </a:lnSpc>
            </a:pPr>
            <a:r>
              <a:rPr lang="en-US" sz="9092">
                <a:solidFill>
                  <a:srgbClr val="FFFEFE"/>
                </a:solidFill>
                <a:latin typeface="Arial"/>
                <a:ea typeface="Arial"/>
                <a:cs typeface="Arial"/>
                <a:sym typeface="Arial"/>
              </a:rPr>
              <a:t>DISCUSSION</a:t>
            </a:r>
          </a:p>
        </p:txBody>
      </p:sp>
      <p:sp>
        <p:nvSpPr>
          <p:cNvPr name="TextBox 7" id="7"/>
          <p:cNvSpPr txBox="true"/>
          <p:nvPr/>
        </p:nvSpPr>
        <p:spPr>
          <a:xfrm rot="0">
            <a:off x="1517625" y="904875"/>
            <a:ext cx="5066550" cy="3686175"/>
          </a:xfrm>
          <a:prstGeom prst="rect">
            <a:avLst/>
          </a:prstGeom>
        </p:spPr>
        <p:txBody>
          <a:bodyPr anchor="t" rtlCol="false" tIns="0" lIns="0" bIns="0" rIns="0">
            <a:spAutoFit/>
          </a:bodyPr>
          <a:lstStyle/>
          <a:p>
            <a:pPr algn="l">
              <a:lnSpc>
                <a:spcPts val="25739"/>
              </a:lnSpc>
            </a:pPr>
            <a:r>
              <a:rPr lang="en-US" sz="21450">
                <a:solidFill>
                  <a:srgbClr val="FFFEFE"/>
                </a:solidFill>
                <a:latin typeface="Arial"/>
                <a:ea typeface="Arial"/>
                <a:cs typeface="Arial"/>
                <a:sym typeface="Arial"/>
              </a:rPr>
              <a:t>05</a:t>
            </a:r>
          </a:p>
        </p:txBody>
      </p:sp>
      <p:sp>
        <p:nvSpPr>
          <p:cNvPr name="AutoShape 8" id="8"/>
          <p:cNvSpPr/>
          <p:nvPr/>
        </p:nvSpPr>
        <p:spPr>
          <a:xfrm rot="10274">
            <a:off x="1426372" y="4618275"/>
            <a:ext cx="12747957" cy="0"/>
          </a:xfrm>
          <a:prstGeom prst="line">
            <a:avLst/>
          </a:prstGeom>
          <a:ln cap="rnd" w="19050">
            <a:solidFill>
              <a:srgbClr val="FFFEFE"/>
            </a:solidFill>
            <a:prstDash val="solid"/>
            <a:headEnd type="none" len="sm" w="sm"/>
            <a:tailEnd type="none" len="sm" w="sm"/>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516"/>
            <a:ext cx="18288000" cy="613800"/>
            <a:chOff x="0" y="0"/>
            <a:chExt cx="24384000" cy="818400"/>
          </a:xfrm>
        </p:grpSpPr>
        <p:sp>
          <p:nvSpPr>
            <p:cNvPr name="Freeform 3" id="3"/>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CC0000"/>
            </a:solidFill>
          </p:spPr>
        </p:sp>
      </p:grpSp>
      <p:sp>
        <p:nvSpPr>
          <p:cNvPr name="Freeform 4" id="4"/>
          <p:cNvSpPr/>
          <p:nvPr/>
        </p:nvSpPr>
        <p:spPr>
          <a:xfrm flipH="false" flipV="false" rot="0">
            <a:off x="15562995" y="955808"/>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3">
              <a:alphaModFix amt="14000"/>
            </a:blip>
            <a:stretch>
              <a:fillRect l="0" t="0" r="0" b="0"/>
            </a:stretch>
          </a:blipFill>
        </p:spPr>
      </p:sp>
      <p:sp>
        <p:nvSpPr>
          <p:cNvPr name="AutoShape 5" id="5"/>
          <p:cNvSpPr/>
          <p:nvPr/>
        </p:nvSpPr>
        <p:spPr>
          <a:xfrm>
            <a:off x="1028728" y="1965674"/>
            <a:ext cx="12747900" cy="38100"/>
          </a:xfrm>
          <a:prstGeom prst="line">
            <a:avLst/>
          </a:prstGeom>
          <a:ln cap="rnd" w="19050">
            <a:solidFill>
              <a:srgbClr val="CDCDCD"/>
            </a:solidFill>
            <a:prstDash val="solid"/>
            <a:headEnd type="none" len="sm" w="sm"/>
            <a:tailEnd type="none" len="sm" w="sm"/>
          </a:ln>
        </p:spPr>
      </p:sp>
      <p:grpSp>
        <p:nvGrpSpPr>
          <p:cNvPr name="Group 6" id="6"/>
          <p:cNvGrpSpPr/>
          <p:nvPr/>
        </p:nvGrpSpPr>
        <p:grpSpPr>
          <a:xfrm rot="-10800000">
            <a:off x="300" y="9673184"/>
            <a:ext cx="18288000" cy="6138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graphicFrame>
        <p:nvGraphicFramePr>
          <p:cNvPr name="Table 8" id="8"/>
          <p:cNvGraphicFramePr>
            <a:graphicFrameLocks noGrp="true"/>
          </p:cNvGraphicFramePr>
          <p:nvPr/>
        </p:nvGraphicFramePr>
        <p:xfrm>
          <a:off x="1028700" y="2422714"/>
          <a:ext cx="16090102" cy="6762694"/>
        </p:xfrm>
        <a:graphic>
          <a:graphicData uri="http://schemas.openxmlformats.org/drawingml/2006/table">
            <a:tbl>
              <a:tblPr/>
              <a:tblGrid>
                <a:gridCol w="995787"/>
                <a:gridCol w="1703142"/>
                <a:gridCol w="13391172"/>
              </a:tblGrid>
              <a:tr h="1898148">
                <a:tc>
                  <a:txBody>
                    <a:bodyPr anchor="t" rtlCol="false"/>
                    <a:lstStyle/>
                    <a:p>
                      <a:pPr algn="l">
                        <a:lnSpc>
                          <a:spcPts val="3499"/>
                        </a:lnSpc>
                        <a:defRPr/>
                      </a:pPr>
                      <a:r>
                        <a:rPr lang="en-US" sz="2499" b="true">
                          <a:solidFill>
                            <a:srgbClr val="FFFFFF"/>
                          </a:solidFill>
                          <a:latin typeface="Arial Bold"/>
                          <a:ea typeface="Arial Bold"/>
                          <a:cs typeface="Arial Bold"/>
                          <a:sym typeface="Arial Bold"/>
                        </a:rPr>
                        <a:t>H1a</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CC0000"/>
                      </a:solidFill>
                      <a:prstDash val="solid"/>
                      <a:round/>
                      <a:headEnd type="none" w="med" len="med"/>
                      <a:tailEnd type="none" w="med" len="med"/>
                    </a:lnB>
                    <a:solidFill>
                      <a:srgbClr val="CE1111"/>
                    </a:solidFill>
                  </a:tcPr>
                </a:tc>
                <a:tc>
                  <a:txBody>
                    <a:bodyPr anchor="t" rtlCol="false"/>
                    <a:lstStyle/>
                    <a:p>
                      <a:pPr algn="l">
                        <a:lnSpc>
                          <a:spcPts val="1679"/>
                        </a:lnSpc>
                        <a:defRPr/>
                      </a:pP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CC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Arial"/>
                          <a:ea typeface="Arial"/>
                          <a:cs typeface="Arial"/>
                          <a:sym typeface="Arial"/>
                        </a:rPr>
                        <a:t>Negative emotional appeals, whether in images or text, are effective separately, in a way that that they can possibly evoke empathy (Batson &amp; et al, 1981; Erlandsson et al., 2018; RB et al., 1987) and sympathy (Baberini et al., 2015; Small &amp; Verrochi, 2009) and prompt immediate responses from donors (Bagozzi &amp; Moore, 1994; Chang &amp; Lee, 2010; Vitaglione &amp; Barnett, 2003).</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CC0000"/>
                      </a:solidFill>
                      <a:prstDash val="solid"/>
                      <a:round/>
                      <a:headEnd type="none" w="med" len="med"/>
                      <a:tailEnd type="none" w="med" len="med"/>
                    </a:lnB>
                  </a:tcPr>
                </a:tc>
              </a:tr>
              <a:tr h="2737531">
                <a:tc>
                  <a:txBody>
                    <a:bodyPr anchor="t" rtlCol="false"/>
                    <a:lstStyle/>
                    <a:p>
                      <a:pPr algn="l">
                        <a:lnSpc>
                          <a:spcPts val="3499"/>
                        </a:lnSpc>
                        <a:defRPr/>
                      </a:pPr>
                      <a:r>
                        <a:rPr lang="en-US" sz="2499" b="true">
                          <a:solidFill>
                            <a:srgbClr val="FFFFFF"/>
                          </a:solidFill>
                          <a:latin typeface="Arial Bold"/>
                          <a:ea typeface="Arial Bold"/>
                          <a:cs typeface="Arial Bold"/>
                          <a:sym typeface="Arial Bold"/>
                        </a:rPr>
                        <a:t>H1b</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CC0000"/>
                      </a:solidFill>
                      <a:prstDash val="solid"/>
                      <a:round/>
                      <a:headEnd type="none" w="med" len="med"/>
                      <a:tailEnd type="none" w="med" len="med"/>
                    </a:lnT>
                    <a:lnB cmpd="sng" algn="ctr" cap="flat" w="9525">
                      <a:solidFill>
                        <a:srgbClr val="CC0000"/>
                      </a:solidFill>
                      <a:prstDash val="solid"/>
                      <a:round/>
                      <a:headEnd type="none" w="med" len="med"/>
                      <a:tailEnd type="none" w="med" len="med"/>
                    </a:lnB>
                    <a:solidFill>
                      <a:srgbClr val="CE1111"/>
                    </a:solidFill>
                  </a:tcPr>
                </a:tc>
                <a:tc>
                  <a:txBody>
                    <a:bodyPr anchor="t" rtlCol="false"/>
                    <a:lstStyle/>
                    <a:p>
                      <a:pPr algn="l">
                        <a:lnSpc>
                          <a:spcPts val="1679"/>
                        </a:lnSpc>
                        <a:defRPr/>
                      </a:pP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CC0000"/>
                      </a:solidFill>
                      <a:prstDash val="solid"/>
                      <a:round/>
                      <a:headEnd type="none" w="med" len="med"/>
                      <a:tailEnd type="none" w="med" len="med"/>
                    </a:lnT>
                    <a:lnB cmpd="sng" algn="ctr" cap="flat" w="9525">
                      <a:solidFill>
                        <a:srgbClr val="CC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Arial"/>
                          <a:ea typeface="Arial"/>
                          <a:cs typeface="Arial"/>
                          <a:sym typeface="Arial"/>
                        </a:rPr>
                        <a:t>Positive emotional appeals are universally ineffective (Cavanaugh et al., 2015; Fiala &amp; Noussair, 2017; Genevsky &amp; Knutson, 2015; Isen, 2001; Li &amp; Atkinson, 2020; Zemack-Rugar &amp; Klucarova-Travani, 2018). Contrary to some theories that suggest positive emotions foster a warm connection with the campaign (Gleasure &amp; Feller, 2016), our results indicate that positive emotional appeals in text can actually deter donations. In images, emotional appeal seems to have no effect.</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CC0000"/>
                      </a:solidFill>
                      <a:prstDash val="solid"/>
                      <a:round/>
                      <a:headEnd type="none" w="med" len="med"/>
                      <a:tailEnd type="none" w="med" len="med"/>
                    </a:lnT>
                    <a:lnB cmpd="sng" algn="ctr" cap="flat" w="9525">
                      <a:solidFill>
                        <a:srgbClr val="CC0000"/>
                      </a:solidFill>
                      <a:prstDash val="solid"/>
                      <a:round/>
                      <a:headEnd type="none" w="med" len="med"/>
                      <a:tailEnd type="none" w="med" len="med"/>
                    </a:lnB>
                  </a:tcPr>
                </a:tc>
              </a:tr>
              <a:tr h="2127015">
                <a:tc>
                  <a:txBody>
                    <a:bodyPr anchor="t" rtlCol="false"/>
                    <a:lstStyle/>
                    <a:p>
                      <a:pPr algn="l">
                        <a:lnSpc>
                          <a:spcPts val="3499"/>
                        </a:lnSpc>
                        <a:defRPr/>
                      </a:pPr>
                      <a:r>
                        <a:rPr lang="en-US" sz="2499" b="true">
                          <a:solidFill>
                            <a:srgbClr val="FFFFFF"/>
                          </a:solidFill>
                          <a:latin typeface="Arial Bold"/>
                          <a:ea typeface="Arial Bold"/>
                          <a:cs typeface="Arial Bold"/>
                          <a:sym typeface="Arial Bold"/>
                        </a:rPr>
                        <a:t>H2</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CC0000"/>
                      </a:solidFill>
                      <a:prstDash val="solid"/>
                      <a:round/>
                      <a:headEnd type="none" w="med" len="med"/>
                      <a:tailEnd type="none" w="med" len="med"/>
                    </a:lnT>
                    <a:lnB cmpd="sng" algn="ctr" cap="flat" w="9525">
                      <a:solidFill>
                        <a:srgbClr val="FFFFFF"/>
                      </a:solidFill>
                      <a:prstDash val="solid"/>
                      <a:round/>
                      <a:headEnd type="none" w="med" len="med"/>
                      <a:tailEnd type="none" w="med" len="med"/>
                    </a:lnB>
                    <a:solidFill>
                      <a:srgbClr val="CC0000"/>
                    </a:solidFill>
                  </a:tcPr>
                </a:tc>
                <a:tc>
                  <a:txBody>
                    <a:bodyPr anchor="t" rtlCol="false"/>
                    <a:lstStyle/>
                    <a:p>
                      <a:pPr algn="l">
                        <a:lnSpc>
                          <a:spcPts val="1679"/>
                        </a:lnSpc>
                        <a:defRPr/>
                      </a:pP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CC0000"/>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Combining negative emotional appeals across both modalities can deter donations. This  opposes Zhao’s et al. (2022) results that a congruent emotional appeal leads to increased donations.</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CC0000"/>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
        <p:nvSpPr>
          <p:cNvPr name="Freeform 9" id="9"/>
          <p:cNvSpPr/>
          <p:nvPr/>
        </p:nvSpPr>
        <p:spPr>
          <a:xfrm flipH="false" flipV="false" rot="0">
            <a:off x="2574742" y="2927282"/>
            <a:ext cx="668453" cy="691070"/>
          </a:xfrm>
          <a:custGeom>
            <a:avLst/>
            <a:gdLst/>
            <a:ahLst/>
            <a:cxnLst/>
            <a:rect r="r" b="b" t="t" l="l"/>
            <a:pathLst>
              <a:path h="691070" w="668453">
                <a:moveTo>
                  <a:pt x="0" y="0"/>
                </a:moveTo>
                <a:lnTo>
                  <a:pt x="668453" y="0"/>
                </a:lnTo>
                <a:lnTo>
                  <a:pt x="668453" y="691069"/>
                </a:lnTo>
                <a:lnTo>
                  <a:pt x="0" y="6910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559664" y="5331164"/>
            <a:ext cx="678505" cy="691070"/>
          </a:xfrm>
          <a:custGeom>
            <a:avLst/>
            <a:gdLst/>
            <a:ahLst/>
            <a:cxnLst/>
            <a:rect r="r" b="b" t="t" l="l"/>
            <a:pathLst>
              <a:path h="691070" w="678505">
                <a:moveTo>
                  <a:pt x="0" y="0"/>
                </a:moveTo>
                <a:lnTo>
                  <a:pt x="678505" y="0"/>
                </a:lnTo>
                <a:lnTo>
                  <a:pt x="678505" y="691070"/>
                </a:lnTo>
                <a:lnTo>
                  <a:pt x="0" y="691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1028700" y="965549"/>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DISCUSSION</a:t>
            </a:r>
          </a:p>
        </p:txBody>
      </p:sp>
      <p:sp>
        <p:nvSpPr>
          <p:cNvPr name="TextBox 12" id="12"/>
          <p:cNvSpPr txBox="true"/>
          <p:nvPr/>
        </p:nvSpPr>
        <p:spPr>
          <a:xfrm rot="0">
            <a:off x="5007945" y="9769498"/>
            <a:ext cx="8272710" cy="344973"/>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sp>
        <p:nvSpPr>
          <p:cNvPr name="Freeform 13" id="13"/>
          <p:cNvSpPr/>
          <p:nvPr/>
        </p:nvSpPr>
        <p:spPr>
          <a:xfrm flipH="false" flipV="false" rot="0">
            <a:off x="2559664" y="7736734"/>
            <a:ext cx="678505" cy="691070"/>
          </a:xfrm>
          <a:custGeom>
            <a:avLst/>
            <a:gdLst/>
            <a:ahLst/>
            <a:cxnLst/>
            <a:rect r="r" b="b" t="t" l="l"/>
            <a:pathLst>
              <a:path h="691070" w="678505">
                <a:moveTo>
                  <a:pt x="0" y="0"/>
                </a:moveTo>
                <a:lnTo>
                  <a:pt x="678505" y="0"/>
                </a:lnTo>
                <a:lnTo>
                  <a:pt x="678505" y="691070"/>
                </a:lnTo>
                <a:lnTo>
                  <a:pt x="0" y="691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23.xml><?xml version="1.0" encoding="utf-8"?>
<p:sld xmlns:p="http://schemas.openxmlformats.org/presentationml/2006/main" xmlns:a="http://schemas.openxmlformats.org/drawingml/2006/main">
  <p:cSld>
    <p:bg>
      <p:bgPr>
        <a:solidFill>
          <a:srgbClr val="CE1111"/>
        </a:solidFill>
      </p:bgPr>
    </p:bg>
    <p:spTree>
      <p:nvGrpSpPr>
        <p:cNvPr id="1" name=""/>
        <p:cNvGrpSpPr/>
        <p:nvPr/>
      </p:nvGrpSpPr>
      <p:grpSpPr>
        <a:xfrm>
          <a:off x="0" y="0"/>
          <a:ext cx="0" cy="0"/>
          <a:chOff x="0" y="0"/>
          <a:chExt cx="0" cy="0"/>
        </a:xfrm>
      </p:grpSpPr>
      <p:grpSp>
        <p:nvGrpSpPr>
          <p:cNvPr name="Group 2" id="2"/>
          <p:cNvGrpSpPr/>
          <p:nvPr/>
        </p:nvGrpSpPr>
        <p:grpSpPr>
          <a:xfrm rot="-10800000">
            <a:off x="0" y="9062350"/>
            <a:ext cx="18288000" cy="1224650"/>
            <a:chOff x="0" y="0"/>
            <a:chExt cx="24384000" cy="1632867"/>
          </a:xfrm>
        </p:grpSpPr>
        <p:sp>
          <p:nvSpPr>
            <p:cNvPr name="Freeform 3" id="3"/>
            <p:cNvSpPr/>
            <p:nvPr/>
          </p:nvSpPr>
          <p:spPr>
            <a:xfrm flipH="false" flipV="false" rot="0">
              <a:off x="0" y="0"/>
              <a:ext cx="24384000" cy="1632853"/>
            </a:xfrm>
            <a:custGeom>
              <a:avLst/>
              <a:gdLst/>
              <a:ahLst/>
              <a:cxnLst/>
              <a:rect r="r" b="b" t="t" l="l"/>
              <a:pathLst>
                <a:path h="1632853" w="24384000">
                  <a:moveTo>
                    <a:pt x="0" y="0"/>
                  </a:moveTo>
                  <a:lnTo>
                    <a:pt x="24384000" y="0"/>
                  </a:lnTo>
                  <a:lnTo>
                    <a:pt x="24384000" y="1632853"/>
                  </a:lnTo>
                  <a:lnTo>
                    <a:pt x="0" y="1632853"/>
                  </a:lnTo>
                  <a:close/>
                </a:path>
              </a:pathLst>
            </a:custGeom>
            <a:solidFill>
              <a:srgbClr val="FFFEFE"/>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EFE"/>
            </a:solidFill>
          </p:spPr>
        </p:sp>
      </p:grpSp>
      <p:sp>
        <p:nvSpPr>
          <p:cNvPr name="TextBox 6" id="6"/>
          <p:cNvSpPr txBox="true"/>
          <p:nvPr/>
        </p:nvSpPr>
        <p:spPr>
          <a:xfrm rot="0">
            <a:off x="1517625" y="4595125"/>
            <a:ext cx="12656675" cy="4333875"/>
          </a:xfrm>
          <a:prstGeom prst="rect">
            <a:avLst/>
          </a:prstGeom>
        </p:spPr>
        <p:txBody>
          <a:bodyPr anchor="t" rtlCol="false" tIns="0" lIns="0" bIns="0" rIns="0">
            <a:spAutoFit/>
          </a:bodyPr>
          <a:lstStyle/>
          <a:p>
            <a:pPr algn="l">
              <a:lnSpc>
                <a:spcPts val="10910"/>
              </a:lnSpc>
            </a:pPr>
            <a:r>
              <a:rPr lang="en-US" sz="9092">
                <a:solidFill>
                  <a:srgbClr val="FFFEFE"/>
                </a:solidFill>
                <a:latin typeface="Arial"/>
                <a:ea typeface="Arial"/>
                <a:cs typeface="Arial"/>
                <a:sym typeface="Arial"/>
              </a:rPr>
              <a:t>CONCLUSIONS, RECOMMENDATIONS, &amp; FUTURE RESEARCH</a:t>
            </a:r>
            <a:r>
              <a:rPr lang="en-US" sz="9092">
                <a:solidFill>
                  <a:srgbClr val="FFFEFE"/>
                </a:solidFill>
                <a:latin typeface="Arial"/>
                <a:ea typeface="Arial"/>
                <a:cs typeface="Arial"/>
                <a:sym typeface="Arial"/>
              </a:rPr>
              <a:t> </a:t>
            </a:r>
          </a:p>
        </p:txBody>
      </p:sp>
      <p:sp>
        <p:nvSpPr>
          <p:cNvPr name="TextBox 7" id="7"/>
          <p:cNvSpPr txBox="true"/>
          <p:nvPr/>
        </p:nvSpPr>
        <p:spPr>
          <a:xfrm rot="0">
            <a:off x="1517625" y="904875"/>
            <a:ext cx="5066550" cy="3686175"/>
          </a:xfrm>
          <a:prstGeom prst="rect">
            <a:avLst/>
          </a:prstGeom>
        </p:spPr>
        <p:txBody>
          <a:bodyPr anchor="t" rtlCol="false" tIns="0" lIns="0" bIns="0" rIns="0">
            <a:spAutoFit/>
          </a:bodyPr>
          <a:lstStyle/>
          <a:p>
            <a:pPr algn="l">
              <a:lnSpc>
                <a:spcPts val="25739"/>
              </a:lnSpc>
            </a:pPr>
            <a:r>
              <a:rPr lang="en-US" sz="21450">
                <a:solidFill>
                  <a:srgbClr val="FFFEFE"/>
                </a:solidFill>
                <a:latin typeface="Arial"/>
                <a:ea typeface="Arial"/>
                <a:cs typeface="Arial"/>
                <a:sym typeface="Arial"/>
              </a:rPr>
              <a:t>06</a:t>
            </a:r>
          </a:p>
        </p:txBody>
      </p:sp>
      <p:sp>
        <p:nvSpPr>
          <p:cNvPr name="AutoShape 8" id="8"/>
          <p:cNvSpPr/>
          <p:nvPr/>
        </p:nvSpPr>
        <p:spPr>
          <a:xfrm rot="10274">
            <a:off x="1426372" y="4618275"/>
            <a:ext cx="12747957" cy="0"/>
          </a:xfrm>
          <a:prstGeom prst="line">
            <a:avLst/>
          </a:prstGeom>
          <a:ln cap="rnd" w="19050">
            <a:solidFill>
              <a:srgbClr val="FFFEFE"/>
            </a:solidFill>
            <a:prstDash val="solid"/>
            <a:headEnd type="none" len="sm" w="sm"/>
            <a:tailEnd type="none" len="sm" w="sm"/>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150"/>
            <a:ext cx="18288000" cy="412200"/>
            <a:chOff x="0" y="0"/>
            <a:chExt cx="24384000" cy="549600"/>
          </a:xfrm>
        </p:grpSpPr>
        <p:sp>
          <p:nvSpPr>
            <p:cNvPr name="Freeform 3" id="3"/>
            <p:cNvSpPr/>
            <p:nvPr/>
          </p:nvSpPr>
          <p:spPr>
            <a:xfrm flipH="false" flipV="false" rot="0">
              <a:off x="0" y="0"/>
              <a:ext cx="24384000" cy="549656"/>
            </a:xfrm>
            <a:custGeom>
              <a:avLst/>
              <a:gdLst/>
              <a:ahLst/>
              <a:cxnLst/>
              <a:rect r="r" b="b" t="t" l="l"/>
              <a:pathLst>
                <a:path h="549656" w="24384000">
                  <a:moveTo>
                    <a:pt x="0" y="0"/>
                  </a:moveTo>
                  <a:lnTo>
                    <a:pt x="24384000" y="0"/>
                  </a:lnTo>
                  <a:lnTo>
                    <a:pt x="24384000" y="549656"/>
                  </a:lnTo>
                  <a:lnTo>
                    <a:pt x="0" y="549656"/>
                  </a:lnTo>
                  <a:close/>
                </a:path>
              </a:pathLst>
            </a:custGeom>
            <a:solidFill>
              <a:srgbClr val="CC0000"/>
            </a:solidFill>
          </p:spPr>
        </p:sp>
      </p:grpSp>
      <p:sp>
        <p:nvSpPr>
          <p:cNvPr name="TextBox 4" id="4"/>
          <p:cNvSpPr txBox="true"/>
          <p:nvPr/>
        </p:nvSpPr>
        <p:spPr>
          <a:xfrm rot="0">
            <a:off x="1517625" y="993527"/>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CONCLUSIONS</a:t>
            </a:r>
          </a:p>
        </p:txBody>
      </p:sp>
      <p:sp>
        <p:nvSpPr>
          <p:cNvPr name="TextBox 5" id="5"/>
          <p:cNvSpPr txBox="true"/>
          <p:nvPr/>
        </p:nvSpPr>
        <p:spPr>
          <a:xfrm rot="0">
            <a:off x="7222975" y="3013176"/>
            <a:ext cx="9198150" cy="13144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Emotional appeal in campaign titles and cover images significantly influences donor engagement and decision-making. </a:t>
            </a:r>
          </a:p>
        </p:txBody>
      </p:sp>
      <p:sp>
        <p:nvSpPr>
          <p:cNvPr name="TextBox 6" id="6"/>
          <p:cNvSpPr txBox="true"/>
          <p:nvPr/>
        </p:nvSpPr>
        <p:spPr>
          <a:xfrm rot="0">
            <a:off x="1536775" y="3083001"/>
            <a:ext cx="46687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CONCLUSION 1</a:t>
            </a:r>
          </a:p>
        </p:txBody>
      </p:sp>
      <p:sp>
        <p:nvSpPr>
          <p:cNvPr name="TextBox 7" id="7"/>
          <p:cNvSpPr txBox="true"/>
          <p:nvPr/>
        </p:nvSpPr>
        <p:spPr>
          <a:xfrm rot="0">
            <a:off x="7222998" y="5086350"/>
            <a:ext cx="9198150" cy="8953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Negative emotional appeals are generally more effective than positive ones in attracting donations. </a:t>
            </a:r>
          </a:p>
        </p:txBody>
      </p:sp>
      <p:sp>
        <p:nvSpPr>
          <p:cNvPr name="TextBox 8" id="8"/>
          <p:cNvSpPr txBox="true"/>
          <p:nvPr/>
        </p:nvSpPr>
        <p:spPr>
          <a:xfrm rot="0">
            <a:off x="1536798" y="5156175"/>
            <a:ext cx="46687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CONCLUSION 2</a:t>
            </a:r>
          </a:p>
        </p:txBody>
      </p:sp>
      <p:sp>
        <p:nvSpPr>
          <p:cNvPr name="TextBox 9" id="9"/>
          <p:cNvSpPr txBox="true"/>
          <p:nvPr/>
        </p:nvSpPr>
        <p:spPr>
          <a:xfrm rot="0">
            <a:off x="7202325" y="7343242"/>
            <a:ext cx="9198150" cy="13144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The combination of negative emotional congruence between titles and images negatively affects the overall effectiveness of crowdfunding campaigns</a:t>
            </a:r>
          </a:p>
        </p:txBody>
      </p:sp>
      <p:sp>
        <p:nvSpPr>
          <p:cNvPr name="TextBox 10" id="10"/>
          <p:cNvSpPr txBox="true"/>
          <p:nvPr/>
        </p:nvSpPr>
        <p:spPr>
          <a:xfrm rot="0">
            <a:off x="1516125" y="7413067"/>
            <a:ext cx="46687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CONCLUSION 3</a:t>
            </a:r>
          </a:p>
        </p:txBody>
      </p:sp>
      <p:sp>
        <p:nvSpPr>
          <p:cNvPr name="AutoShape 11" id="11"/>
          <p:cNvSpPr/>
          <p:nvPr/>
        </p:nvSpPr>
        <p:spPr>
          <a:xfrm rot="8462">
            <a:off x="1426277" y="2921751"/>
            <a:ext cx="15476747" cy="0"/>
          </a:xfrm>
          <a:prstGeom prst="line">
            <a:avLst/>
          </a:prstGeom>
          <a:ln cap="rnd" w="19050">
            <a:solidFill>
              <a:srgbClr val="CDCDCD"/>
            </a:solidFill>
            <a:prstDash val="solid"/>
            <a:headEnd type="none" len="sm" w="sm"/>
            <a:tailEnd type="none" len="sm" w="sm"/>
          </a:ln>
        </p:spPr>
      </p:sp>
      <p:sp>
        <p:nvSpPr>
          <p:cNvPr name="AutoShape 12" id="12"/>
          <p:cNvSpPr/>
          <p:nvPr/>
        </p:nvSpPr>
        <p:spPr>
          <a:xfrm>
            <a:off x="1426323" y="4984851"/>
            <a:ext cx="15476700" cy="38100"/>
          </a:xfrm>
          <a:prstGeom prst="line">
            <a:avLst/>
          </a:prstGeom>
          <a:ln cap="rnd" w="19050">
            <a:solidFill>
              <a:srgbClr val="CDCDCD"/>
            </a:solidFill>
            <a:prstDash val="solid"/>
            <a:headEnd type="none" len="sm" w="sm"/>
            <a:tailEnd type="none" len="sm" w="sm"/>
          </a:ln>
        </p:spPr>
      </p:sp>
      <p:sp>
        <p:nvSpPr>
          <p:cNvPr name="AutoShape 13" id="13"/>
          <p:cNvSpPr/>
          <p:nvPr/>
        </p:nvSpPr>
        <p:spPr>
          <a:xfrm>
            <a:off x="1405650" y="7238467"/>
            <a:ext cx="15476700" cy="38100"/>
          </a:xfrm>
          <a:prstGeom prst="line">
            <a:avLst/>
          </a:prstGeom>
          <a:ln cap="rnd" w="19050">
            <a:solidFill>
              <a:srgbClr val="CDCDCD"/>
            </a:solidFill>
            <a:prstDash val="solid"/>
            <a:headEnd type="none" len="sm" w="sm"/>
            <a:tailEnd type="none" len="sm" w="sm"/>
          </a:ln>
        </p:spPr>
      </p:sp>
      <p:sp>
        <p:nvSpPr>
          <p:cNvPr name="AutoShape 14" id="14"/>
          <p:cNvSpPr/>
          <p:nvPr/>
        </p:nvSpPr>
        <p:spPr>
          <a:xfrm rot="10274">
            <a:off x="1426372" y="2179875"/>
            <a:ext cx="12747957" cy="0"/>
          </a:xfrm>
          <a:prstGeom prst="line">
            <a:avLst/>
          </a:prstGeom>
          <a:ln cap="rnd" w="19050">
            <a:solidFill>
              <a:srgbClr val="CDCDCD"/>
            </a:solidFill>
            <a:prstDash val="solid"/>
            <a:headEnd type="none" len="sm" w="sm"/>
            <a:tailEnd type="none" len="sm" w="sm"/>
          </a:ln>
        </p:spPr>
      </p:sp>
      <p:sp>
        <p:nvSpPr>
          <p:cNvPr name="Freeform 15" id="15"/>
          <p:cNvSpPr/>
          <p:nvPr/>
        </p:nvSpPr>
        <p:spPr>
          <a:xfrm flipH="false" flipV="false" rot="0">
            <a:off x="15562995" y="955808"/>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3">
              <a:alphaModFix amt="14000"/>
            </a:blip>
            <a:stretch>
              <a:fillRect l="0" t="0" r="0" b="0"/>
            </a:stretch>
          </a:blipFill>
        </p:spPr>
      </p:sp>
      <p:grpSp>
        <p:nvGrpSpPr>
          <p:cNvPr name="Group 16" id="16"/>
          <p:cNvGrpSpPr/>
          <p:nvPr/>
        </p:nvGrpSpPr>
        <p:grpSpPr>
          <a:xfrm rot="0">
            <a:off x="300" y="9673184"/>
            <a:ext cx="18288000" cy="613800"/>
            <a:chOff x="0" y="0"/>
            <a:chExt cx="24384000" cy="818400"/>
          </a:xfrm>
        </p:grpSpPr>
        <p:grpSp>
          <p:nvGrpSpPr>
            <p:cNvPr name="Group 17" id="17"/>
            <p:cNvGrpSpPr/>
            <p:nvPr/>
          </p:nvGrpSpPr>
          <p:grpSpPr>
            <a:xfrm rot="-10800000">
              <a:off x="0" y="0"/>
              <a:ext cx="24384000" cy="818400"/>
              <a:chOff x="0" y="0"/>
              <a:chExt cx="24384000" cy="818400"/>
            </a:xfrm>
          </p:grpSpPr>
          <p:sp>
            <p:nvSpPr>
              <p:cNvPr name="Freeform 18" id="18"/>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19" id="19"/>
            <p:cNvSpPr txBox="true"/>
            <p:nvPr/>
          </p:nvSpPr>
          <p:spPr>
            <a:xfrm rot="0">
              <a:off x="6676860" y="153818"/>
              <a:ext cx="11030280" cy="43456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516"/>
            <a:ext cx="18288000" cy="613800"/>
            <a:chOff x="0" y="0"/>
            <a:chExt cx="24384000" cy="818400"/>
          </a:xfrm>
        </p:grpSpPr>
        <p:sp>
          <p:nvSpPr>
            <p:cNvPr name="Freeform 3" id="3"/>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CC0000"/>
            </a:solidFill>
          </p:spPr>
        </p:sp>
      </p:grpSp>
      <p:sp>
        <p:nvSpPr>
          <p:cNvPr name="Freeform 4" id="4"/>
          <p:cNvSpPr/>
          <p:nvPr/>
        </p:nvSpPr>
        <p:spPr>
          <a:xfrm flipH="false" flipV="false" rot="0">
            <a:off x="15562995" y="955808"/>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3">
              <a:alphaModFix amt="14000"/>
            </a:blip>
            <a:stretch>
              <a:fillRect l="0" t="0" r="0" b="0"/>
            </a:stretch>
          </a:blipFill>
        </p:spPr>
      </p:sp>
      <p:grpSp>
        <p:nvGrpSpPr>
          <p:cNvPr name="Group 5" id="5"/>
          <p:cNvGrpSpPr/>
          <p:nvPr/>
        </p:nvGrpSpPr>
        <p:grpSpPr>
          <a:xfrm rot="0">
            <a:off x="9144000" y="8284208"/>
            <a:ext cx="7888970" cy="901200"/>
            <a:chOff x="0" y="0"/>
            <a:chExt cx="10518626" cy="1201600"/>
          </a:xfrm>
        </p:grpSpPr>
        <p:grpSp>
          <p:nvGrpSpPr>
            <p:cNvPr name="Group 6" id="6"/>
            <p:cNvGrpSpPr/>
            <p:nvPr/>
          </p:nvGrpSpPr>
          <p:grpSpPr>
            <a:xfrm rot="0">
              <a:off x="0" y="0"/>
              <a:ext cx="10518626" cy="1201600"/>
              <a:chOff x="0" y="0"/>
              <a:chExt cx="10518626" cy="1201600"/>
            </a:xfrm>
          </p:grpSpPr>
          <p:sp>
            <p:nvSpPr>
              <p:cNvPr name="Freeform 7" id="7"/>
              <p:cNvSpPr/>
              <p:nvPr/>
            </p:nvSpPr>
            <p:spPr>
              <a:xfrm flipH="false" flipV="false" rot="0">
                <a:off x="0" y="0"/>
                <a:ext cx="10518386" cy="1201573"/>
              </a:xfrm>
              <a:custGeom>
                <a:avLst/>
                <a:gdLst/>
                <a:ahLst/>
                <a:cxnLst/>
                <a:rect r="r" b="b" t="t" l="l"/>
                <a:pathLst>
                  <a:path h="1201573" w="10518386">
                    <a:moveTo>
                      <a:pt x="0" y="0"/>
                    </a:moveTo>
                    <a:lnTo>
                      <a:pt x="10518386" y="0"/>
                    </a:lnTo>
                    <a:lnTo>
                      <a:pt x="10518386" y="1201573"/>
                    </a:lnTo>
                    <a:lnTo>
                      <a:pt x="0" y="1201573"/>
                    </a:lnTo>
                    <a:close/>
                  </a:path>
                </a:pathLst>
              </a:custGeom>
              <a:solidFill>
                <a:srgbClr val="CC0000"/>
              </a:solidFill>
            </p:spPr>
          </p:sp>
        </p:grpSp>
        <p:sp>
          <p:nvSpPr>
            <p:cNvPr name="TextBox 8" id="8"/>
            <p:cNvSpPr txBox="true"/>
            <p:nvPr/>
          </p:nvSpPr>
          <p:spPr>
            <a:xfrm rot="0">
              <a:off x="0" y="203925"/>
              <a:ext cx="10518626" cy="727075"/>
            </a:xfrm>
            <a:prstGeom prst="rect">
              <a:avLst/>
            </a:prstGeom>
          </p:spPr>
          <p:txBody>
            <a:bodyPr anchor="t" rtlCol="false" tIns="0" lIns="0" bIns="0" rIns="0">
              <a:spAutoFit/>
            </a:bodyPr>
            <a:lstStyle/>
            <a:p>
              <a:pPr algn="ctr">
                <a:lnSpc>
                  <a:spcPts val="3960"/>
                </a:lnSpc>
              </a:pPr>
              <a:r>
                <a:rPr lang="en-US" sz="3300">
                  <a:solidFill>
                    <a:srgbClr val="FFFFFF"/>
                  </a:solidFill>
                  <a:latin typeface="Arial"/>
                  <a:ea typeface="Arial"/>
                  <a:cs typeface="Arial"/>
                  <a:sym typeface="Arial"/>
                </a:rPr>
                <a:t>PRACTICAL IMPLICATIONS</a:t>
              </a:r>
            </a:p>
          </p:txBody>
        </p:sp>
      </p:grpSp>
      <p:grpSp>
        <p:nvGrpSpPr>
          <p:cNvPr name="Group 9" id="9"/>
          <p:cNvGrpSpPr/>
          <p:nvPr/>
        </p:nvGrpSpPr>
        <p:grpSpPr>
          <a:xfrm rot="0">
            <a:off x="730490" y="2651221"/>
            <a:ext cx="8413510" cy="922308"/>
            <a:chOff x="0" y="0"/>
            <a:chExt cx="11218014" cy="1229744"/>
          </a:xfrm>
        </p:grpSpPr>
        <p:grpSp>
          <p:nvGrpSpPr>
            <p:cNvPr name="Group 10" id="10"/>
            <p:cNvGrpSpPr/>
            <p:nvPr/>
          </p:nvGrpSpPr>
          <p:grpSpPr>
            <a:xfrm rot="0">
              <a:off x="60" y="0"/>
              <a:ext cx="11217953" cy="1229744"/>
              <a:chOff x="0" y="0"/>
              <a:chExt cx="11217953" cy="1229744"/>
            </a:xfrm>
          </p:grpSpPr>
          <p:sp>
            <p:nvSpPr>
              <p:cNvPr name="Freeform 11" id="11"/>
              <p:cNvSpPr/>
              <p:nvPr/>
            </p:nvSpPr>
            <p:spPr>
              <a:xfrm flipH="false" flipV="false" rot="0">
                <a:off x="0" y="0"/>
                <a:ext cx="11217697" cy="1229716"/>
              </a:xfrm>
              <a:custGeom>
                <a:avLst/>
                <a:gdLst/>
                <a:ahLst/>
                <a:cxnLst/>
                <a:rect r="r" b="b" t="t" l="l"/>
                <a:pathLst>
                  <a:path h="1229716" w="11217697">
                    <a:moveTo>
                      <a:pt x="0" y="0"/>
                    </a:moveTo>
                    <a:lnTo>
                      <a:pt x="11217697" y="0"/>
                    </a:lnTo>
                    <a:lnTo>
                      <a:pt x="11217697" y="1229716"/>
                    </a:lnTo>
                    <a:lnTo>
                      <a:pt x="0" y="1229716"/>
                    </a:lnTo>
                    <a:close/>
                  </a:path>
                </a:pathLst>
              </a:custGeom>
              <a:solidFill>
                <a:srgbClr val="CC0000"/>
              </a:solidFill>
            </p:spPr>
          </p:sp>
        </p:grpSp>
        <p:sp>
          <p:nvSpPr>
            <p:cNvPr name="TextBox 12" id="12"/>
            <p:cNvSpPr txBox="true"/>
            <p:nvPr/>
          </p:nvSpPr>
          <p:spPr>
            <a:xfrm rot="0">
              <a:off x="0" y="268797"/>
              <a:ext cx="11217893" cy="727075"/>
            </a:xfrm>
            <a:prstGeom prst="rect">
              <a:avLst/>
            </a:prstGeom>
          </p:spPr>
          <p:txBody>
            <a:bodyPr anchor="t" rtlCol="false" tIns="0" lIns="0" bIns="0" rIns="0">
              <a:spAutoFit/>
            </a:bodyPr>
            <a:lstStyle/>
            <a:p>
              <a:pPr algn="ctr">
                <a:lnSpc>
                  <a:spcPts val="3960"/>
                </a:lnSpc>
              </a:pPr>
              <a:r>
                <a:rPr lang="en-US" sz="3300">
                  <a:solidFill>
                    <a:srgbClr val="FFFFFF"/>
                  </a:solidFill>
                  <a:latin typeface="Arial"/>
                  <a:ea typeface="Arial"/>
                  <a:cs typeface="Arial"/>
                  <a:sym typeface="Arial"/>
                </a:rPr>
                <a:t>ACADEMIC IMPLICATIONS</a:t>
              </a:r>
            </a:p>
          </p:txBody>
        </p:sp>
      </p:grpSp>
      <p:sp>
        <p:nvSpPr>
          <p:cNvPr name="AutoShape 13" id="13"/>
          <p:cNvSpPr/>
          <p:nvPr/>
        </p:nvSpPr>
        <p:spPr>
          <a:xfrm>
            <a:off x="1426400" y="2150977"/>
            <a:ext cx="12747900" cy="38100"/>
          </a:xfrm>
          <a:prstGeom prst="line">
            <a:avLst/>
          </a:prstGeom>
          <a:ln cap="rnd" w="19050">
            <a:solidFill>
              <a:srgbClr val="CDCDCD"/>
            </a:solidFill>
            <a:prstDash val="solid"/>
            <a:headEnd type="none" len="sm" w="sm"/>
            <a:tailEnd type="none" len="sm" w="sm"/>
          </a:ln>
        </p:spPr>
      </p:sp>
      <p:grpSp>
        <p:nvGrpSpPr>
          <p:cNvPr name="Group 14" id="14"/>
          <p:cNvGrpSpPr/>
          <p:nvPr/>
        </p:nvGrpSpPr>
        <p:grpSpPr>
          <a:xfrm rot="-10800000">
            <a:off x="300" y="-150"/>
            <a:ext cx="18288000" cy="412200"/>
            <a:chOff x="0" y="0"/>
            <a:chExt cx="24384000" cy="549600"/>
          </a:xfrm>
        </p:grpSpPr>
        <p:sp>
          <p:nvSpPr>
            <p:cNvPr name="Freeform 15" id="15"/>
            <p:cNvSpPr/>
            <p:nvPr/>
          </p:nvSpPr>
          <p:spPr>
            <a:xfrm flipH="false" flipV="false" rot="0">
              <a:off x="0" y="0"/>
              <a:ext cx="24384000" cy="549656"/>
            </a:xfrm>
            <a:custGeom>
              <a:avLst/>
              <a:gdLst/>
              <a:ahLst/>
              <a:cxnLst/>
              <a:rect r="r" b="b" t="t" l="l"/>
              <a:pathLst>
                <a:path h="549656" w="24384000">
                  <a:moveTo>
                    <a:pt x="0" y="0"/>
                  </a:moveTo>
                  <a:lnTo>
                    <a:pt x="24384000" y="0"/>
                  </a:lnTo>
                  <a:lnTo>
                    <a:pt x="24384000" y="549656"/>
                  </a:lnTo>
                  <a:lnTo>
                    <a:pt x="0" y="549656"/>
                  </a:lnTo>
                  <a:close/>
                </a:path>
              </a:pathLst>
            </a:custGeom>
            <a:solidFill>
              <a:srgbClr val="CC0000"/>
            </a:solidFill>
          </p:spPr>
        </p:sp>
      </p:grpSp>
      <p:grpSp>
        <p:nvGrpSpPr>
          <p:cNvPr name="Group 16" id="16"/>
          <p:cNvGrpSpPr/>
          <p:nvPr/>
        </p:nvGrpSpPr>
        <p:grpSpPr>
          <a:xfrm rot="0">
            <a:off x="300" y="9673184"/>
            <a:ext cx="18288000" cy="613800"/>
            <a:chOff x="0" y="0"/>
            <a:chExt cx="24384000" cy="818400"/>
          </a:xfrm>
        </p:grpSpPr>
        <p:grpSp>
          <p:nvGrpSpPr>
            <p:cNvPr name="Group 17" id="17"/>
            <p:cNvGrpSpPr/>
            <p:nvPr/>
          </p:nvGrpSpPr>
          <p:grpSpPr>
            <a:xfrm rot="-10800000">
              <a:off x="0" y="0"/>
              <a:ext cx="24384000" cy="818400"/>
              <a:chOff x="0" y="0"/>
              <a:chExt cx="24384000" cy="818400"/>
            </a:xfrm>
          </p:grpSpPr>
          <p:sp>
            <p:nvSpPr>
              <p:cNvPr name="Freeform 18" id="18"/>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19" id="19"/>
            <p:cNvSpPr txBox="true"/>
            <p:nvPr/>
          </p:nvSpPr>
          <p:spPr>
            <a:xfrm rot="0">
              <a:off x="6676860" y="153818"/>
              <a:ext cx="11030280" cy="43494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
        <p:nvSpPr>
          <p:cNvPr name="TextBox 20" id="20"/>
          <p:cNvSpPr txBox="true"/>
          <p:nvPr/>
        </p:nvSpPr>
        <p:spPr>
          <a:xfrm rot="0">
            <a:off x="1517625" y="966950"/>
            <a:ext cx="15515345" cy="952500"/>
          </a:xfrm>
          <a:prstGeom prst="rect">
            <a:avLst/>
          </a:prstGeom>
        </p:spPr>
        <p:txBody>
          <a:bodyPr anchor="t" rtlCol="false" tIns="0" lIns="0" bIns="0" rIns="0">
            <a:spAutoFit/>
          </a:bodyPr>
          <a:lstStyle/>
          <a:p>
            <a:pPr algn="l">
              <a:lnSpc>
                <a:spcPts val="6600"/>
              </a:lnSpc>
            </a:pPr>
            <a:r>
              <a:rPr lang="en-US" sz="5500">
                <a:solidFill>
                  <a:srgbClr val="000000"/>
                </a:solidFill>
                <a:latin typeface="Arial"/>
                <a:ea typeface="Arial"/>
                <a:cs typeface="Arial"/>
                <a:sym typeface="Arial"/>
              </a:rPr>
              <a:t>IMPLICATIONS</a:t>
            </a:r>
          </a:p>
        </p:txBody>
      </p:sp>
      <p:sp>
        <p:nvSpPr>
          <p:cNvPr name="TextBox 21" id="21"/>
          <p:cNvSpPr txBox="true"/>
          <p:nvPr/>
        </p:nvSpPr>
        <p:spPr>
          <a:xfrm rot="0">
            <a:off x="1029614" y="3973579"/>
            <a:ext cx="7815262" cy="4857750"/>
          </a:xfrm>
          <a:prstGeom prst="rect">
            <a:avLst/>
          </a:prstGeom>
        </p:spPr>
        <p:txBody>
          <a:bodyPr anchor="t" rtlCol="false" tIns="0" lIns="0" bIns="0" rIns="0">
            <a:spAutoFit/>
          </a:bodyPr>
          <a:lstStyle/>
          <a:p>
            <a:pPr algn="ctr">
              <a:lnSpc>
                <a:spcPts val="3000"/>
              </a:lnSpc>
            </a:pPr>
            <a:r>
              <a:rPr lang="en-US" sz="2500">
                <a:solidFill>
                  <a:srgbClr val="000000"/>
                </a:solidFill>
                <a:latin typeface="Arial"/>
                <a:ea typeface="Arial"/>
                <a:cs typeface="Arial"/>
                <a:sym typeface="Arial"/>
              </a:rPr>
              <a:t>• Adds to the theory about emotional appeals in marketing.</a:t>
            </a:r>
          </a:p>
          <a:p>
            <a:pPr algn="ctr">
              <a:lnSpc>
                <a:spcPts val="2000"/>
              </a:lnSpc>
            </a:pPr>
          </a:p>
          <a:p>
            <a:pPr algn="ctr">
              <a:lnSpc>
                <a:spcPts val="3000"/>
              </a:lnSpc>
            </a:pPr>
            <a:r>
              <a:rPr lang="en-US" sz="2500">
                <a:solidFill>
                  <a:srgbClr val="000000"/>
                </a:solidFill>
                <a:latin typeface="Arial"/>
                <a:ea typeface="Arial"/>
                <a:cs typeface="Arial"/>
                <a:sym typeface="Arial"/>
              </a:rPr>
              <a:t>• Focus</a:t>
            </a:r>
            <a:r>
              <a:rPr lang="en-US" sz="2500">
                <a:solidFill>
                  <a:srgbClr val="000000"/>
                </a:solidFill>
                <a:latin typeface="Arial"/>
                <a:ea typeface="Arial"/>
                <a:cs typeface="Arial"/>
                <a:sym typeface="Arial"/>
              </a:rPr>
              <a:t> on the multi-modal effects, highlighting the effect of emotional congruence. </a:t>
            </a:r>
          </a:p>
          <a:p>
            <a:pPr algn="ctr">
              <a:lnSpc>
                <a:spcPts val="2000"/>
              </a:lnSpc>
            </a:pPr>
          </a:p>
          <a:p>
            <a:pPr algn="ctr">
              <a:lnSpc>
                <a:spcPts val="3000"/>
              </a:lnSpc>
            </a:pPr>
            <a:r>
              <a:rPr lang="en-US" sz="2500">
                <a:solidFill>
                  <a:srgbClr val="000000"/>
                </a:solidFill>
                <a:latin typeface="Arial"/>
                <a:ea typeface="Arial"/>
                <a:cs typeface="Arial"/>
                <a:sym typeface="Arial"/>
              </a:rPr>
              <a:t>• </a:t>
            </a:r>
            <a:r>
              <a:rPr lang="en-US" sz="2500">
                <a:solidFill>
                  <a:srgbClr val="000000"/>
                </a:solidFill>
                <a:latin typeface="Arial"/>
                <a:ea typeface="Arial"/>
                <a:cs typeface="Arial"/>
                <a:sym typeface="Arial"/>
              </a:rPr>
              <a:t> Provides insights into the first stage of decision making in crowdfunding. </a:t>
            </a:r>
          </a:p>
          <a:p>
            <a:pPr algn="ctr">
              <a:lnSpc>
                <a:spcPts val="2000"/>
              </a:lnSpc>
            </a:pPr>
          </a:p>
          <a:p>
            <a:pPr algn="ctr">
              <a:lnSpc>
                <a:spcPts val="3000"/>
              </a:lnSpc>
            </a:pPr>
            <a:r>
              <a:rPr lang="en-US" sz="2500">
                <a:solidFill>
                  <a:srgbClr val="000000"/>
                </a:solidFill>
                <a:latin typeface="Arial"/>
                <a:ea typeface="Arial"/>
                <a:cs typeface="Arial"/>
                <a:sym typeface="Arial"/>
              </a:rPr>
              <a:t>• </a:t>
            </a:r>
            <a:r>
              <a:rPr lang="en-US" sz="2500">
                <a:solidFill>
                  <a:srgbClr val="000000"/>
                </a:solidFill>
                <a:latin typeface="Arial"/>
                <a:ea typeface="Arial"/>
                <a:cs typeface="Arial"/>
                <a:sym typeface="Arial"/>
              </a:rPr>
              <a:t>We provide additional evidence that supports the superiority of verbal over visual modality. </a:t>
            </a:r>
          </a:p>
          <a:p>
            <a:pPr algn="ctr">
              <a:lnSpc>
                <a:spcPts val="2000"/>
              </a:lnSpc>
            </a:pPr>
          </a:p>
          <a:p>
            <a:pPr algn="ctr">
              <a:lnSpc>
                <a:spcPts val="3000"/>
              </a:lnSpc>
            </a:pPr>
            <a:r>
              <a:rPr lang="en-US" sz="2500">
                <a:solidFill>
                  <a:srgbClr val="000000"/>
                </a:solidFill>
                <a:latin typeface="Arial"/>
                <a:ea typeface="Arial"/>
                <a:cs typeface="Arial"/>
                <a:sym typeface="Arial"/>
              </a:rPr>
              <a:t>• Point out </a:t>
            </a:r>
            <a:r>
              <a:rPr lang="en-US" sz="2500">
                <a:solidFill>
                  <a:srgbClr val="000000"/>
                </a:solidFill>
                <a:latin typeface="Arial"/>
                <a:ea typeface="Arial"/>
                <a:cs typeface="Arial"/>
                <a:sym typeface="Arial"/>
              </a:rPr>
              <a:t>potential disadvantages of using congruent negative emotions excessively. </a:t>
            </a:r>
          </a:p>
        </p:txBody>
      </p:sp>
      <p:sp>
        <p:nvSpPr>
          <p:cNvPr name="AutoShape 22" id="22"/>
          <p:cNvSpPr/>
          <p:nvPr/>
        </p:nvSpPr>
        <p:spPr>
          <a:xfrm flipV="true">
            <a:off x="730490" y="3112375"/>
            <a:ext cx="0" cy="3003299"/>
          </a:xfrm>
          <a:prstGeom prst="line">
            <a:avLst/>
          </a:prstGeom>
          <a:ln cap="flat" w="9525">
            <a:solidFill>
              <a:srgbClr val="CC0000"/>
            </a:solidFill>
            <a:prstDash val="solid"/>
            <a:headEnd type="none" len="sm" w="sm"/>
            <a:tailEnd type="none" len="sm" w="sm"/>
          </a:ln>
        </p:spPr>
      </p:sp>
      <p:sp>
        <p:nvSpPr>
          <p:cNvPr name="AutoShape 23" id="23"/>
          <p:cNvSpPr/>
          <p:nvPr/>
        </p:nvSpPr>
        <p:spPr>
          <a:xfrm flipH="true" flipV="true">
            <a:off x="0" y="6115674"/>
            <a:ext cx="730490" cy="0"/>
          </a:xfrm>
          <a:prstGeom prst="line">
            <a:avLst/>
          </a:prstGeom>
          <a:ln cap="flat" w="9525">
            <a:solidFill>
              <a:srgbClr val="CC0000"/>
            </a:solidFill>
            <a:prstDash val="solid"/>
            <a:headEnd type="none" len="sm" w="sm"/>
            <a:tailEnd type="none" len="sm" w="sm"/>
          </a:ln>
        </p:spPr>
      </p:sp>
      <p:sp>
        <p:nvSpPr>
          <p:cNvPr name="AutoShape 24" id="24"/>
          <p:cNvSpPr/>
          <p:nvPr/>
        </p:nvSpPr>
        <p:spPr>
          <a:xfrm flipH="true" flipV="true">
            <a:off x="9144000" y="3112375"/>
            <a:ext cx="0" cy="5622433"/>
          </a:xfrm>
          <a:prstGeom prst="line">
            <a:avLst/>
          </a:prstGeom>
          <a:ln cap="flat" w="9525">
            <a:solidFill>
              <a:srgbClr val="CC0000"/>
            </a:solidFill>
            <a:prstDash val="solid"/>
            <a:headEnd type="none" len="sm" w="sm"/>
            <a:tailEnd type="none" len="sm" w="sm"/>
          </a:ln>
        </p:spPr>
      </p:sp>
      <p:sp>
        <p:nvSpPr>
          <p:cNvPr name="AutoShape 25" id="25"/>
          <p:cNvSpPr/>
          <p:nvPr/>
        </p:nvSpPr>
        <p:spPr>
          <a:xfrm flipV="true">
            <a:off x="17032970" y="6115674"/>
            <a:ext cx="0" cy="2619134"/>
          </a:xfrm>
          <a:prstGeom prst="line">
            <a:avLst/>
          </a:prstGeom>
          <a:ln cap="flat" w="9525">
            <a:solidFill>
              <a:srgbClr val="CC0000"/>
            </a:solidFill>
            <a:prstDash val="solid"/>
            <a:headEnd type="none" len="sm" w="sm"/>
            <a:tailEnd type="none" len="sm" w="sm"/>
          </a:ln>
        </p:spPr>
      </p:sp>
      <p:sp>
        <p:nvSpPr>
          <p:cNvPr name="AutoShape 26" id="26"/>
          <p:cNvSpPr/>
          <p:nvPr/>
        </p:nvSpPr>
        <p:spPr>
          <a:xfrm flipH="true">
            <a:off x="17032970" y="6115674"/>
            <a:ext cx="1386328" cy="0"/>
          </a:xfrm>
          <a:prstGeom prst="line">
            <a:avLst/>
          </a:prstGeom>
          <a:ln cap="flat" w="9525">
            <a:solidFill>
              <a:srgbClr val="CC0000"/>
            </a:solidFill>
            <a:prstDash val="solid"/>
            <a:headEnd type="none" len="sm" w="sm"/>
            <a:tailEnd type="none" len="sm" w="sm"/>
          </a:ln>
        </p:spPr>
      </p:sp>
      <p:sp>
        <p:nvSpPr>
          <p:cNvPr name="TextBox 27" id="27"/>
          <p:cNvSpPr txBox="true"/>
          <p:nvPr/>
        </p:nvSpPr>
        <p:spPr>
          <a:xfrm rot="0">
            <a:off x="9463980" y="3181542"/>
            <a:ext cx="7249010" cy="4629150"/>
          </a:xfrm>
          <a:prstGeom prst="rect">
            <a:avLst/>
          </a:prstGeom>
        </p:spPr>
        <p:txBody>
          <a:bodyPr anchor="t" rtlCol="false" tIns="0" lIns="0" bIns="0" rIns="0">
            <a:spAutoFit/>
          </a:bodyPr>
          <a:lstStyle/>
          <a:p>
            <a:pPr algn="ctr">
              <a:lnSpc>
                <a:spcPts val="3000"/>
              </a:lnSpc>
            </a:pPr>
            <a:r>
              <a:rPr lang="en-US" sz="2500">
                <a:solidFill>
                  <a:srgbClr val="000000"/>
                </a:solidFill>
                <a:latin typeface="Arial"/>
                <a:ea typeface="Arial"/>
                <a:cs typeface="Arial"/>
                <a:sym typeface="Arial"/>
              </a:rPr>
              <a:t>•</a:t>
            </a:r>
            <a:r>
              <a:rPr lang="en-US" sz="2500">
                <a:solidFill>
                  <a:srgbClr val="000000"/>
                </a:solidFill>
                <a:latin typeface="Arial"/>
                <a:ea typeface="Arial"/>
                <a:cs typeface="Arial"/>
                <a:sym typeface="Arial"/>
              </a:rPr>
              <a:t> </a:t>
            </a:r>
            <a:r>
              <a:rPr lang="en-US" sz="2500">
                <a:solidFill>
                  <a:srgbClr val="000000"/>
                </a:solidFill>
                <a:latin typeface="Arial"/>
                <a:ea typeface="Arial"/>
                <a:cs typeface="Arial"/>
                <a:sym typeface="Arial"/>
              </a:rPr>
              <a:t>These insights can be utilized to optimize crowdfunding campaigns, turning their attention to the  initial decision-making stage. </a:t>
            </a:r>
          </a:p>
          <a:p>
            <a:pPr algn="ctr">
              <a:lnSpc>
                <a:spcPts val="3000"/>
              </a:lnSpc>
            </a:pPr>
          </a:p>
          <a:p>
            <a:pPr algn="ctr">
              <a:lnSpc>
                <a:spcPts val="3000"/>
              </a:lnSpc>
            </a:pPr>
            <a:r>
              <a:rPr lang="en-US" sz="2500">
                <a:solidFill>
                  <a:srgbClr val="000000"/>
                </a:solidFill>
                <a:latin typeface="Arial"/>
                <a:ea typeface="Arial"/>
                <a:cs typeface="Arial"/>
                <a:sym typeface="Arial"/>
              </a:rPr>
              <a:t>• Designing more effective and persuasive crowdfunding campaigns, b</a:t>
            </a:r>
            <a:r>
              <a:rPr lang="en-US" sz="2500">
                <a:solidFill>
                  <a:srgbClr val="000000"/>
                </a:solidFill>
                <a:latin typeface="Arial"/>
                <a:ea typeface="Arial"/>
                <a:cs typeface="Arial"/>
                <a:sym typeface="Arial"/>
              </a:rPr>
              <a:t>y ensuring that either campaign titles or cover images have negative emotional appeal, without overwhelming the modality with negativity.</a:t>
            </a:r>
          </a:p>
          <a:p>
            <a:pPr algn="ctr">
              <a:lnSpc>
                <a:spcPts val="3000"/>
              </a:lnSpc>
            </a:pPr>
          </a:p>
          <a:p>
            <a:pPr algn="ctr">
              <a:lnSpc>
                <a:spcPts val="3000"/>
              </a:lnSpc>
            </a:pPr>
            <a:r>
              <a:rPr lang="en-US" sz="2500">
                <a:solidFill>
                  <a:srgbClr val="000000"/>
                </a:solidFill>
                <a:latin typeface="Arial"/>
                <a:ea typeface="Arial"/>
                <a:cs typeface="Arial"/>
                <a:sym typeface="Arial"/>
              </a:rPr>
              <a:t>• </a:t>
            </a:r>
            <a:r>
              <a:rPr lang="en-US" sz="2500">
                <a:solidFill>
                  <a:srgbClr val="000000"/>
                </a:solidFill>
                <a:latin typeface="Arial"/>
                <a:ea typeface="Arial"/>
                <a:cs typeface="Arial"/>
                <a:sym typeface="Arial"/>
              </a:rPr>
              <a:t>From the potential donor’s perspective, we make them aware to the power of emotion.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516"/>
            <a:ext cx="18288000" cy="613800"/>
            <a:chOff x="0" y="0"/>
            <a:chExt cx="24384000" cy="818400"/>
          </a:xfrm>
        </p:grpSpPr>
        <p:sp>
          <p:nvSpPr>
            <p:cNvPr name="Freeform 3" id="3"/>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CC0000"/>
            </a:solidFill>
          </p:spPr>
        </p:sp>
      </p:grpSp>
      <p:sp>
        <p:nvSpPr>
          <p:cNvPr name="Freeform 4" id="4"/>
          <p:cNvSpPr/>
          <p:nvPr/>
        </p:nvSpPr>
        <p:spPr>
          <a:xfrm flipH="false" flipV="false" rot="0">
            <a:off x="15562995" y="955808"/>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3">
              <a:alphaModFix amt="14000"/>
            </a:blip>
            <a:stretch>
              <a:fillRect l="0" t="0" r="0" b="0"/>
            </a:stretch>
          </a:blipFill>
        </p:spPr>
      </p:sp>
      <p:grpSp>
        <p:nvGrpSpPr>
          <p:cNvPr name="Group 5" id="5"/>
          <p:cNvGrpSpPr/>
          <p:nvPr/>
        </p:nvGrpSpPr>
        <p:grpSpPr>
          <a:xfrm rot="0">
            <a:off x="7311669" y="8357100"/>
            <a:ext cx="9721301" cy="901200"/>
            <a:chOff x="0" y="0"/>
            <a:chExt cx="12961734" cy="1201600"/>
          </a:xfrm>
        </p:grpSpPr>
        <p:grpSp>
          <p:nvGrpSpPr>
            <p:cNvPr name="Group 6" id="6"/>
            <p:cNvGrpSpPr/>
            <p:nvPr/>
          </p:nvGrpSpPr>
          <p:grpSpPr>
            <a:xfrm rot="0">
              <a:off x="0" y="0"/>
              <a:ext cx="12961734" cy="1201600"/>
              <a:chOff x="0" y="0"/>
              <a:chExt cx="12961734" cy="1201600"/>
            </a:xfrm>
          </p:grpSpPr>
          <p:sp>
            <p:nvSpPr>
              <p:cNvPr name="Freeform 7" id="7"/>
              <p:cNvSpPr/>
              <p:nvPr/>
            </p:nvSpPr>
            <p:spPr>
              <a:xfrm flipH="false" flipV="false" rot="0">
                <a:off x="0" y="0"/>
                <a:ext cx="12961438" cy="1201573"/>
              </a:xfrm>
              <a:custGeom>
                <a:avLst/>
                <a:gdLst/>
                <a:ahLst/>
                <a:cxnLst/>
                <a:rect r="r" b="b" t="t" l="l"/>
                <a:pathLst>
                  <a:path h="1201573" w="12961438">
                    <a:moveTo>
                      <a:pt x="0" y="0"/>
                    </a:moveTo>
                    <a:lnTo>
                      <a:pt x="12961438" y="0"/>
                    </a:lnTo>
                    <a:lnTo>
                      <a:pt x="12961438" y="1201573"/>
                    </a:lnTo>
                    <a:lnTo>
                      <a:pt x="0" y="1201573"/>
                    </a:lnTo>
                    <a:close/>
                  </a:path>
                </a:pathLst>
              </a:custGeom>
              <a:solidFill>
                <a:srgbClr val="CC0000"/>
              </a:solidFill>
            </p:spPr>
          </p:sp>
        </p:grpSp>
        <p:sp>
          <p:nvSpPr>
            <p:cNvPr name="TextBox 8" id="8"/>
            <p:cNvSpPr txBox="true"/>
            <p:nvPr/>
          </p:nvSpPr>
          <p:spPr>
            <a:xfrm rot="0">
              <a:off x="0" y="203925"/>
              <a:ext cx="12961734" cy="727075"/>
            </a:xfrm>
            <a:prstGeom prst="rect">
              <a:avLst/>
            </a:prstGeom>
          </p:spPr>
          <p:txBody>
            <a:bodyPr anchor="t" rtlCol="false" tIns="0" lIns="0" bIns="0" rIns="0">
              <a:spAutoFit/>
            </a:bodyPr>
            <a:lstStyle/>
            <a:p>
              <a:pPr algn="ctr">
                <a:lnSpc>
                  <a:spcPts val="3960"/>
                </a:lnSpc>
              </a:pPr>
              <a:r>
                <a:rPr lang="en-US" sz="3300">
                  <a:solidFill>
                    <a:srgbClr val="FFFFFF"/>
                  </a:solidFill>
                  <a:latin typeface="Arial"/>
                  <a:ea typeface="Arial"/>
                  <a:cs typeface="Arial"/>
                  <a:sym typeface="Arial"/>
                </a:rPr>
                <a:t>FUTURE RESEARCH</a:t>
              </a:r>
            </a:p>
          </p:txBody>
        </p:sp>
      </p:grpSp>
      <p:grpSp>
        <p:nvGrpSpPr>
          <p:cNvPr name="Group 9" id="9"/>
          <p:cNvGrpSpPr/>
          <p:nvPr/>
        </p:nvGrpSpPr>
        <p:grpSpPr>
          <a:xfrm rot="0">
            <a:off x="730490" y="2651848"/>
            <a:ext cx="6581179" cy="922308"/>
            <a:chOff x="0" y="0"/>
            <a:chExt cx="8774906" cy="1229744"/>
          </a:xfrm>
        </p:grpSpPr>
        <p:grpSp>
          <p:nvGrpSpPr>
            <p:cNvPr name="Group 10" id="10"/>
            <p:cNvGrpSpPr/>
            <p:nvPr/>
          </p:nvGrpSpPr>
          <p:grpSpPr>
            <a:xfrm rot="0">
              <a:off x="47" y="0"/>
              <a:ext cx="8774858" cy="1229744"/>
              <a:chOff x="0" y="0"/>
              <a:chExt cx="8774858" cy="1229744"/>
            </a:xfrm>
          </p:grpSpPr>
          <p:sp>
            <p:nvSpPr>
              <p:cNvPr name="Freeform 11" id="11"/>
              <p:cNvSpPr/>
              <p:nvPr/>
            </p:nvSpPr>
            <p:spPr>
              <a:xfrm flipH="false" flipV="false" rot="0">
                <a:off x="0" y="0"/>
                <a:ext cx="8774658" cy="1229716"/>
              </a:xfrm>
              <a:custGeom>
                <a:avLst/>
                <a:gdLst/>
                <a:ahLst/>
                <a:cxnLst/>
                <a:rect r="r" b="b" t="t" l="l"/>
                <a:pathLst>
                  <a:path h="1229716" w="8774658">
                    <a:moveTo>
                      <a:pt x="0" y="0"/>
                    </a:moveTo>
                    <a:lnTo>
                      <a:pt x="8774658" y="0"/>
                    </a:lnTo>
                    <a:lnTo>
                      <a:pt x="8774658" y="1229716"/>
                    </a:lnTo>
                    <a:lnTo>
                      <a:pt x="0" y="1229716"/>
                    </a:lnTo>
                    <a:close/>
                  </a:path>
                </a:pathLst>
              </a:custGeom>
              <a:solidFill>
                <a:srgbClr val="CC0000"/>
              </a:solidFill>
            </p:spPr>
          </p:sp>
        </p:grpSp>
        <p:sp>
          <p:nvSpPr>
            <p:cNvPr name="TextBox 12" id="12"/>
            <p:cNvSpPr txBox="true"/>
            <p:nvPr/>
          </p:nvSpPr>
          <p:spPr>
            <a:xfrm rot="0">
              <a:off x="0" y="268797"/>
              <a:ext cx="8774811" cy="727075"/>
            </a:xfrm>
            <a:prstGeom prst="rect">
              <a:avLst/>
            </a:prstGeom>
          </p:spPr>
          <p:txBody>
            <a:bodyPr anchor="t" rtlCol="false" tIns="0" lIns="0" bIns="0" rIns="0">
              <a:spAutoFit/>
            </a:bodyPr>
            <a:lstStyle/>
            <a:p>
              <a:pPr algn="ctr">
                <a:lnSpc>
                  <a:spcPts val="3960"/>
                </a:lnSpc>
              </a:pPr>
              <a:r>
                <a:rPr lang="en-US" sz="3300">
                  <a:solidFill>
                    <a:srgbClr val="FFFFFF"/>
                  </a:solidFill>
                  <a:latin typeface="Arial"/>
                  <a:ea typeface="Arial"/>
                  <a:cs typeface="Arial"/>
                  <a:sym typeface="Arial"/>
                </a:rPr>
                <a:t>LIMITATIONS</a:t>
              </a:r>
            </a:p>
          </p:txBody>
        </p:sp>
      </p:grpSp>
      <p:sp>
        <p:nvSpPr>
          <p:cNvPr name="AutoShape 13" id="13"/>
          <p:cNvSpPr/>
          <p:nvPr/>
        </p:nvSpPr>
        <p:spPr>
          <a:xfrm>
            <a:off x="1426400" y="2236702"/>
            <a:ext cx="12747900" cy="38100"/>
          </a:xfrm>
          <a:prstGeom prst="line">
            <a:avLst/>
          </a:prstGeom>
          <a:ln cap="rnd" w="19050">
            <a:solidFill>
              <a:srgbClr val="CDCDCD"/>
            </a:solidFill>
            <a:prstDash val="solid"/>
            <a:headEnd type="none" len="sm" w="sm"/>
            <a:tailEnd type="none" len="sm" w="sm"/>
          </a:ln>
        </p:spPr>
      </p:sp>
      <p:grpSp>
        <p:nvGrpSpPr>
          <p:cNvPr name="Group 14" id="14"/>
          <p:cNvGrpSpPr/>
          <p:nvPr/>
        </p:nvGrpSpPr>
        <p:grpSpPr>
          <a:xfrm rot="-10800000">
            <a:off x="300" y="-150"/>
            <a:ext cx="18288000" cy="412200"/>
            <a:chOff x="0" y="0"/>
            <a:chExt cx="24384000" cy="549600"/>
          </a:xfrm>
        </p:grpSpPr>
        <p:sp>
          <p:nvSpPr>
            <p:cNvPr name="Freeform 15" id="15"/>
            <p:cNvSpPr/>
            <p:nvPr/>
          </p:nvSpPr>
          <p:spPr>
            <a:xfrm flipH="false" flipV="false" rot="0">
              <a:off x="0" y="0"/>
              <a:ext cx="24384000" cy="549656"/>
            </a:xfrm>
            <a:custGeom>
              <a:avLst/>
              <a:gdLst/>
              <a:ahLst/>
              <a:cxnLst/>
              <a:rect r="r" b="b" t="t" l="l"/>
              <a:pathLst>
                <a:path h="549656" w="24384000">
                  <a:moveTo>
                    <a:pt x="0" y="0"/>
                  </a:moveTo>
                  <a:lnTo>
                    <a:pt x="24384000" y="0"/>
                  </a:lnTo>
                  <a:lnTo>
                    <a:pt x="24384000" y="549656"/>
                  </a:lnTo>
                  <a:lnTo>
                    <a:pt x="0" y="549656"/>
                  </a:lnTo>
                  <a:close/>
                </a:path>
              </a:pathLst>
            </a:custGeom>
            <a:solidFill>
              <a:srgbClr val="CC0000"/>
            </a:solidFill>
          </p:spPr>
        </p:sp>
      </p:grpSp>
      <p:grpSp>
        <p:nvGrpSpPr>
          <p:cNvPr name="Group 16" id="16"/>
          <p:cNvGrpSpPr/>
          <p:nvPr/>
        </p:nvGrpSpPr>
        <p:grpSpPr>
          <a:xfrm rot="0">
            <a:off x="300" y="9673184"/>
            <a:ext cx="18288000" cy="613800"/>
            <a:chOff x="0" y="0"/>
            <a:chExt cx="24384000" cy="818400"/>
          </a:xfrm>
        </p:grpSpPr>
        <p:grpSp>
          <p:nvGrpSpPr>
            <p:cNvPr name="Group 17" id="17"/>
            <p:cNvGrpSpPr/>
            <p:nvPr/>
          </p:nvGrpSpPr>
          <p:grpSpPr>
            <a:xfrm rot="-10800000">
              <a:off x="0" y="0"/>
              <a:ext cx="24384000" cy="818400"/>
              <a:chOff x="0" y="0"/>
              <a:chExt cx="24384000" cy="818400"/>
            </a:xfrm>
          </p:grpSpPr>
          <p:sp>
            <p:nvSpPr>
              <p:cNvPr name="Freeform 18" id="18"/>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19" id="19"/>
            <p:cNvSpPr txBox="true"/>
            <p:nvPr/>
          </p:nvSpPr>
          <p:spPr>
            <a:xfrm rot="0">
              <a:off x="6676860" y="153818"/>
              <a:ext cx="11030280" cy="43494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
        <p:nvSpPr>
          <p:cNvPr name="TextBox 20" id="20"/>
          <p:cNvSpPr txBox="true"/>
          <p:nvPr/>
        </p:nvSpPr>
        <p:spPr>
          <a:xfrm rot="0">
            <a:off x="1517625" y="1055602"/>
            <a:ext cx="15515345" cy="952500"/>
          </a:xfrm>
          <a:prstGeom prst="rect">
            <a:avLst/>
          </a:prstGeom>
        </p:spPr>
        <p:txBody>
          <a:bodyPr anchor="t" rtlCol="false" tIns="0" lIns="0" bIns="0" rIns="0">
            <a:spAutoFit/>
          </a:bodyPr>
          <a:lstStyle/>
          <a:p>
            <a:pPr algn="l">
              <a:lnSpc>
                <a:spcPts val="6600"/>
              </a:lnSpc>
            </a:pPr>
            <a:r>
              <a:rPr lang="en-US" sz="5500">
                <a:solidFill>
                  <a:srgbClr val="000000"/>
                </a:solidFill>
                <a:latin typeface="Arial"/>
                <a:ea typeface="Arial"/>
                <a:cs typeface="Arial"/>
                <a:sym typeface="Arial"/>
              </a:rPr>
              <a:t>LIMITATIONS &amp; FUTURE REASEARCH</a:t>
            </a:r>
          </a:p>
        </p:txBody>
      </p:sp>
      <p:sp>
        <p:nvSpPr>
          <p:cNvPr name="TextBox 21" id="21"/>
          <p:cNvSpPr txBox="true"/>
          <p:nvPr/>
        </p:nvSpPr>
        <p:spPr>
          <a:xfrm rot="0">
            <a:off x="1028700" y="3888481"/>
            <a:ext cx="5856046" cy="2724150"/>
          </a:xfrm>
          <a:prstGeom prst="rect">
            <a:avLst/>
          </a:prstGeom>
        </p:spPr>
        <p:txBody>
          <a:bodyPr anchor="t" rtlCol="false" tIns="0" lIns="0" bIns="0" rIns="0">
            <a:spAutoFit/>
          </a:bodyPr>
          <a:lstStyle/>
          <a:p>
            <a:pPr algn="ctr" marL="539751" indent="-269876" lvl="1">
              <a:lnSpc>
                <a:spcPts val="3000"/>
              </a:lnSpc>
              <a:buFont typeface="Arial"/>
              <a:buChar char="•"/>
            </a:pPr>
            <a:r>
              <a:rPr lang="en-US" sz="2500">
                <a:solidFill>
                  <a:srgbClr val="000000"/>
                </a:solidFill>
                <a:latin typeface="Arial"/>
                <a:ea typeface="Arial"/>
                <a:cs typeface="Arial"/>
                <a:sym typeface="Arial"/>
              </a:rPr>
              <a:t>Study based on 148 campaig</a:t>
            </a:r>
            <a:r>
              <a:rPr lang="en-US" sz="2500">
                <a:solidFill>
                  <a:srgbClr val="000000"/>
                </a:solidFill>
                <a:latin typeface="Arial"/>
                <a:ea typeface="Arial"/>
                <a:cs typeface="Arial"/>
                <a:sym typeface="Arial"/>
              </a:rPr>
              <a:t>ns, may not rep</a:t>
            </a:r>
            <a:r>
              <a:rPr lang="en-US" sz="2500">
                <a:solidFill>
                  <a:srgbClr val="000000"/>
                </a:solidFill>
                <a:latin typeface="Arial"/>
                <a:ea typeface="Arial"/>
                <a:cs typeface="Arial"/>
                <a:sym typeface="Arial"/>
              </a:rPr>
              <a:t>resent all donation-based crowdfunding campaigns.</a:t>
            </a:r>
          </a:p>
          <a:p>
            <a:pPr algn="ctr">
              <a:lnSpc>
                <a:spcPts val="3000"/>
              </a:lnSpc>
            </a:pPr>
          </a:p>
          <a:p>
            <a:pPr algn="ctr" marL="539751" indent="-269876" lvl="1">
              <a:lnSpc>
                <a:spcPts val="3000"/>
              </a:lnSpc>
              <a:buFont typeface="Arial"/>
              <a:buChar char="•"/>
            </a:pPr>
            <a:r>
              <a:rPr lang="en-US" sz="2500">
                <a:solidFill>
                  <a:srgbClr val="000000"/>
                </a:solidFill>
                <a:latin typeface="Arial"/>
                <a:ea typeface="Arial"/>
                <a:cs typeface="Arial"/>
                <a:sym typeface="Arial"/>
              </a:rPr>
              <a:t>Primarily focused on GoFundMe, limit</a:t>
            </a:r>
            <a:r>
              <a:rPr lang="en-US" sz="2500">
                <a:solidFill>
                  <a:srgbClr val="000000"/>
                </a:solidFill>
                <a:latin typeface="Arial"/>
                <a:ea typeface="Arial"/>
                <a:cs typeface="Arial"/>
                <a:sym typeface="Arial"/>
              </a:rPr>
              <a:t>ing g</a:t>
            </a:r>
            <a:r>
              <a:rPr lang="en-US" sz="2500">
                <a:solidFill>
                  <a:srgbClr val="000000"/>
                </a:solidFill>
                <a:latin typeface="Arial"/>
                <a:ea typeface="Arial"/>
                <a:cs typeface="Arial"/>
                <a:sym typeface="Arial"/>
              </a:rPr>
              <a:t>eneralizability to other platforms</a:t>
            </a:r>
          </a:p>
        </p:txBody>
      </p:sp>
      <p:sp>
        <p:nvSpPr>
          <p:cNvPr name="AutoShape 22" id="22"/>
          <p:cNvSpPr/>
          <p:nvPr/>
        </p:nvSpPr>
        <p:spPr>
          <a:xfrm flipV="true">
            <a:off x="730490" y="3113002"/>
            <a:ext cx="0" cy="3002672"/>
          </a:xfrm>
          <a:prstGeom prst="line">
            <a:avLst/>
          </a:prstGeom>
          <a:ln cap="flat" w="9525">
            <a:solidFill>
              <a:srgbClr val="CC0000"/>
            </a:solidFill>
            <a:prstDash val="solid"/>
            <a:headEnd type="none" len="sm" w="sm"/>
            <a:tailEnd type="none" len="sm" w="sm"/>
          </a:ln>
        </p:spPr>
      </p:sp>
      <p:sp>
        <p:nvSpPr>
          <p:cNvPr name="AutoShape 23" id="23"/>
          <p:cNvSpPr/>
          <p:nvPr/>
        </p:nvSpPr>
        <p:spPr>
          <a:xfrm flipH="true" flipV="true">
            <a:off x="0" y="6115674"/>
            <a:ext cx="730490" cy="0"/>
          </a:xfrm>
          <a:prstGeom prst="line">
            <a:avLst/>
          </a:prstGeom>
          <a:ln cap="flat" w="9525">
            <a:solidFill>
              <a:srgbClr val="CC0000"/>
            </a:solidFill>
            <a:prstDash val="solid"/>
            <a:headEnd type="none" len="sm" w="sm"/>
            <a:tailEnd type="none" len="sm" w="sm"/>
          </a:ln>
        </p:spPr>
      </p:sp>
      <p:sp>
        <p:nvSpPr>
          <p:cNvPr name="AutoShape 24" id="24"/>
          <p:cNvSpPr/>
          <p:nvPr/>
        </p:nvSpPr>
        <p:spPr>
          <a:xfrm flipV="true">
            <a:off x="7311669" y="3113002"/>
            <a:ext cx="0" cy="5694698"/>
          </a:xfrm>
          <a:prstGeom prst="line">
            <a:avLst/>
          </a:prstGeom>
          <a:ln cap="flat" w="9525">
            <a:solidFill>
              <a:srgbClr val="CC0000"/>
            </a:solidFill>
            <a:prstDash val="solid"/>
            <a:headEnd type="none" len="sm" w="sm"/>
            <a:tailEnd type="none" len="sm" w="sm"/>
          </a:ln>
        </p:spPr>
      </p:sp>
      <p:sp>
        <p:nvSpPr>
          <p:cNvPr name="AutoShape 25" id="25"/>
          <p:cNvSpPr/>
          <p:nvPr/>
        </p:nvSpPr>
        <p:spPr>
          <a:xfrm flipV="true">
            <a:off x="17032970" y="6115674"/>
            <a:ext cx="0" cy="2692026"/>
          </a:xfrm>
          <a:prstGeom prst="line">
            <a:avLst/>
          </a:prstGeom>
          <a:ln cap="flat" w="9525">
            <a:solidFill>
              <a:srgbClr val="CC0000"/>
            </a:solidFill>
            <a:prstDash val="solid"/>
            <a:headEnd type="none" len="sm" w="sm"/>
            <a:tailEnd type="none" len="sm" w="sm"/>
          </a:ln>
        </p:spPr>
      </p:sp>
      <p:sp>
        <p:nvSpPr>
          <p:cNvPr name="AutoShape 26" id="26"/>
          <p:cNvSpPr/>
          <p:nvPr/>
        </p:nvSpPr>
        <p:spPr>
          <a:xfrm flipH="true">
            <a:off x="17032970" y="6115674"/>
            <a:ext cx="1386328" cy="0"/>
          </a:xfrm>
          <a:prstGeom prst="line">
            <a:avLst/>
          </a:prstGeom>
          <a:ln cap="flat" w="9525">
            <a:solidFill>
              <a:srgbClr val="CC0000"/>
            </a:solidFill>
            <a:prstDash val="solid"/>
            <a:headEnd type="none" len="sm" w="sm"/>
            <a:tailEnd type="none" len="sm" w="sm"/>
          </a:ln>
        </p:spPr>
      </p:sp>
      <p:sp>
        <p:nvSpPr>
          <p:cNvPr name="TextBox 27" id="27"/>
          <p:cNvSpPr txBox="true"/>
          <p:nvPr/>
        </p:nvSpPr>
        <p:spPr>
          <a:xfrm rot="0">
            <a:off x="7735531" y="2821681"/>
            <a:ext cx="8767320" cy="5238750"/>
          </a:xfrm>
          <a:prstGeom prst="rect">
            <a:avLst/>
          </a:prstGeom>
        </p:spPr>
        <p:txBody>
          <a:bodyPr anchor="t" rtlCol="false" tIns="0" lIns="0" bIns="0" rIns="0">
            <a:spAutoFit/>
          </a:bodyPr>
          <a:lstStyle/>
          <a:p>
            <a:pPr algn="ctr" marL="539751" indent="-269876" lvl="1">
              <a:lnSpc>
                <a:spcPts val="3000"/>
              </a:lnSpc>
              <a:buFont typeface="Arial"/>
              <a:buChar char="•"/>
            </a:pPr>
            <a:r>
              <a:rPr lang="en-US" sz="2500">
                <a:solidFill>
                  <a:srgbClr val="000000"/>
                </a:solidFill>
                <a:latin typeface="Arial"/>
                <a:ea typeface="Arial"/>
                <a:cs typeface="Arial"/>
                <a:sym typeface="Arial"/>
              </a:rPr>
              <a:t>Compare campaigns across different countries and time zones.</a:t>
            </a:r>
          </a:p>
          <a:p>
            <a:pPr algn="ctr">
              <a:lnSpc>
                <a:spcPts val="2000"/>
              </a:lnSpc>
            </a:pPr>
          </a:p>
          <a:p>
            <a:pPr algn="ctr" marL="539751" indent="-269876" lvl="1">
              <a:lnSpc>
                <a:spcPts val="3000"/>
              </a:lnSpc>
              <a:buFont typeface="Arial"/>
              <a:buChar char="•"/>
            </a:pPr>
            <a:r>
              <a:rPr lang="en-US" sz="2500">
                <a:solidFill>
                  <a:srgbClr val="000000"/>
                </a:solidFill>
                <a:latin typeface="Arial"/>
                <a:ea typeface="Arial"/>
                <a:cs typeface="Arial"/>
                <a:sym typeface="Arial"/>
              </a:rPr>
              <a:t>Use advanced lexicons (LIWC, VADER) and state-of-the-art methods (machine learning, deep learning) for emotion extraction.</a:t>
            </a:r>
          </a:p>
          <a:p>
            <a:pPr algn="ctr">
              <a:lnSpc>
                <a:spcPts val="2000"/>
              </a:lnSpc>
            </a:pPr>
          </a:p>
          <a:p>
            <a:pPr algn="ctr" marL="539751" indent="-269876" lvl="1">
              <a:lnSpc>
                <a:spcPts val="3000"/>
              </a:lnSpc>
              <a:buFont typeface="Arial"/>
              <a:buChar char="•"/>
            </a:pPr>
            <a:r>
              <a:rPr lang="en-US" sz="2500">
                <a:solidFill>
                  <a:srgbClr val="000000"/>
                </a:solidFill>
                <a:latin typeface="Arial"/>
                <a:ea typeface="Arial"/>
                <a:cs typeface="Arial"/>
                <a:sym typeface="Arial"/>
              </a:rPr>
              <a:t>I</a:t>
            </a:r>
            <a:r>
              <a:rPr lang="en-US" sz="2500">
                <a:solidFill>
                  <a:srgbClr val="000000"/>
                </a:solidFill>
                <a:latin typeface="Arial"/>
                <a:ea typeface="Arial"/>
                <a:cs typeface="Arial"/>
                <a:sym typeface="Arial"/>
              </a:rPr>
              <a:t>solate the drivers of initial decision making by looking into what drives the first decision to click the campaign.</a:t>
            </a:r>
          </a:p>
          <a:p>
            <a:pPr algn="ctr">
              <a:lnSpc>
                <a:spcPts val="2000"/>
              </a:lnSpc>
            </a:pPr>
          </a:p>
          <a:p>
            <a:pPr algn="ctr" marL="539751" indent="-269876" lvl="1">
              <a:lnSpc>
                <a:spcPts val="3000"/>
              </a:lnSpc>
              <a:buFont typeface="Arial"/>
              <a:buChar char="•"/>
            </a:pPr>
            <a:r>
              <a:rPr lang="en-US" sz="2500">
                <a:solidFill>
                  <a:srgbClr val="000000"/>
                </a:solidFill>
                <a:latin typeface="Arial"/>
                <a:ea typeface="Arial"/>
                <a:cs typeface="Arial"/>
                <a:sym typeface="Arial"/>
              </a:rPr>
              <a:t>Research on if and how particular emotional contents can affect CSR activities.</a:t>
            </a:r>
          </a:p>
          <a:p>
            <a:pPr algn="ctr">
              <a:lnSpc>
                <a:spcPts val="2000"/>
              </a:lnSpc>
            </a:pPr>
          </a:p>
          <a:p>
            <a:pPr algn="ctr" marL="539751" indent="-269876" lvl="1">
              <a:lnSpc>
                <a:spcPts val="3000"/>
              </a:lnSpc>
              <a:buFont typeface="Arial"/>
              <a:buChar char="•"/>
            </a:pPr>
            <a:r>
              <a:rPr lang="en-US" sz="2500">
                <a:solidFill>
                  <a:srgbClr val="000000"/>
                </a:solidFill>
                <a:latin typeface="Arial"/>
                <a:ea typeface="Arial"/>
                <a:cs typeface="Arial"/>
                <a:sym typeface="Arial"/>
              </a:rPr>
              <a:t>Study interactions between different types of content (informational, directive, affective) and message framing.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9185408"/>
            <a:ext cx="18288000" cy="1101592"/>
            <a:chOff x="0" y="0"/>
            <a:chExt cx="24384000" cy="1468789"/>
          </a:xfrm>
        </p:grpSpPr>
        <p:sp>
          <p:nvSpPr>
            <p:cNvPr name="Freeform 3" id="3"/>
            <p:cNvSpPr/>
            <p:nvPr/>
          </p:nvSpPr>
          <p:spPr>
            <a:xfrm flipH="false" flipV="false" rot="0">
              <a:off x="0" y="0"/>
              <a:ext cx="24384000" cy="1468777"/>
            </a:xfrm>
            <a:custGeom>
              <a:avLst/>
              <a:gdLst/>
              <a:ahLst/>
              <a:cxnLst/>
              <a:rect r="r" b="b" t="t" l="l"/>
              <a:pathLst>
                <a:path h="1468777" w="24384000">
                  <a:moveTo>
                    <a:pt x="0" y="0"/>
                  </a:moveTo>
                  <a:lnTo>
                    <a:pt x="24384000" y="0"/>
                  </a:lnTo>
                  <a:lnTo>
                    <a:pt x="24384000" y="1468777"/>
                  </a:lnTo>
                  <a:lnTo>
                    <a:pt x="0" y="1468777"/>
                  </a:lnTo>
                  <a:close/>
                </a:path>
              </a:pathLst>
            </a:custGeom>
            <a:solidFill>
              <a:srgbClr val="E8E8E8"/>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CC0000"/>
            </a:solidFill>
          </p:spPr>
        </p:sp>
      </p:grpSp>
      <p:sp>
        <p:nvSpPr>
          <p:cNvPr name="TextBox 6" id="6"/>
          <p:cNvSpPr txBox="true"/>
          <p:nvPr/>
        </p:nvSpPr>
        <p:spPr>
          <a:xfrm rot="0">
            <a:off x="15796525" y="1628487"/>
            <a:ext cx="973350" cy="276225"/>
          </a:xfrm>
          <a:prstGeom prst="rect">
            <a:avLst/>
          </a:prstGeom>
        </p:spPr>
        <p:txBody>
          <a:bodyPr anchor="t" rtlCol="false" tIns="0" lIns="0" bIns="0" rIns="0">
            <a:spAutoFit/>
          </a:bodyPr>
          <a:lstStyle/>
          <a:p>
            <a:pPr algn="ctr">
              <a:lnSpc>
                <a:spcPts val="1925"/>
              </a:lnSpc>
            </a:pPr>
            <a:r>
              <a:rPr lang="en-US" sz="1604">
                <a:solidFill>
                  <a:srgbClr val="000000"/>
                </a:solidFill>
                <a:latin typeface="Arial"/>
                <a:ea typeface="Arial"/>
                <a:cs typeface="Arial"/>
                <a:sym typeface="Arial"/>
              </a:rPr>
              <a:t>‹#›</a:t>
            </a:r>
          </a:p>
        </p:txBody>
      </p:sp>
      <p:sp>
        <p:nvSpPr>
          <p:cNvPr name="TextBox 7" id="7"/>
          <p:cNvSpPr txBox="true"/>
          <p:nvPr/>
        </p:nvSpPr>
        <p:spPr>
          <a:xfrm rot="0">
            <a:off x="1858181" y="5269409"/>
            <a:ext cx="15252250" cy="1295400"/>
          </a:xfrm>
          <a:prstGeom prst="rect">
            <a:avLst/>
          </a:prstGeom>
        </p:spPr>
        <p:txBody>
          <a:bodyPr anchor="t" rtlCol="false" tIns="0" lIns="0" bIns="0" rIns="0">
            <a:spAutoFit/>
          </a:bodyPr>
          <a:lstStyle/>
          <a:p>
            <a:pPr algn="l">
              <a:lnSpc>
                <a:spcPts val="6695"/>
              </a:lnSpc>
            </a:pPr>
            <a:r>
              <a:rPr lang="en-US" sz="5579">
                <a:solidFill>
                  <a:srgbClr val="000000"/>
                </a:solidFill>
                <a:latin typeface="Arial"/>
                <a:ea typeface="Arial"/>
                <a:cs typeface="Arial"/>
                <a:sym typeface="Arial"/>
              </a:rPr>
              <a:t>Do you have any questions?</a:t>
            </a:r>
          </a:p>
          <a:p>
            <a:pPr algn="l">
              <a:lnSpc>
                <a:spcPts val="2735"/>
              </a:lnSpc>
            </a:pPr>
          </a:p>
        </p:txBody>
      </p:sp>
      <p:sp>
        <p:nvSpPr>
          <p:cNvPr name="TextBox 8" id="8"/>
          <p:cNvSpPr txBox="true"/>
          <p:nvPr/>
        </p:nvSpPr>
        <p:spPr>
          <a:xfrm rot="0">
            <a:off x="1628627" y="2116634"/>
            <a:ext cx="12123227" cy="2457450"/>
          </a:xfrm>
          <a:prstGeom prst="rect">
            <a:avLst/>
          </a:prstGeom>
        </p:spPr>
        <p:txBody>
          <a:bodyPr anchor="t" rtlCol="false" tIns="0" lIns="0" bIns="0" rIns="0">
            <a:spAutoFit/>
          </a:bodyPr>
          <a:lstStyle/>
          <a:p>
            <a:pPr algn="l">
              <a:lnSpc>
                <a:spcPts val="17212"/>
              </a:lnSpc>
            </a:pPr>
            <a:r>
              <a:rPr lang="en-US" sz="14344">
                <a:solidFill>
                  <a:srgbClr val="000000"/>
                </a:solidFill>
                <a:latin typeface="Arial"/>
                <a:ea typeface="Arial"/>
                <a:cs typeface="Arial"/>
                <a:sym typeface="Arial"/>
              </a:rPr>
              <a:t>THANK YOU</a:t>
            </a:r>
          </a:p>
        </p:txBody>
      </p:sp>
      <p:grpSp>
        <p:nvGrpSpPr>
          <p:cNvPr name="Group 9" id="9"/>
          <p:cNvGrpSpPr/>
          <p:nvPr/>
        </p:nvGrpSpPr>
        <p:grpSpPr>
          <a:xfrm rot="0">
            <a:off x="14528500" y="1367812"/>
            <a:ext cx="2352354" cy="840456"/>
            <a:chOff x="0" y="0"/>
            <a:chExt cx="3136472" cy="1120608"/>
          </a:xfrm>
        </p:grpSpPr>
        <p:sp>
          <p:nvSpPr>
            <p:cNvPr name="Freeform 10" id="10"/>
            <p:cNvSpPr/>
            <p:nvPr/>
          </p:nvSpPr>
          <p:spPr>
            <a:xfrm flipH="false" flipV="false" rot="0">
              <a:off x="127" y="0"/>
              <a:ext cx="3136392" cy="1120648"/>
            </a:xfrm>
            <a:custGeom>
              <a:avLst/>
              <a:gdLst/>
              <a:ahLst/>
              <a:cxnLst/>
              <a:rect r="r" b="b" t="t" l="l"/>
              <a:pathLst>
                <a:path h="1120648" w="3136392">
                  <a:moveTo>
                    <a:pt x="25400" y="0"/>
                  </a:moveTo>
                  <a:lnTo>
                    <a:pt x="3110992" y="0"/>
                  </a:lnTo>
                  <a:cubicBezTo>
                    <a:pt x="3124962" y="0"/>
                    <a:pt x="3136392" y="11430"/>
                    <a:pt x="3136392" y="25400"/>
                  </a:cubicBezTo>
                  <a:lnTo>
                    <a:pt x="3136392" y="1095248"/>
                  </a:lnTo>
                  <a:cubicBezTo>
                    <a:pt x="3136392" y="1109218"/>
                    <a:pt x="3124962" y="1120648"/>
                    <a:pt x="3110992" y="1120648"/>
                  </a:cubicBezTo>
                  <a:lnTo>
                    <a:pt x="25400" y="1120648"/>
                  </a:lnTo>
                  <a:cubicBezTo>
                    <a:pt x="11430" y="1120648"/>
                    <a:pt x="0" y="1109218"/>
                    <a:pt x="0" y="1095248"/>
                  </a:cubicBezTo>
                  <a:lnTo>
                    <a:pt x="0" y="25400"/>
                  </a:lnTo>
                  <a:cubicBezTo>
                    <a:pt x="0" y="11430"/>
                    <a:pt x="11430" y="0"/>
                    <a:pt x="25400" y="0"/>
                  </a:cubicBezTo>
                  <a:moveTo>
                    <a:pt x="25400" y="50800"/>
                  </a:moveTo>
                  <a:lnTo>
                    <a:pt x="25400" y="25400"/>
                  </a:lnTo>
                  <a:lnTo>
                    <a:pt x="50800" y="25400"/>
                  </a:lnTo>
                  <a:lnTo>
                    <a:pt x="50800" y="1095248"/>
                  </a:lnTo>
                  <a:lnTo>
                    <a:pt x="25400" y="1095248"/>
                  </a:lnTo>
                  <a:lnTo>
                    <a:pt x="25400" y="1069848"/>
                  </a:lnTo>
                  <a:lnTo>
                    <a:pt x="3110992" y="1069848"/>
                  </a:lnTo>
                  <a:lnTo>
                    <a:pt x="3110992" y="1095248"/>
                  </a:lnTo>
                  <a:lnTo>
                    <a:pt x="3085592" y="1095248"/>
                  </a:lnTo>
                  <a:lnTo>
                    <a:pt x="3085592" y="25400"/>
                  </a:lnTo>
                  <a:lnTo>
                    <a:pt x="3110992" y="25400"/>
                  </a:lnTo>
                  <a:lnTo>
                    <a:pt x="3110992" y="50800"/>
                  </a:lnTo>
                  <a:lnTo>
                    <a:pt x="25400" y="50800"/>
                  </a:lnTo>
                  <a:close/>
                </a:path>
              </a:pathLst>
            </a:custGeom>
            <a:solidFill>
              <a:srgbClr val="CDCDCD"/>
            </a:solidFill>
          </p:spPr>
        </p:sp>
      </p:grpSp>
      <p:grpSp>
        <p:nvGrpSpPr>
          <p:cNvPr name="Group 11" id="11"/>
          <p:cNvGrpSpPr/>
          <p:nvPr/>
        </p:nvGrpSpPr>
        <p:grpSpPr>
          <a:xfrm rot="0">
            <a:off x="15685986" y="1363050"/>
            <a:ext cx="38160" cy="845216"/>
            <a:chOff x="0" y="0"/>
            <a:chExt cx="50880" cy="1126955"/>
          </a:xfrm>
        </p:grpSpPr>
        <p:sp>
          <p:nvSpPr>
            <p:cNvPr name="Freeform 12" id="12"/>
            <p:cNvSpPr/>
            <p:nvPr/>
          </p:nvSpPr>
          <p:spPr>
            <a:xfrm flipH="false" flipV="false" rot="0">
              <a:off x="0" y="25527"/>
              <a:ext cx="50800" cy="1076071"/>
            </a:xfrm>
            <a:custGeom>
              <a:avLst/>
              <a:gdLst/>
              <a:ahLst/>
              <a:cxnLst/>
              <a:rect r="r" b="b" t="t" l="l"/>
              <a:pathLst>
                <a:path h="1076071" w="50800">
                  <a:moveTo>
                    <a:pt x="0" y="1076071"/>
                  </a:moveTo>
                  <a:lnTo>
                    <a:pt x="0" y="0"/>
                  </a:lnTo>
                  <a:lnTo>
                    <a:pt x="50800" y="0"/>
                  </a:lnTo>
                  <a:lnTo>
                    <a:pt x="50800" y="1076071"/>
                  </a:lnTo>
                  <a:close/>
                </a:path>
              </a:pathLst>
            </a:custGeom>
            <a:solidFill>
              <a:srgbClr val="CDCDCD"/>
            </a:solidFill>
          </p:spPr>
        </p:sp>
      </p:grpSp>
      <p:sp>
        <p:nvSpPr>
          <p:cNvPr name="Freeform 13" id="13"/>
          <p:cNvSpPr/>
          <p:nvPr/>
        </p:nvSpPr>
        <p:spPr>
          <a:xfrm flipH="false" flipV="false" rot="0">
            <a:off x="14683016" y="1561476"/>
            <a:ext cx="854938" cy="448321"/>
          </a:xfrm>
          <a:custGeom>
            <a:avLst/>
            <a:gdLst/>
            <a:ahLst/>
            <a:cxnLst/>
            <a:rect r="r" b="b" t="t" l="l"/>
            <a:pathLst>
              <a:path h="448321" w="854938">
                <a:moveTo>
                  <a:pt x="0" y="0"/>
                </a:moveTo>
                <a:lnTo>
                  <a:pt x="854938" y="0"/>
                </a:lnTo>
                <a:lnTo>
                  <a:pt x="854938" y="448322"/>
                </a:lnTo>
                <a:lnTo>
                  <a:pt x="0" y="4483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4" id="14"/>
          <p:cNvSpPr/>
          <p:nvPr/>
        </p:nvSpPr>
        <p:spPr>
          <a:xfrm>
            <a:off x="1628627" y="4955084"/>
            <a:ext cx="15468900" cy="38100"/>
          </a:xfrm>
          <a:prstGeom prst="line">
            <a:avLst/>
          </a:prstGeom>
          <a:ln cap="rnd" w="19050">
            <a:solidFill>
              <a:srgbClr val="CDCDCD"/>
            </a:solidFill>
            <a:prstDash val="solid"/>
            <a:headEnd type="none" len="sm" w="sm"/>
            <a:tailEnd type="none" len="sm" w="sm"/>
          </a:ln>
        </p:spPr>
      </p:sp>
      <p:sp>
        <p:nvSpPr>
          <p:cNvPr name="Freeform 15" id="15"/>
          <p:cNvSpPr/>
          <p:nvPr/>
        </p:nvSpPr>
        <p:spPr>
          <a:xfrm flipH="false" flipV="false" rot="0">
            <a:off x="15562995" y="955808"/>
            <a:ext cx="3392611" cy="8229600"/>
          </a:xfrm>
          <a:custGeom>
            <a:avLst/>
            <a:gdLst/>
            <a:ahLst/>
            <a:cxnLst/>
            <a:rect r="r" b="b" t="t" l="l"/>
            <a:pathLst>
              <a:path h="8229600" w="3392611">
                <a:moveTo>
                  <a:pt x="0" y="0"/>
                </a:moveTo>
                <a:lnTo>
                  <a:pt x="3392610" y="0"/>
                </a:lnTo>
                <a:lnTo>
                  <a:pt x="3392610" y="8229600"/>
                </a:lnTo>
                <a:lnTo>
                  <a:pt x="0" y="8229600"/>
                </a:lnTo>
                <a:lnTo>
                  <a:pt x="0" y="0"/>
                </a:lnTo>
                <a:close/>
              </a:path>
            </a:pathLst>
          </a:custGeom>
          <a:blipFill>
            <a:blip r:embed="rId5">
              <a:alphaModFix amt="14000"/>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CE1111"/>
        </a:solidFill>
      </p:bgPr>
    </p:bg>
    <p:spTree>
      <p:nvGrpSpPr>
        <p:cNvPr id="1" name=""/>
        <p:cNvGrpSpPr/>
        <p:nvPr/>
      </p:nvGrpSpPr>
      <p:grpSpPr>
        <a:xfrm>
          <a:off x="0" y="0"/>
          <a:ext cx="0" cy="0"/>
          <a:chOff x="0" y="0"/>
          <a:chExt cx="0" cy="0"/>
        </a:xfrm>
      </p:grpSpPr>
      <p:grpSp>
        <p:nvGrpSpPr>
          <p:cNvPr name="Group 2" id="2"/>
          <p:cNvGrpSpPr/>
          <p:nvPr/>
        </p:nvGrpSpPr>
        <p:grpSpPr>
          <a:xfrm rot="-10800000">
            <a:off x="0" y="6881125"/>
            <a:ext cx="18288000" cy="3405875"/>
            <a:chOff x="0" y="0"/>
            <a:chExt cx="24384000" cy="4541167"/>
          </a:xfrm>
        </p:grpSpPr>
        <p:sp>
          <p:nvSpPr>
            <p:cNvPr name="Freeform 3" id="3"/>
            <p:cNvSpPr/>
            <p:nvPr/>
          </p:nvSpPr>
          <p:spPr>
            <a:xfrm flipH="false" flipV="false" rot="0">
              <a:off x="0" y="0"/>
              <a:ext cx="24384000" cy="4541128"/>
            </a:xfrm>
            <a:custGeom>
              <a:avLst/>
              <a:gdLst/>
              <a:ahLst/>
              <a:cxnLst/>
              <a:rect r="r" b="b" t="t" l="l"/>
              <a:pathLst>
                <a:path h="4541128" w="24384000">
                  <a:moveTo>
                    <a:pt x="0" y="0"/>
                  </a:moveTo>
                  <a:lnTo>
                    <a:pt x="24384000" y="0"/>
                  </a:lnTo>
                  <a:lnTo>
                    <a:pt x="24384000" y="4541128"/>
                  </a:lnTo>
                  <a:lnTo>
                    <a:pt x="0" y="4541128"/>
                  </a:lnTo>
                  <a:close/>
                </a:path>
              </a:pathLst>
            </a:custGeom>
            <a:solidFill>
              <a:srgbClr val="FFFEFE"/>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EFE"/>
            </a:solidFill>
          </p:spPr>
        </p:sp>
      </p:grpSp>
      <p:sp>
        <p:nvSpPr>
          <p:cNvPr name="TextBox 6" id="6"/>
          <p:cNvSpPr txBox="true"/>
          <p:nvPr/>
        </p:nvSpPr>
        <p:spPr>
          <a:xfrm rot="0">
            <a:off x="1517625" y="4595125"/>
            <a:ext cx="12980550" cy="1571625"/>
          </a:xfrm>
          <a:prstGeom prst="rect">
            <a:avLst/>
          </a:prstGeom>
        </p:spPr>
        <p:txBody>
          <a:bodyPr anchor="t" rtlCol="false" tIns="0" lIns="0" bIns="0" rIns="0">
            <a:spAutoFit/>
          </a:bodyPr>
          <a:lstStyle/>
          <a:p>
            <a:pPr algn="l">
              <a:lnSpc>
                <a:spcPts val="10910"/>
              </a:lnSpc>
            </a:pPr>
            <a:r>
              <a:rPr lang="en-US" sz="9092">
                <a:solidFill>
                  <a:srgbClr val="FFFEFE"/>
                </a:solidFill>
                <a:latin typeface="Arial"/>
                <a:ea typeface="Arial"/>
                <a:cs typeface="Arial"/>
                <a:sym typeface="Arial"/>
              </a:rPr>
              <a:t>INTRODUCTION</a:t>
            </a:r>
          </a:p>
        </p:txBody>
      </p:sp>
      <p:sp>
        <p:nvSpPr>
          <p:cNvPr name="TextBox 7" id="7"/>
          <p:cNvSpPr txBox="true"/>
          <p:nvPr/>
        </p:nvSpPr>
        <p:spPr>
          <a:xfrm rot="0">
            <a:off x="1517625" y="904875"/>
            <a:ext cx="5066550" cy="3686175"/>
          </a:xfrm>
          <a:prstGeom prst="rect">
            <a:avLst/>
          </a:prstGeom>
        </p:spPr>
        <p:txBody>
          <a:bodyPr anchor="t" rtlCol="false" tIns="0" lIns="0" bIns="0" rIns="0">
            <a:spAutoFit/>
          </a:bodyPr>
          <a:lstStyle/>
          <a:p>
            <a:pPr algn="l">
              <a:lnSpc>
                <a:spcPts val="25739"/>
              </a:lnSpc>
            </a:pPr>
            <a:r>
              <a:rPr lang="en-US" sz="21450">
                <a:solidFill>
                  <a:srgbClr val="FFFEFE"/>
                </a:solidFill>
                <a:latin typeface="Arial"/>
                <a:ea typeface="Arial"/>
                <a:cs typeface="Arial"/>
                <a:sym typeface="Arial"/>
              </a:rPr>
              <a:t>01</a:t>
            </a:r>
          </a:p>
        </p:txBody>
      </p:sp>
      <p:sp>
        <p:nvSpPr>
          <p:cNvPr name="AutoShape 8" id="8"/>
          <p:cNvSpPr/>
          <p:nvPr/>
        </p:nvSpPr>
        <p:spPr>
          <a:xfrm rot="10274">
            <a:off x="1426372" y="4618275"/>
            <a:ext cx="12747957" cy="0"/>
          </a:xfrm>
          <a:prstGeom prst="line">
            <a:avLst/>
          </a:prstGeom>
          <a:ln cap="rnd" w="19050">
            <a:solidFill>
              <a:srgbClr val="FFFEFE"/>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0" y="8"/>
            <a:ext cx="18955305" cy="10286976"/>
            <a:chOff x="0" y="0"/>
            <a:chExt cx="25273740" cy="13715968"/>
          </a:xfrm>
        </p:grpSpPr>
        <p:sp>
          <p:nvSpPr>
            <p:cNvPr name="Freeform 3" id="3"/>
            <p:cNvSpPr/>
            <p:nvPr/>
          </p:nvSpPr>
          <p:spPr>
            <a:xfrm flipH="false" flipV="false" rot="0">
              <a:off x="20750260" y="1652335"/>
              <a:ext cx="4523481" cy="10972800"/>
            </a:xfrm>
            <a:custGeom>
              <a:avLst/>
              <a:gdLst/>
              <a:ahLst/>
              <a:cxnLst/>
              <a:rect r="r" b="b" t="t" l="l"/>
              <a:pathLst>
                <a:path h="10972800" w="4523481">
                  <a:moveTo>
                    <a:pt x="0" y="0"/>
                  </a:moveTo>
                  <a:lnTo>
                    <a:pt x="4523480" y="0"/>
                  </a:lnTo>
                  <a:lnTo>
                    <a:pt x="4523480" y="10972800"/>
                  </a:lnTo>
                  <a:lnTo>
                    <a:pt x="0" y="10972800"/>
                  </a:lnTo>
                  <a:lnTo>
                    <a:pt x="0" y="0"/>
                  </a:lnTo>
                  <a:close/>
                </a:path>
              </a:pathLst>
            </a:custGeom>
            <a:blipFill>
              <a:blip r:embed="rId3">
                <a:alphaModFix amt="14000"/>
              </a:blip>
              <a:stretch>
                <a:fillRect l="0" t="0" r="0" b="0"/>
              </a:stretch>
            </a:blipFill>
          </p:spPr>
        </p:sp>
        <p:grpSp>
          <p:nvGrpSpPr>
            <p:cNvPr name="Group 4" id="4"/>
            <p:cNvGrpSpPr/>
            <p:nvPr/>
          </p:nvGrpSpPr>
          <p:grpSpPr>
            <a:xfrm rot="-10800000">
              <a:off x="0" y="0"/>
              <a:ext cx="24384000" cy="1274400"/>
              <a:chOff x="0" y="0"/>
              <a:chExt cx="24384000" cy="1274400"/>
            </a:xfrm>
          </p:grpSpPr>
          <p:sp>
            <p:nvSpPr>
              <p:cNvPr name="Freeform 5" id="5"/>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6" id="6"/>
            <p:cNvGrpSpPr/>
            <p:nvPr/>
          </p:nvGrpSpPr>
          <p:grpSpPr>
            <a:xfrm rot="-10800000">
              <a:off x="0" y="12897568"/>
              <a:ext cx="24384000" cy="8184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8" id="8"/>
            <p:cNvSpPr txBox="true"/>
            <p:nvPr/>
          </p:nvSpPr>
          <p:spPr>
            <a:xfrm rot="0">
              <a:off x="6676860" y="13051386"/>
              <a:ext cx="11030280" cy="43456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
        <p:nvSpPr>
          <p:cNvPr name="TextBox 9" id="9"/>
          <p:cNvSpPr txBox="true"/>
          <p:nvPr/>
        </p:nvSpPr>
        <p:spPr>
          <a:xfrm rot="0">
            <a:off x="1028700" y="2866725"/>
            <a:ext cx="13340535" cy="1847850"/>
          </a:xfrm>
          <a:prstGeom prst="rect">
            <a:avLst/>
          </a:prstGeom>
        </p:spPr>
        <p:txBody>
          <a:bodyPr anchor="t" rtlCol="false" tIns="0" lIns="0" bIns="0" rIns="0">
            <a:spAutoFit/>
          </a:bodyPr>
          <a:lstStyle/>
          <a:p>
            <a:pPr algn="l">
              <a:lnSpc>
                <a:spcPts val="6840"/>
              </a:lnSpc>
            </a:pPr>
            <a:r>
              <a:rPr lang="en-US" sz="5700">
                <a:solidFill>
                  <a:srgbClr val="000000"/>
                </a:solidFill>
                <a:latin typeface="Arial"/>
                <a:ea typeface="Arial"/>
                <a:cs typeface="Arial"/>
                <a:sym typeface="Arial"/>
              </a:rPr>
              <a:t>CROWDFUNDING PLATFORMS ARE TRANSFORMING FUNDRAISING.</a:t>
            </a:r>
          </a:p>
        </p:txBody>
      </p:sp>
      <p:sp>
        <p:nvSpPr>
          <p:cNvPr name="TextBox 10" id="10"/>
          <p:cNvSpPr txBox="true"/>
          <p:nvPr/>
        </p:nvSpPr>
        <p:spPr>
          <a:xfrm rot="0">
            <a:off x="1028700" y="5469600"/>
            <a:ext cx="13340535" cy="2886075"/>
          </a:xfrm>
          <a:prstGeom prst="rect">
            <a:avLst/>
          </a:prstGeom>
        </p:spPr>
        <p:txBody>
          <a:bodyPr anchor="t" rtlCol="false" tIns="0" lIns="0" bIns="0" rIns="0">
            <a:spAutoFit/>
          </a:bodyPr>
          <a:lstStyle/>
          <a:p>
            <a:pPr algn="l">
              <a:lnSpc>
                <a:spcPts val="4440"/>
              </a:lnSpc>
            </a:pPr>
            <a:r>
              <a:rPr lang="en-US" sz="3700">
                <a:solidFill>
                  <a:srgbClr val="000000"/>
                </a:solidFill>
                <a:latin typeface="Arial"/>
                <a:ea typeface="Arial"/>
                <a:cs typeface="Arial"/>
                <a:sym typeface="Arial"/>
              </a:rPr>
              <a:t>Crowdfunding success relies on grabbing attention quickly. First impressions, heavily influenced by emotions, play a crucial role (Asch, 1946). This research explores how emotions in titles and  cover images impact initial donation decision, ultimately affecting campaign success.</a:t>
            </a:r>
          </a:p>
        </p:txBody>
      </p:sp>
      <p:sp>
        <p:nvSpPr>
          <p:cNvPr name="AutoShape 11" id="11"/>
          <p:cNvSpPr/>
          <p:nvPr/>
        </p:nvSpPr>
        <p:spPr>
          <a:xfrm>
            <a:off x="1028700" y="4946374"/>
            <a:ext cx="13340535" cy="0"/>
          </a:xfrm>
          <a:prstGeom prst="line">
            <a:avLst/>
          </a:prstGeom>
          <a:ln cap="rnd" w="19050">
            <a:solidFill>
              <a:srgbClr val="CDCDCD"/>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0" y="8"/>
            <a:ext cx="18955305" cy="10286976"/>
            <a:chOff x="0" y="0"/>
            <a:chExt cx="25273740" cy="13715968"/>
          </a:xfrm>
        </p:grpSpPr>
        <p:sp>
          <p:nvSpPr>
            <p:cNvPr name="Freeform 3" id="3"/>
            <p:cNvSpPr/>
            <p:nvPr/>
          </p:nvSpPr>
          <p:spPr>
            <a:xfrm flipH="false" flipV="false" rot="0">
              <a:off x="20750260" y="1652335"/>
              <a:ext cx="4523481" cy="10972800"/>
            </a:xfrm>
            <a:custGeom>
              <a:avLst/>
              <a:gdLst/>
              <a:ahLst/>
              <a:cxnLst/>
              <a:rect r="r" b="b" t="t" l="l"/>
              <a:pathLst>
                <a:path h="10972800" w="4523481">
                  <a:moveTo>
                    <a:pt x="0" y="0"/>
                  </a:moveTo>
                  <a:lnTo>
                    <a:pt x="4523480" y="0"/>
                  </a:lnTo>
                  <a:lnTo>
                    <a:pt x="4523480" y="10972800"/>
                  </a:lnTo>
                  <a:lnTo>
                    <a:pt x="0" y="10972800"/>
                  </a:lnTo>
                  <a:lnTo>
                    <a:pt x="0" y="0"/>
                  </a:lnTo>
                  <a:close/>
                </a:path>
              </a:pathLst>
            </a:custGeom>
            <a:blipFill>
              <a:blip r:embed="rId3">
                <a:alphaModFix amt="14000"/>
              </a:blip>
              <a:stretch>
                <a:fillRect l="0" t="0" r="0" b="0"/>
              </a:stretch>
            </a:blipFill>
          </p:spPr>
        </p:sp>
        <p:grpSp>
          <p:nvGrpSpPr>
            <p:cNvPr name="Group 4" id="4"/>
            <p:cNvGrpSpPr/>
            <p:nvPr/>
          </p:nvGrpSpPr>
          <p:grpSpPr>
            <a:xfrm rot="-10800000">
              <a:off x="0" y="0"/>
              <a:ext cx="24384000" cy="1274400"/>
              <a:chOff x="0" y="0"/>
              <a:chExt cx="24384000" cy="1274400"/>
            </a:xfrm>
          </p:grpSpPr>
          <p:sp>
            <p:nvSpPr>
              <p:cNvPr name="Freeform 5" id="5"/>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6" id="6"/>
            <p:cNvGrpSpPr/>
            <p:nvPr/>
          </p:nvGrpSpPr>
          <p:grpSpPr>
            <a:xfrm rot="-10800000">
              <a:off x="0" y="12897568"/>
              <a:ext cx="24384000" cy="8184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8" id="8"/>
            <p:cNvSpPr txBox="true"/>
            <p:nvPr/>
          </p:nvSpPr>
          <p:spPr>
            <a:xfrm rot="0">
              <a:off x="6676860" y="13099011"/>
              <a:ext cx="11030280" cy="386939"/>
            </a:xfrm>
            <a:prstGeom prst="rect">
              <a:avLst/>
            </a:prstGeom>
          </p:spPr>
          <p:txBody>
            <a:bodyPr anchor="t" rtlCol="false" tIns="0" lIns="0" bIns="0" rIns="0">
              <a:spAutoFit/>
            </a:bodyPr>
            <a:lstStyle/>
            <a:p>
              <a:pPr algn="ctr">
                <a:lnSpc>
                  <a:spcPts val="2495"/>
                </a:lnSpc>
              </a:pPr>
              <a:r>
                <a:rPr lang="en-US" sz="1782">
                  <a:solidFill>
                    <a:srgbClr val="000000"/>
                  </a:solidFill>
                  <a:latin typeface="Neue Machina"/>
                  <a:ea typeface="Neue Machina"/>
                  <a:cs typeface="Neue Machina"/>
                  <a:sym typeface="Neue Machina"/>
                </a:rPr>
                <a:t>Eleni Leonoglou | MSc MADS | 2023 - 2024 | University of Groningen</a:t>
              </a:r>
            </a:p>
          </p:txBody>
        </p:sp>
      </p:grpSp>
      <p:grpSp>
        <p:nvGrpSpPr>
          <p:cNvPr name="Group 9" id="9"/>
          <p:cNvGrpSpPr/>
          <p:nvPr/>
        </p:nvGrpSpPr>
        <p:grpSpPr>
          <a:xfrm rot="0">
            <a:off x="1426400" y="2208450"/>
            <a:ext cx="2314200" cy="1659000"/>
            <a:chOff x="0" y="0"/>
            <a:chExt cx="3085600" cy="2212000"/>
          </a:xfrm>
        </p:grpSpPr>
        <p:sp>
          <p:nvSpPr>
            <p:cNvPr name="Freeform 10" id="10"/>
            <p:cNvSpPr/>
            <p:nvPr/>
          </p:nvSpPr>
          <p:spPr>
            <a:xfrm flipH="false" flipV="false" rot="0">
              <a:off x="0" y="0"/>
              <a:ext cx="3085592" cy="2211959"/>
            </a:xfrm>
            <a:custGeom>
              <a:avLst/>
              <a:gdLst/>
              <a:ahLst/>
              <a:cxnLst/>
              <a:rect r="r" b="b" t="t" l="l"/>
              <a:pathLst>
                <a:path h="2211959" w="3085592">
                  <a:moveTo>
                    <a:pt x="0" y="0"/>
                  </a:moveTo>
                  <a:lnTo>
                    <a:pt x="3085592" y="0"/>
                  </a:lnTo>
                  <a:lnTo>
                    <a:pt x="3085592" y="2211959"/>
                  </a:lnTo>
                  <a:lnTo>
                    <a:pt x="0" y="2211959"/>
                  </a:lnTo>
                  <a:close/>
                </a:path>
              </a:pathLst>
            </a:custGeom>
            <a:solidFill>
              <a:srgbClr val="CC0000"/>
            </a:solidFill>
          </p:spPr>
        </p:sp>
      </p:grpSp>
      <p:grpSp>
        <p:nvGrpSpPr>
          <p:cNvPr name="Group 11" id="11"/>
          <p:cNvGrpSpPr/>
          <p:nvPr/>
        </p:nvGrpSpPr>
        <p:grpSpPr>
          <a:xfrm rot="0">
            <a:off x="1426400" y="4563026"/>
            <a:ext cx="2314200" cy="1659000"/>
            <a:chOff x="0" y="0"/>
            <a:chExt cx="3085600" cy="2212000"/>
          </a:xfrm>
        </p:grpSpPr>
        <p:sp>
          <p:nvSpPr>
            <p:cNvPr name="Freeform 12" id="12"/>
            <p:cNvSpPr/>
            <p:nvPr/>
          </p:nvSpPr>
          <p:spPr>
            <a:xfrm flipH="false" flipV="false" rot="0">
              <a:off x="0" y="0"/>
              <a:ext cx="3085592" cy="2211959"/>
            </a:xfrm>
            <a:custGeom>
              <a:avLst/>
              <a:gdLst/>
              <a:ahLst/>
              <a:cxnLst/>
              <a:rect r="r" b="b" t="t" l="l"/>
              <a:pathLst>
                <a:path h="2211959" w="3085592">
                  <a:moveTo>
                    <a:pt x="0" y="0"/>
                  </a:moveTo>
                  <a:lnTo>
                    <a:pt x="3085592" y="0"/>
                  </a:lnTo>
                  <a:lnTo>
                    <a:pt x="3085592" y="2211959"/>
                  </a:lnTo>
                  <a:lnTo>
                    <a:pt x="0" y="2211959"/>
                  </a:lnTo>
                  <a:close/>
                </a:path>
              </a:pathLst>
            </a:custGeom>
            <a:solidFill>
              <a:srgbClr val="CC0000"/>
            </a:solidFill>
          </p:spPr>
        </p:sp>
      </p:grpSp>
      <p:grpSp>
        <p:nvGrpSpPr>
          <p:cNvPr name="Group 13" id="13"/>
          <p:cNvGrpSpPr/>
          <p:nvPr/>
        </p:nvGrpSpPr>
        <p:grpSpPr>
          <a:xfrm rot="0">
            <a:off x="1426400" y="6917576"/>
            <a:ext cx="2314200" cy="1894474"/>
            <a:chOff x="0" y="0"/>
            <a:chExt cx="3085600" cy="2525965"/>
          </a:xfrm>
        </p:grpSpPr>
        <p:sp>
          <p:nvSpPr>
            <p:cNvPr name="Freeform 14" id="14"/>
            <p:cNvSpPr/>
            <p:nvPr/>
          </p:nvSpPr>
          <p:spPr>
            <a:xfrm flipH="false" flipV="false" rot="0">
              <a:off x="0" y="0"/>
              <a:ext cx="3085592" cy="2525918"/>
            </a:xfrm>
            <a:custGeom>
              <a:avLst/>
              <a:gdLst/>
              <a:ahLst/>
              <a:cxnLst/>
              <a:rect r="r" b="b" t="t" l="l"/>
              <a:pathLst>
                <a:path h="2525918" w="3085592">
                  <a:moveTo>
                    <a:pt x="0" y="0"/>
                  </a:moveTo>
                  <a:lnTo>
                    <a:pt x="3085592" y="0"/>
                  </a:lnTo>
                  <a:lnTo>
                    <a:pt x="3085592" y="2525918"/>
                  </a:lnTo>
                  <a:lnTo>
                    <a:pt x="0" y="2525918"/>
                  </a:lnTo>
                  <a:close/>
                </a:path>
              </a:pathLst>
            </a:custGeom>
            <a:solidFill>
              <a:srgbClr val="CC0000"/>
            </a:solidFill>
          </p:spPr>
        </p:sp>
      </p:grpSp>
      <p:sp>
        <p:nvSpPr>
          <p:cNvPr name="TextBox 15" id="15"/>
          <p:cNvSpPr txBox="true"/>
          <p:nvPr/>
        </p:nvSpPr>
        <p:spPr>
          <a:xfrm rot="0">
            <a:off x="3920825" y="2962826"/>
            <a:ext cx="13047872" cy="838200"/>
          </a:xfrm>
          <a:prstGeom prst="rect">
            <a:avLst/>
          </a:prstGeom>
        </p:spPr>
        <p:txBody>
          <a:bodyPr anchor="t" rtlCol="false" tIns="0" lIns="0" bIns="0" rIns="0">
            <a:spAutoFit/>
          </a:bodyPr>
          <a:lstStyle/>
          <a:p>
            <a:pPr algn="l">
              <a:lnSpc>
                <a:spcPts val="3120"/>
              </a:lnSpc>
            </a:pPr>
            <a:r>
              <a:rPr lang="en-US" sz="2600">
                <a:solidFill>
                  <a:srgbClr val="000000"/>
                </a:solidFill>
                <a:latin typeface="Arial"/>
                <a:ea typeface="Arial"/>
                <a:cs typeface="Arial"/>
                <a:sym typeface="Arial"/>
              </a:rPr>
              <a:t>Crowdfunding campaigns struggle to grab initial donor attention, hindering success.  Emotions influence donations, but their effectiveness in titles &amp; cover images is unclear.</a:t>
            </a:r>
          </a:p>
        </p:txBody>
      </p:sp>
      <p:sp>
        <p:nvSpPr>
          <p:cNvPr name="TextBox 16" id="16"/>
          <p:cNvSpPr txBox="true"/>
          <p:nvPr/>
        </p:nvSpPr>
        <p:spPr>
          <a:xfrm rot="0">
            <a:off x="3920825" y="5279300"/>
            <a:ext cx="13047872" cy="838200"/>
          </a:xfrm>
          <a:prstGeom prst="rect">
            <a:avLst/>
          </a:prstGeom>
        </p:spPr>
        <p:txBody>
          <a:bodyPr anchor="t" rtlCol="false" tIns="0" lIns="0" bIns="0" rIns="0">
            <a:spAutoFit/>
          </a:bodyPr>
          <a:lstStyle/>
          <a:p>
            <a:pPr algn="l">
              <a:lnSpc>
                <a:spcPts val="3120"/>
              </a:lnSpc>
            </a:pPr>
            <a:r>
              <a:rPr lang="en-US" sz="2600">
                <a:solidFill>
                  <a:srgbClr val="000000"/>
                </a:solidFill>
                <a:latin typeface="Arial"/>
                <a:ea typeface="Arial"/>
                <a:cs typeface="Arial"/>
                <a:sym typeface="Arial"/>
              </a:rPr>
              <a:t>The goal is to investigate the effect of emotional valence in the initial decision-making stage, as well as analyze the combined effect of emotions in visual and verbal modalities.</a:t>
            </a:r>
          </a:p>
        </p:txBody>
      </p:sp>
      <p:sp>
        <p:nvSpPr>
          <p:cNvPr name="TextBox 17" id="17"/>
          <p:cNvSpPr txBox="true"/>
          <p:nvPr/>
        </p:nvSpPr>
        <p:spPr>
          <a:xfrm rot="0">
            <a:off x="3920825" y="7572000"/>
            <a:ext cx="13047872" cy="13144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We analyze 148 campaigns to see how emotional appeal(positive/negative) in titles &amp; images relates to donations. This reveals how emotions impact initial donor intention.</a:t>
            </a:r>
          </a:p>
        </p:txBody>
      </p:sp>
      <p:sp>
        <p:nvSpPr>
          <p:cNvPr name="TextBox 18" id="18"/>
          <p:cNvSpPr txBox="true"/>
          <p:nvPr/>
        </p:nvSpPr>
        <p:spPr>
          <a:xfrm rot="0">
            <a:off x="3920825" y="2341800"/>
            <a:ext cx="125269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WHAT IS THE PROBLEM / CHALLENGE?</a:t>
            </a:r>
          </a:p>
        </p:txBody>
      </p:sp>
      <p:sp>
        <p:nvSpPr>
          <p:cNvPr name="TextBox 19" id="19"/>
          <p:cNvSpPr txBox="true"/>
          <p:nvPr/>
        </p:nvSpPr>
        <p:spPr>
          <a:xfrm rot="0">
            <a:off x="3920825" y="4686851"/>
            <a:ext cx="127159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WHAT ARE THE OBJECTIVES?</a:t>
            </a:r>
          </a:p>
        </p:txBody>
      </p:sp>
      <p:sp>
        <p:nvSpPr>
          <p:cNvPr name="TextBox 20" id="20"/>
          <p:cNvSpPr txBox="true"/>
          <p:nvPr/>
        </p:nvSpPr>
        <p:spPr>
          <a:xfrm rot="0">
            <a:off x="3920825" y="7003325"/>
            <a:ext cx="12526950" cy="647700"/>
          </a:xfrm>
          <a:prstGeom prst="rect">
            <a:avLst/>
          </a:prstGeom>
        </p:spPr>
        <p:txBody>
          <a:bodyPr anchor="t" rtlCol="false" tIns="0" lIns="0" bIns="0" rIns="0">
            <a:spAutoFit/>
          </a:bodyPr>
          <a:lstStyle/>
          <a:p>
            <a:pPr algn="l">
              <a:lnSpc>
                <a:spcPts val="4560"/>
              </a:lnSpc>
            </a:pPr>
            <a:r>
              <a:rPr lang="en-US" sz="3800">
                <a:solidFill>
                  <a:srgbClr val="000000"/>
                </a:solidFill>
                <a:latin typeface="Arial"/>
                <a:ea typeface="Arial"/>
                <a:cs typeface="Arial"/>
                <a:sym typeface="Arial"/>
              </a:rPr>
              <a:t>HOW  WE ARE GOING TO CONDUCT RESEARCH?</a:t>
            </a:r>
          </a:p>
        </p:txBody>
      </p:sp>
      <p:sp>
        <p:nvSpPr>
          <p:cNvPr name="AutoShape 21" id="21"/>
          <p:cNvSpPr/>
          <p:nvPr/>
        </p:nvSpPr>
        <p:spPr>
          <a:xfrm>
            <a:off x="3718868" y="2217975"/>
            <a:ext cx="12747900" cy="38100"/>
          </a:xfrm>
          <a:prstGeom prst="line">
            <a:avLst/>
          </a:prstGeom>
          <a:ln cap="rnd" w="19050">
            <a:solidFill>
              <a:srgbClr val="CDCDCD"/>
            </a:solidFill>
            <a:prstDash val="solid"/>
            <a:headEnd type="none" len="sm" w="sm"/>
            <a:tailEnd type="none" len="sm" w="sm"/>
          </a:ln>
        </p:spPr>
      </p:sp>
      <p:sp>
        <p:nvSpPr>
          <p:cNvPr name="AutoShape 22" id="22"/>
          <p:cNvSpPr/>
          <p:nvPr/>
        </p:nvSpPr>
        <p:spPr>
          <a:xfrm>
            <a:off x="3224224" y="4572551"/>
            <a:ext cx="12747900" cy="38100"/>
          </a:xfrm>
          <a:prstGeom prst="line">
            <a:avLst/>
          </a:prstGeom>
          <a:ln cap="rnd" w="19050">
            <a:solidFill>
              <a:srgbClr val="CDCDCD"/>
            </a:solidFill>
            <a:prstDash val="solid"/>
            <a:headEnd type="none" len="sm" w="sm"/>
            <a:tailEnd type="none" len="sm" w="sm"/>
          </a:ln>
        </p:spPr>
      </p:sp>
      <p:sp>
        <p:nvSpPr>
          <p:cNvPr name="AutoShape 23" id="23"/>
          <p:cNvSpPr/>
          <p:nvPr/>
        </p:nvSpPr>
        <p:spPr>
          <a:xfrm>
            <a:off x="3740600" y="6927101"/>
            <a:ext cx="12747900" cy="38100"/>
          </a:xfrm>
          <a:prstGeom prst="line">
            <a:avLst/>
          </a:prstGeom>
          <a:ln cap="rnd" w="19050">
            <a:solidFill>
              <a:srgbClr val="CDCDCD"/>
            </a:solidFill>
            <a:prstDash val="solid"/>
            <a:headEnd type="none" len="sm" w="sm"/>
            <a:tailEnd type="none" len="sm" w="sm"/>
          </a:ln>
        </p:spPr>
      </p:sp>
      <p:sp>
        <p:nvSpPr>
          <p:cNvPr name="Freeform 24" id="24"/>
          <p:cNvSpPr/>
          <p:nvPr/>
        </p:nvSpPr>
        <p:spPr>
          <a:xfrm flipH="false" flipV="false" rot="0">
            <a:off x="2157817" y="4970942"/>
            <a:ext cx="851366" cy="843142"/>
          </a:xfrm>
          <a:custGeom>
            <a:avLst/>
            <a:gdLst/>
            <a:ahLst/>
            <a:cxnLst/>
            <a:rect r="r" b="b" t="t" l="l"/>
            <a:pathLst>
              <a:path h="843142" w="851366">
                <a:moveTo>
                  <a:pt x="0" y="0"/>
                </a:moveTo>
                <a:lnTo>
                  <a:pt x="851366" y="0"/>
                </a:lnTo>
                <a:lnTo>
                  <a:pt x="851366" y="843142"/>
                </a:lnTo>
                <a:lnTo>
                  <a:pt x="0" y="843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2180646" y="7487035"/>
            <a:ext cx="805708" cy="755556"/>
          </a:xfrm>
          <a:custGeom>
            <a:avLst/>
            <a:gdLst/>
            <a:ahLst/>
            <a:cxnLst/>
            <a:rect r="r" b="b" t="t" l="l"/>
            <a:pathLst>
              <a:path h="755556" w="805708">
                <a:moveTo>
                  <a:pt x="0" y="0"/>
                </a:moveTo>
                <a:lnTo>
                  <a:pt x="805708" y="0"/>
                </a:lnTo>
                <a:lnTo>
                  <a:pt x="805708" y="755556"/>
                </a:lnTo>
                <a:lnTo>
                  <a:pt x="0" y="7555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942835" y="2377451"/>
            <a:ext cx="1281389" cy="1285050"/>
          </a:xfrm>
          <a:custGeom>
            <a:avLst/>
            <a:gdLst/>
            <a:ahLst/>
            <a:cxnLst/>
            <a:rect r="r" b="b" t="t" l="l"/>
            <a:pathLst>
              <a:path h="1285050" w="1281389">
                <a:moveTo>
                  <a:pt x="0" y="0"/>
                </a:moveTo>
                <a:lnTo>
                  <a:pt x="1281389" y="0"/>
                </a:lnTo>
                <a:lnTo>
                  <a:pt x="1281389" y="1285050"/>
                </a:lnTo>
                <a:lnTo>
                  <a:pt x="0" y="12850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00" y="9673184"/>
            <a:ext cx="18288000" cy="613800"/>
            <a:chOff x="0" y="0"/>
            <a:chExt cx="24384000" cy="818400"/>
          </a:xfrm>
        </p:grpSpPr>
        <p:sp>
          <p:nvSpPr>
            <p:cNvPr name="Freeform 3" id="3"/>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FFF"/>
            </a:solidFill>
          </p:spPr>
        </p:sp>
      </p:grpSp>
      <p:grpSp>
        <p:nvGrpSpPr>
          <p:cNvPr name="Group 4" id="4"/>
          <p:cNvGrpSpPr/>
          <p:nvPr/>
        </p:nvGrpSpPr>
        <p:grpSpPr>
          <a:xfrm rot="0">
            <a:off x="300" y="8"/>
            <a:ext cx="18955305" cy="10286976"/>
            <a:chOff x="0" y="0"/>
            <a:chExt cx="25273740" cy="13715968"/>
          </a:xfrm>
        </p:grpSpPr>
        <p:sp>
          <p:nvSpPr>
            <p:cNvPr name="Freeform 5" id="5"/>
            <p:cNvSpPr/>
            <p:nvPr/>
          </p:nvSpPr>
          <p:spPr>
            <a:xfrm flipH="false" flipV="false" rot="0">
              <a:off x="20750260" y="1652335"/>
              <a:ext cx="4523481" cy="10972800"/>
            </a:xfrm>
            <a:custGeom>
              <a:avLst/>
              <a:gdLst/>
              <a:ahLst/>
              <a:cxnLst/>
              <a:rect r="r" b="b" t="t" l="l"/>
              <a:pathLst>
                <a:path h="10972800" w="4523481">
                  <a:moveTo>
                    <a:pt x="0" y="0"/>
                  </a:moveTo>
                  <a:lnTo>
                    <a:pt x="4523480" y="0"/>
                  </a:lnTo>
                  <a:lnTo>
                    <a:pt x="4523480" y="10972800"/>
                  </a:lnTo>
                  <a:lnTo>
                    <a:pt x="0" y="10972800"/>
                  </a:lnTo>
                  <a:lnTo>
                    <a:pt x="0" y="0"/>
                  </a:lnTo>
                  <a:close/>
                </a:path>
              </a:pathLst>
            </a:custGeom>
            <a:blipFill>
              <a:blip r:embed="rId3">
                <a:alphaModFix amt="14000"/>
              </a:blip>
              <a:stretch>
                <a:fillRect l="0" t="0" r="0" b="0"/>
              </a:stretch>
            </a:blipFill>
          </p:spPr>
        </p:sp>
        <p:grpSp>
          <p:nvGrpSpPr>
            <p:cNvPr name="Group 6" id="6"/>
            <p:cNvGrpSpPr/>
            <p:nvPr/>
          </p:nvGrpSpPr>
          <p:grpSpPr>
            <a:xfrm rot="-10800000">
              <a:off x="0" y="0"/>
              <a:ext cx="24384000" cy="1274400"/>
              <a:chOff x="0" y="0"/>
              <a:chExt cx="24384000" cy="1274400"/>
            </a:xfrm>
          </p:grpSpPr>
          <p:sp>
            <p:nvSpPr>
              <p:cNvPr name="Freeform 7" id="7"/>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8" id="8"/>
            <p:cNvGrpSpPr/>
            <p:nvPr/>
          </p:nvGrpSpPr>
          <p:grpSpPr>
            <a:xfrm rot="-10800000">
              <a:off x="0" y="12897568"/>
              <a:ext cx="24384000" cy="818400"/>
              <a:chOff x="0" y="0"/>
              <a:chExt cx="24384000" cy="818400"/>
            </a:xfrm>
          </p:grpSpPr>
          <p:sp>
            <p:nvSpPr>
              <p:cNvPr name="Freeform 9" id="9"/>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10" id="10"/>
            <p:cNvSpPr txBox="true"/>
            <p:nvPr/>
          </p:nvSpPr>
          <p:spPr>
            <a:xfrm rot="0">
              <a:off x="6676860" y="13051386"/>
              <a:ext cx="11030280" cy="43456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
        <p:nvSpPr>
          <p:cNvPr name="TextBox 11" id="11"/>
          <p:cNvSpPr txBox="true"/>
          <p:nvPr/>
        </p:nvSpPr>
        <p:spPr>
          <a:xfrm rot="0">
            <a:off x="1515225" y="3128975"/>
            <a:ext cx="15255150" cy="3133725"/>
          </a:xfrm>
          <a:prstGeom prst="rect">
            <a:avLst/>
          </a:prstGeom>
        </p:spPr>
        <p:txBody>
          <a:bodyPr anchor="t" rtlCol="false" tIns="0" lIns="0" bIns="0" rIns="0">
            <a:spAutoFit/>
          </a:bodyPr>
          <a:lstStyle/>
          <a:p>
            <a:pPr algn="just">
              <a:lnSpc>
                <a:spcPts val="7920"/>
              </a:lnSpc>
            </a:pPr>
            <a:r>
              <a:rPr lang="en-US" sz="6600">
                <a:solidFill>
                  <a:srgbClr val="000000"/>
                </a:solidFill>
                <a:latin typeface="Arial"/>
                <a:ea typeface="Arial"/>
                <a:cs typeface="Arial"/>
                <a:sym typeface="Arial"/>
              </a:rPr>
              <a:t>“How do positive vs. negative emotions in titles &amp; images affect initial donation decisions?”</a:t>
            </a:r>
          </a:p>
        </p:txBody>
      </p:sp>
      <p:sp>
        <p:nvSpPr>
          <p:cNvPr name="AutoShape 12" id="12"/>
          <p:cNvSpPr/>
          <p:nvPr/>
        </p:nvSpPr>
        <p:spPr>
          <a:xfrm rot="8463">
            <a:off x="1426877" y="7420775"/>
            <a:ext cx="15476147" cy="0"/>
          </a:xfrm>
          <a:prstGeom prst="line">
            <a:avLst/>
          </a:prstGeom>
          <a:ln cap="rnd" w="19050">
            <a:solidFill>
              <a:srgbClr val="CDCDCD"/>
            </a:solidFill>
            <a:prstDash val="solid"/>
            <a:headEnd type="none" len="sm" w="sm"/>
            <a:tailEnd type="none" len="sm" w="sm"/>
          </a:ln>
        </p:spPr>
      </p:sp>
      <p:sp>
        <p:nvSpPr>
          <p:cNvPr name="AutoShape 13" id="13"/>
          <p:cNvSpPr/>
          <p:nvPr/>
        </p:nvSpPr>
        <p:spPr>
          <a:xfrm rot="10274">
            <a:off x="1426372" y="2179875"/>
            <a:ext cx="12747957" cy="0"/>
          </a:xfrm>
          <a:prstGeom prst="line">
            <a:avLst/>
          </a:prstGeom>
          <a:ln cap="rnd" w="19050">
            <a:solidFill>
              <a:srgbClr val="CDCDCD"/>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CE1111"/>
        </a:solidFill>
      </p:bgPr>
    </p:bg>
    <p:spTree>
      <p:nvGrpSpPr>
        <p:cNvPr id="1" name=""/>
        <p:cNvGrpSpPr/>
        <p:nvPr/>
      </p:nvGrpSpPr>
      <p:grpSpPr>
        <a:xfrm>
          <a:off x="0" y="0"/>
          <a:ext cx="0" cy="0"/>
          <a:chOff x="0" y="0"/>
          <a:chExt cx="0" cy="0"/>
        </a:xfrm>
      </p:grpSpPr>
      <p:grpSp>
        <p:nvGrpSpPr>
          <p:cNvPr name="Group 2" id="2"/>
          <p:cNvGrpSpPr/>
          <p:nvPr/>
        </p:nvGrpSpPr>
        <p:grpSpPr>
          <a:xfrm rot="-10800000">
            <a:off x="0" y="6881125"/>
            <a:ext cx="18288000" cy="3405875"/>
            <a:chOff x="0" y="0"/>
            <a:chExt cx="24384000" cy="4541167"/>
          </a:xfrm>
        </p:grpSpPr>
        <p:sp>
          <p:nvSpPr>
            <p:cNvPr name="Freeform 3" id="3"/>
            <p:cNvSpPr/>
            <p:nvPr/>
          </p:nvSpPr>
          <p:spPr>
            <a:xfrm flipH="false" flipV="false" rot="0">
              <a:off x="0" y="0"/>
              <a:ext cx="24384000" cy="4541128"/>
            </a:xfrm>
            <a:custGeom>
              <a:avLst/>
              <a:gdLst/>
              <a:ahLst/>
              <a:cxnLst/>
              <a:rect r="r" b="b" t="t" l="l"/>
              <a:pathLst>
                <a:path h="4541128" w="24384000">
                  <a:moveTo>
                    <a:pt x="0" y="0"/>
                  </a:moveTo>
                  <a:lnTo>
                    <a:pt x="24384000" y="0"/>
                  </a:lnTo>
                  <a:lnTo>
                    <a:pt x="24384000" y="4541128"/>
                  </a:lnTo>
                  <a:lnTo>
                    <a:pt x="0" y="4541128"/>
                  </a:lnTo>
                  <a:close/>
                </a:path>
              </a:pathLst>
            </a:custGeom>
            <a:solidFill>
              <a:srgbClr val="FFFEFE"/>
            </a:solidFill>
          </p:spPr>
        </p:sp>
      </p:grpSp>
      <p:grpSp>
        <p:nvGrpSpPr>
          <p:cNvPr name="Group 4" id="4"/>
          <p:cNvGrpSpPr/>
          <p:nvPr/>
        </p:nvGrpSpPr>
        <p:grpSpPr>
          <a:xfrm rot="-10800000">
            <a:off x="300" y="-516"/>
            <a:ext cx="18288000" cy="613800"/>
            <a:chOff x="0" y="0"/>
            <a:chExt cx="24384000" cy="818400"/>
          </a:xfrm>
        </p:grpSpPr>
        <p:sp>
          <p:nvSpPr>
            <p:cNvPr name="Freeform 5" id="5"/>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FFFEFE"/>
            </a:solidFill>
          </p:spPr>
        </p:sp>
      </p:grpSp>
      <p:sp>
        <p:nvSpPr>
          <p:cNvPr name="TextBox 6" id="6"/>
          <p:cNvSpPr txBox="true"/>
          <p:nvPr/>
        </p:nvSpPr>
        <p:spPr>
          <a:xfrm rot="0">
            <a:off x="1517625" y="4595125"/>
            <a:ext cx="12980550" cy="1571625"/>
          </a:xfrm>
          <a:prstGeom prst="rect">
            <a:avLst/>
          </a:prstGeom>
        </p:spPr>
        <p:txBody>
          <a:bodyPr anchor="t" rtlCol="false" tIns="0" lIns="0" bIns="0" rIns="0">
            <a:spAutoFit/>
          </a:bodyPr>
          <a:lstStyle/>
          <a:p>
            <a:pPr algn="l">
              <a:lnSpc>
                <a:spcPts val="10910"/>
              </a:lnSpc>
            </a:pPr>
            <a:r>
              <a:rPr lang="en-US" sz="9092">
                <a:solidFill>
                  <a:srgbClr val="FFFEFE"/>
                </a:solidFill>
                <a:latin typeface="Arial"/>
                <a:ea typeface="Arial"/>
                <a:cs typeface="Arial"/>
                <a:sym typeface="Arial"/>
              </a:rPr>
              <a:t>LITERATURE REVIEW</a:t>
            </a:r>
          </a:p>
        </p:txBody>
      </p:sp>
      <p:sp>
        <p:nvSpPr>
          <p:cNvPr name="TextBox 7" id="7"/>
          <p:cNvSpPr txBox="true"/>
          <p:nvPr/>
        </p:nvSpPr>
        <p:spPr>
          <a:xfrm rot="0">
            <a:off x="1517625" y="904875"/>
            <a:ext cx="5066550" cy="3686175"/>
          </a:xfrm>
          <a:prstGeom prst="rect">
            <a:avLst/>
          </a:prstGeom>
        </p:spPr>
        <p:txBody>
          <a:bodyPr anchor="t" rtlCol="false" tIns="0" lIns="0" bIns="0" rIns="0">
            <a:spAutoFit/>
          </a:bodyPr>
          <a:lstStyle/>
          <a:p>
            <a:pPr algn="l">
              <a:lnSpc>
                <a:spcPts val="25739"/>
              </a:lnSpc>
            </a:pPr>
            <a:r>
              <a:rPr lang="en-US" sz="21450">
                <a:solidFill>
                  <a:srgbClr val="FFFEFE"/>
                </a:solidFill>
                <a:latin typeface="Arial"/>
                <a:ea typeface="Arial"/>
                <a:cs typeface="Arial"/>
                <a:sym typeface="Arial"/>
              </a:rPr>
              <a:t>02</a:t>
            </a:r>
          </a:p>
        </p:txBody>
      </p:sp>
      <p:sp>
        <p:nvSpPr>
          <p:cNvPr name="AutoShape 8" id="8"/>
          <p:cNvSpPr/>
          <p:nvPr/>
        </p:nvSpPr>
        <p:spPr>
          <a:xfrm rot="10274">
            <a:off x="1426372" y="4618275"/>
            <a:ext cx="12747957" cy="0"/>
          </a:xfrm>
          <a:prstGeom prst="line">
            <a:avLst/>
          </a:prstGeom>
          <a:ln cap="rnd" w="19050">
            <a:solidFill>
              <a:srgbClr val="FFFEFE"/>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0" y="8"/>
            <a:ext cx="18955305" cy="10286976"/>
            <a:chOff x="0" y="0"/>
            <a:chExt cx="25273740" cy="13715968"/>
          </a:xfrm>
        </p:grpSpPr>
        <p:sp>
          <p:nvSpPr>
            <p:cNvPr name="Freeform 3" id="3"/>
            <p:cNvSpPr/>
            <p:nvPr/>
          </p:nvSpPr>
          <p:spPr>
            <a:xfrm flipH="false" flipV="false" rot="0">
              <a:off x="20750260" y="1652335"/>
              <a:ext cx="4523481" cy="10972800"/>
            </a:xfrm>
            <a:custGeom>
              <a:avLst/>
              <a:gdLst/>
              <a:ahLst/>
              <a:cxnLst/>
              <a:rect r="r" b="b" t="t" l="l"/>
              <a:pathLst>
                <a:path h="10972800" w="4523481">
                  <a:moveTo>
                    <a:pt x="0" y="0"/>
                  </a:moveTo>
                  <a:lnTo>
                    <a:pt x="4523480" y="0"/>
                  </a:lnTo>
                  <a:lnTo>
                    <a:pt x="4523480" y="10972800"/>
                  </a:lnTo>
                  <a:lnTo>
                    <a:pt x="0" y="10972800"/>
                  </a:lnTo>
                  <a:lnTo>
                    <a:pt x="0" y="0"/>
                  </a:lnTo>
                  <a:close/>
                </a:path>
              </a:pathLst>
            </a:custGeom>
            <a:blipFill>
              <a:blip r:embed="rId3">
                <a:alphaModFix amt="14000"/>
              </a:blip>
              <a:stretch>
                <a:fillRect l="0" t="0" r="0" b="0"/>
              </a:stretch>
            </a:blipFill>
          </p:spPr>
        </p:sp>
        <p:grpSp>
          <p:nvGrpSpPr>
            <p:cNvPr name="Group 4" id="4"/>
            <p:cNvGrpSpPr/>
            <p:nvPr/>
          </p:nvGrpSpPr>
          <p:grpSpPr>
            <a:xfrm rot="-10800000">
              <a:off x="0" y="0"/>
              <a:ext cx="24384000" cy="1274400"/>
              <a:chOff x="0" y="0"/>
              <a:chExt cx="24384000" cy="1274400"/>
            </a:xfrm>
          </p:grpSpPr>
          <p:sp>
            <p:nvSpPr>
              <p:cNvPr name="Freeform 5" id="5"/>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6" id="6"/>
            <p:cNvGrpSpPr/>
            <p:nvPr/>
          </p:nvGrpSpPr>
          <p:grpSpPr>
            <a:xfrm rot="-10800000">
              <a:off x="0" y="12897568"/>
              <a:ext cx="24384000" cy="8184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8" id="8"/>
            <p:cNvSpPr txBox="true"/>
            <p:nvPr/>
          </p:nvSpPr>
          <p:spPr>
            <a:xfrm rot="0">
              <a:off x="6676860" y="13051386"/>
              <a:ext cx="11030280" cy="434564"/>
            </a:xfrm>
            <a:prstGeom prst="rect">
              <a:avLst/>
            </a:prstGeom>
          </p:spPr>
          <p:txBody>
            <a:bodyPr anchor="t" rtlCol="false" tIns="0" lIns="0" bIns="0" rIns="0">
              <a:spAutoFit/>
            </a:bodyPr>
            <a:lstStyle/>
            <a:p>
              <a:pPr algn="ctr">
                <a:lnSpc>
                  <a:spcPts val="2495"/>
                </a:lnSpc>
              </a:pPr>
              <a:r>
                <a:rPr lang="en-US" sz="1782">
                  <a:solidFill>
                    <a:srgbClr val="000000"/>
                  </a:solidFill>
                  <a:latin typeface="Arial"/>
                  <a:ea typeface="Arial"/>
                  <a:cs typeface="Arial"/>
                  <a:sym typeface="Arial"/>
                </a:rPr>
                <a:t>Eleni Leonoglou | MSc MADS | 2023 - 2024 | University of Groningen</a:t>
              </a:r>
            </a:p>
          </p:txBody>
        </p:sp>
      </p:grpSp>
      <p:sp>
        <p:nvSpPr>
          <p:cNvPr name="TextBox 9" id="9"/>
          <p:cNvSpPr txBox="true"/>
          <p:nvPr/>
        </p:nvSpPr>
        <p:spPr>
          <a:xfrm rot="0">
            <a:off x="1518827" y="1417882"/>
            <a:ext cx="12715950"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CONTRASTING THEORIES</a:t>
            </a:r>
          </a:p>
        </p:txBody>
      </p:sp>
      <p:graphicFrame>
        <p:nvGraphicFramePr>
          <p:cNvPr name="Table 10" id="10"/>
          <p:cNvGraphicFramePr>
            <a:graphicFrameLocks noGrp="true"/>
          </p:cNvGraphicFramePr>
          <p:nvPr/>
        </p:nvGraphicFramePr>
        <p:xfrm>
          <a:off x="295444" y="2984727"/>
          <a:ext cx="17725627" cy="6572767"/>
        </p:xfrm>
        <a:graphic>
          <a:graphicData uri="http://schemas.openxmlformats.org/drawingml/2006/table">
            <a:tbl>
              <a:tblPr/>
              <a:tblGrid>
                <a:gridCol w="3714629"/>
                <a:gridCol w="5133919"/>
                <a:gridCol w="5216688"/>
                <a:gridCol w="3660391"/>
              </a:tblGrid>
              <a:tr h="1070419">
                <a:tc gridSpan="2">
                  <a:txBody>
                    <a:bodyPr anchor="t" rtlCol="false"/>
                    <a:lstStyle/>
                    <a:p>
                      <a:pPr algn="ctr">
                        <a:lnSpc>
                          <a:spcPts val="4560"/>
                        </a:lnSpc>
                        <a:defRPr/>
                      </a:pPr>
                      <a:r>
                        <a:rPr lang="en-US" sz="3800">
                          <a:solidFill>
                            <a:srgbClr val="000000"/>
                          </a:solidFill>
                          <a:latin typeface="Arial"/>
                          <a:ea typeface="Arial"/>
                          <a:cs typeface="Arial"/>
                          <a:sym typeface="Arial"/>
                        </a:rPr>
                        <a:t>Negative Appeal</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EFE"/>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CC0000"/>
                      </a:solidFill>
                      <a:prstDash val="solid"/>
                      <a:round/>
                      <a:headEnd type="none" w="med" len="med"/>
                      <a:tailEnd type="none" w="med" len="med"/>
                    </a:lnB>
                    <a:solidFill>
                      <a:srgbClr val="FFFFFF"/>
                    </a:solidFill>
                  </a:tcPr>
                </a:tc>
                <a:tc hMerge="true">
                  <a:txBody>
                    <a:bodyPr anchor="t" rtlCol="false"/>
                    <a:lstStyle/>
                    <a:p>
                      <a:pPr algn="ctr">
                        <a:lnSpc>
                          <a:spcPts val="4560"/>
                        </a:lnSpc>
                        <a:defRPr/>
                      </a:pPr>
                      <a:r>
                        <a:rPr lang="en-US" sz="3800">
                          <a:solidFill>
                            <a:srgbClr val="000000"/>
                          </a:solidFill>
                          <a:latin typeface="Arial"/>
                          <a:ea typeface="Arial"/>
                          <a:cs typeface="Arial"/>
                          <a:sym typeface="Arial"/>
                        </a:rPr>
                        <a:t>Negative Appeal</a:t>
                      </a:r>
                      <a:endParaRPr lang="en-US" sz="1100"/>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EFE"/>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CC0000"/>
                      </a:solidFill>
                      <a:prstDash val="solid"/>
                      <a:round/>
                      <a:headEnd type="none" w="med" len="med"/>
                      <a:tailEnd type="none" w="med" len="med"/>
                    </a:lnB>
                    <a:solidFill>
                      <a:srgbClr val="FFFFFF"/>
                    </a:solidFill>
                  </a:tcPr>
                </a:tc>
                <a:tc gridSpan="2">
                  <a:txBody>
                    <a:bodyPr anchor="t" rtlCol="false"/>
                    <a:lstStyle/>
                    <a:p>
                      <a:pPr algn="ctr">
                        <a:lnSpc>
                          <a:spcPts val="4560"/>
                        </a:lnSpc>
                        <a:defRPr/>
                      </a:pPr>
                      <a:r>
                        <a:rPr lang="en-US" sz="3800">
                          <a:solidFill>
                            <a:srgbClr val="FFFEFE"/>
                          </a:solidFill>
                          <a:latin typeface="Arial"/>
                          <a:ea typeface="Arial"/>
                          <a:cs typeface="Arial"/>
                          <a:sym typeface="Arial"/>
                        </a:rPr>
                        <a:t>Positive Appeal</a:t>
                      </a:r>
                      <a:endParaRPr lang="en-US" sz="1100"/>
                    </a:p>
                  </a:txBody>
                  <a:tcPr marL="91425" marR="91425" marT="91425" marB="91425" anchor="ctr">
                    <a:lnL cmpd="sng" algn="ctr" cap="flat" w="9525">
                      <a:solidFill>
                        <a:srgbClr val="FFFEFE"/>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CC0000"/>
                      </a:solidFill>
                      <a:prstDash val="solid"/>
                      <a:round/>
                      <a:headEnd type="none" w="med" len="med"/>
                      <a:tailEnd type="none" w="med" len="med"/>
                    </a:lnB>
                    <a:solidFill>
                      <a:srgbClr val="CC0000"/>
                    </a:solidFill>
                  </a:tcPr>
                </a:tc>
                <a:tc hMerge="true">
                  <a:txBody>
                    <a:bodyPr anchor="t" rtlCol="false"/>
                    <a:lstStyle/>
                    <a:p>
                      <a:pPr algn="ctr">
                        <a:lnSpc>
                          <a:spcPts val="4560"/>
                        </a:lnSpc>
                        <a:defRPr/>
                      </a:pPr>
                      <a:r>
                        <a:rPr lang="en-US" sz="3800">
                          <a:solidFill>
                            <a:srgbClr val="FFFEFE"/>
                          </a:solidFill>
                          <a:latin typeface="Arial"/>
                          <a:ea typeface="Arial"/>
                          <a:cs typeface="Arial"/>
                          <a:sym typeface="Arial"/>
                        </a:rPr>
                        <a:t>Positive Appeal</a:t>
                      </a:r>
                      <a:endParaRPr lang="en-US" sz="1100"/>
                    </a:p>
                  </a:txBody>
                  <a:tcPr marL="91425" marR="91425" marT="91425" marB="91425" anchor="ctr">
                    <a:lnL cmpd="sng" algn="ctr" cap="flat" w="9525">
                      <a:solidFill>
                        <a:srgbClr val="FFFEFE"/>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CC0000"/>
                      </a:solidFill>
                      <a:prstDash val="solid"/>
                      <a:round/>
                      <a:headEnd type="none" w="med" len="med"/>
                      <a:tailEnd type="none" w="med" len="med"/>
                    </a:lnB>
                    <a:solidFill>
                      <a:srgbClr val="CC0000"/>
                    </a:solidFill>
                  </a:tcPr>
                </a:tc>
              </a:tr>
              <a:tr h="997286">
                <a:tc rowSpan="5" gridSpan="2">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rowSpan="5" hMerge="true">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rowSpan="5" gridSpan="2">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rowSpan="5" hMerge="true">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97286">
                <a:tc vMerge="true" gridSpan="2">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gridSpan="2">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1872">
                <a:tc vMerge="true" gridSpan="2">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gridSpan="2">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51872">
                <a:tc vMerge="true" gridSpan="2">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gridSpan="2">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604032">
                <a:tc vMerge="true" gridSpan="2">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43" indent="-269871" lvl="1">
                        <a:lnSpc>
                          <a:spcPts val="3499"/>
                        </a:lnSpc>
                        <a:buFont typeface="Arial"/>
                        <a:buChar char="•"/>
                        <a:defRPr/>
                      </a:pPr>
                      <a:r>
                        <a:rPr lang="en-US" sz="2499">
                          <a:solidFill>
                            <a:srgbClr val="000000"/>
                          </a:solidFill>
                          <a:latin typeface="Arial"/>
                          <a:ea typeface="Arial"/>
                          <a:cs typeface="Arial"/>
                          <a:sym typeface="Arial"/>
                        </a:rPr>
                        <a:t>Negative emotions are more effective in elicitng donations (Chang &amp; Lee, 2010; Erlandsson et al., 2018; Small &amp; Verrochi, 2009)</a:t>
                      </a:r>
                      <a:endParaRPr lang="en-US" sz="1100"/>
                    </a:p>
                    <a:p>
                      <a:pPr algn="l" marL="539743" indent="-269871" lvl="1">
                        <a:lnSpc>
                          <a:spcPts val="3499"/>
                        </a:lnSpc>
                        <a:buFont typeface="Arial"/>
                        <a:buChar char="•"/>
                      </a:pPr>
                      <a:r>
                        <a:rPr lang="en-US" sz="2499">
                          <a:solidFill>
                            <a:srgbClr val="000000"/>
                          </a:solidFill>
                          <a:latin typeface="Arial"/>
                          <a:ea typeface="Arial"/>
                          <a:cs typeface="Arial"/>
                          <a:sym typeface="Arial"/>
                        </a:rPr>
                        <a:t>Evokes sympathy (Baberini et al., 2015; Small &amp; Verrochi, 2009) and empathy (Bagozzi &amp; Moore, 1994; Vitaglione &amp; Barnett, 2003), leading to donations.</a:t>
                      </a:r>
                    </a:p>
                    <a:p>
                      <a:pPr algn="l" marL="539743" indent="-269871" lvl="1">
                        <a:lnSpc>
                          <a:spcPts val="3499"/>
                        </a:lnSpc>
                        <a:buFont typeface="Arial"/>
                        <a:buChar char="•"/>
                      </a:pPr>
                      <a:r>
                        <a:rPr lang="en-US" sz="2499">
                          <a:solidFill>
                            <a:srgbClr val="000000"/>
                          </a:solidFill>
                          <a:latin typeface="Arial"/>
                          <a:ea typeface="Arial"/>
                          <a:cs typeface="Arial"/>
                          <a:sym typeface="Arial"/>
                        </a:rPr>
                        <a:t>Negative emotions in ads can create a desire to fix one's negtive mood by donating (Batson &amp; et al, 1981; Erlandsson et al., 2018; RB et al., 1987).</a:t>
                      </a:r>
                    </a:p>
                    <a:p>
                      <a:pPr algn="l" marL="539743" indent="-269871" lvl="1">
                        <a:lnSpc>
                          <a:spcPts val="3499"/>
                        </a:lnSpc>
                        <a:buFont typeface="Arial"/>
                        <a:buChar char="•"/>
                      </a:pPr>
                      <a:r>
                        <a:rPr lang="en-US" sz="2499">
                          <a:solidFill>
                            <a:srgbClr val="000000"/>
                          </a:solidFill>
                          <a:latin typeface="Arial"/>
                          <a:ea typeface="Arial"/>
                          <a:cs typeface="Arial"/>
                          <a:sym typeface="Arial"/>
                        </a:rPr>
                        <a:t>Negative appeal can be powerful, but using it strategically is crucial (Lwin &amp; Phau, 2014).</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gridSpan="2">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vMerge="true" hMerge="true">
                  <a:txBody>
                    <a:bodyPr anchor="t" rtlCol="false"/>
                    <a:lstStyle/>
                    <a:p>
                      <a:pPr algn="l" marL="539751" indent="-269876" lvl="1">
                        <a:lnSpc>
                          <a:spcPts val="3500"/>
                        </a:lnSpc>
                        <a:buFont typeface="Arial"/>
                        <a:buChar char="•"/>
                        <a:defRPr/>
                      </a:pPr>
                      <a:r>
                        <a:rPr lang="en-US" sz="2500">
                          <a:solidFill>
                            <a:srgbClr val="000000"/>
                          </a:solidFill>
                          <a:latin typeface="Arial"/>
                          <a:ea typeface="Arial"/>
                          <a:cs typeface="Arial"/>
                          <a:sym typeface="Arial"/>
                        </a:rPr>
                        <a:t>Positive emotions can motivate pro-social behavior, including donating behavior (Li &amp; Atkinson, 2020; Zemack-Rugar &amp; Klucarova-Travani, 2018).</a:t>
                      </a:r>
                      <a:endParaRPr lang="en-US" sz="1100"/>
                    </a:p>
                    <a:p>
                      <a:pPr algn="l" marL="539751" indent="-269876" lvl="1">
                        <a:lnSpc>
                          <a:spcPts val="3500"/>
                        </a:lnSpc>
                        <a:buFont typeface="Arial"/>
                        <a:buChar char="•"/>
                      </a:pPr>
                      <a:r>
                        <a:rPr lang="en-US" sz="2500">
                          <a:solidFill>
                            <a:srgbClr val="000000"/>
                          </a:solidFill>
                          <a:latin typeface="Arial"/>
                          <a:ea typeface="Arial"/>
                          <a:cs typeface="Arial"/>
                          <a:sym typeface="Arial"/>
                        </a:rPr>
                        <a:t>Individuals may donate to escape negative emotions and create positive ones (warm glow) (Bagozzi, 2006; Brown et al., 1997); Schaller &amp; Cialdini; 1988).</a:t>
                      </a:r>
                    </a:p>
                    <a:p>
                      <a:pPr algn="l" marL="539751" indent="-269876" lvl="1">
                        <a:lnSpc>
                          <a:spcPts val="3500"/>
                        </a:lnSpc>
                        <a:buFont typeface="Arial"/>
                        <a:buChar char="•"/>
                      </a:pPr>
                      <a:r>
                        <a:rPr lang="en-US" sz="2500">
                          <a:solidFill>
                            <a:srgbClr val="000000"/>
                          </a:solidFill>
                          <a:latin typeface="Arial"/>
                          <a:ea typeface="Arial"/>
                          <a:cs typeface="Arial"/>
                          <a:sym typeface="Arial"/>
                        </a:rPr>
                        <a:t>P</a:t>
                      </a:r>
                      <a:r>
                        <a:rPr lang="en-US" sz="2500">
                          <a:solidFill>
                            <a:srgbClr val="000000"/>
                          </a:solidFill>
                          <a:latin typeface="Arial"/>
                          <a:ea typeface="Arial"/>
                          <a:cs typeface="Arial"/>
                          <a:sym typeface="Arial"/>
                        </a:rPr>
                        <a:t>ure altruism motivations can encourage donations. (Gleasure &amp; Feller, 2016).</a:t>
                      </a:r>
                    </a:p>
                    <a:p>
                      <a:pPr algn="l" marL="539751" indent="-269876" lvl="1">
                        <a:lnSpc>
                          <a:spcPts val="3500"/>
                        </a:lnSpc>
                        <a:buFont typeface="Arial"/>
                        <a:buChar char="•"/>
                      </a:pPr>
                      <a:r>
                        <a:rPr lang="en-US" sz="2500">
                          <a:solidFill>
                            <a:srgbClr val="000000"/>
                          </a:solidFill>
                          <a:latin typeface="Arial"/>
                          <a:ea typeface="Arial"/>
                          <a:cs typeface="Arial"/>
                          <a:sym typeface="Arial"/>
                        </a:rPr>
                        <a:t>Overly positive appeals that promote the benefits for the viewers can actually decrease donations (Carvalho et al., 2019; Fisher et al., 2008; Fisher &amp; Ma, 2014; Liang et al., 2016)</a:t>
                      </a:r>
                    </a:p>
                  </a:txBody>
                  <a:tcPr marL="91425" marR="91425" marT="91425" marB="91425"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19050">
                      <a:solidFill>
                        <a:srgbClr val="CC0000"/>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
        <p:nvSpPr>
          <p:cNvPr name="AutoShape 11" id="11"/>
          <p:cNvSpPr/>
          <p:nvPr/>
        </p:nvSpPr>
        <p:spPr>
          <a:xfrm>
            <a:off x="1427602" y="2594705"/>
            <a:ext cx="12747900" cy="38100"/>
          </a:xfrm>
          <a:prstGeom prst="line">
            <a:avLst/>
          </a:prstGeom>
          <a:ln cap="rnd" w="19050">
            <a:solidFill>
              <a:srgbClr val="CDCDCD"/>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0" y="8"/>
            <a:ext cx="18955305" cy="10286976"/>
            <a:chOff x="0" y="0"/>
            <a:chExt cx="25273740" cy="13715968"/>
          </a:xfrm>
        </p:grpSpPr>
        <p:sp>
          <p:nvSpPr>
            <p:cNvPr name="Freeform 3" id="3"/>
            <p:cNvSpPr/>
            <p:nvPr/>
          </p:nvSpPr>
          <p:spPr>
            <a:xfrm flipH="false" flipV="false" rot="0">
              <a:off x="20750260" y="1652335"/>
              <a:ext cx="4523481" cy="10972800"/>
            </a:xfrm>
            <a:custGeom>
              <a:avLst/>
              <a:gdLst/>
              <a:ahLst/>
              <a:cxnLst/>
              <a:rect r="r" b="b" t="t" l="l"/>
              <a:pathLst>
                <a:path h="10972800" w="4523481">
                  <a:moveTo>
                    <a:pt x="0" y="0"/>
                  </a:moveTo>
                  <a:lnTo>
                    <a:pt x="4523480" y="0"/>
                  </a:lnTo>
                  <a:lnTo>
                    <a:pt x="4523480" y="10972800"/>
                  </a:lnTo>
                  <a:lnTo>
                    <a:pt x="0" y="10972800"/>
                  </a:lnTo>
                  <a:lnTo>
                    <a:pt x="0" y="0"/>
                  </a:lnTo>
                  <a:close/>
                </a:path>
              </a:pathLst>
            </a:custGeom>
            <a:blipFill>
              <a:blip r:embed="rId3">
                <a:alphaModFix amt="14000"/>
              </a:blip>
              <a:stretch>
                <a:fillRect l="0" t="0" r="0" b="0"/>
              </a:stretch>
            </a:blipFill>
          </p:spPr>
        </p:sp>
        <p:grpSp>
          <p:nvGrpSpPr>
            <p:cNvPr name="Group 4" id="4"/>
            <p:cNvGrpSpPr/>
            <p:nvPr/>
          </p:nvGrpSpPr>
          <p:grpSpPr>
            <a:xfrm rot="-10800000">
              <a:off x="0" y="0"/>
              <a:ext cx="24384000" cy="1274400"/>
              <a:chOff x="0" y="0"/>
              <a:chExt cx="24384000" cy="1274400"/>
            </a:xfrm>
          </p:grpSpPr>
          <p:sp>
            <p:nvSpPr>
              <p:cNvPr name="Freeform 5" id="5"/>
              <p:cNvSpPr/>
              <p:nvPr/>
            </p:nvSpPr>
            <p:spPr>
              <a:xfrm flipH="false" flipV="false" rot="0">
                <a:off x="0" y="0"/>
                <a:ext cx="24384000" cy="1274445"/>
              </a:xfrm>
              <a:custGeom>
                <a:avLst/>
                <a:gdLst/>
                <a:ahLst/>
                <a:cxnLst/>
                <a:rect r="r" b="b" t="t" l="l"/>
                <a:pathLst>
                  <a:path h="1274445" w="24384000">
                    <a:moveTo>
                      <a:pt x="0" y="0"/>
                    </a:moveTo>
                    <a:lnTo>
                      <a:pt x="24384000" y="0"/>
                    </a:lnTo>
                    <a:lnTo>
                      <a:pt x="24384000" y="1274445"/>
                    </a:lnTo>
                    <a:lnTo>
                      <a:pt x="0" y="1274445"/>
                    </a:lnTo>
                    <a:close/>
                  </a:path>
                </a:pathLst>
              </a:custGeom>
              <a:solidFill>
                <a:srgbClr val="CC0000"/>
              </a:solidFill>
            </p:spPr>
          </p:sp>
        </p:grpSp>
        <p:grpSp>
          <p:nvGrpSpPr>
            <p:cNvPr name="Group 6" id="6"/>
            <p:cNvGrpSpPr/>
            <p:nvPr/>
          </p:nvGrpSpPr>
          <p:grpSpPr>
            <a:xfrm rot="-10800000">
              <a:off x="0" y="12897568"/>
              <a:ext cx="24384000" cy="818400"/>
              <a:chOff x="0" y="0"/>
              <a:chExt cx="24384000" cy="818400"/>
            </a:xfrm>
          </p:grpSpPr>
          <p:sp>
            <p:nvSpPr>
              <p:cNvPr name="Freeform 7" id="7"/>
              <p:cNvSpPr/>
              <p:nvPr/>
            </p:nvSpPr>
            <p:spPr>
              <a:xfrm flipH="false" flipV="false" rot="0">
                <a:off x="0" y="0"/>
                <a:ext cx="24384000" cy="818388"/>
              </a:xfrm>
              <a:custGeom>
                <a:avLst/>
                <a:gdLst/>
                <a:ahLst/>
                <a:cxnLst/>
                <a:rect r="r" b="b" t="t" l="l"/>
                <a:pathLst>
                  <a:path h="818388" w="24384000">
                    <a:moveTo>
                      <a:pt x="0" y="0"/>
                    </a:moveTo>
                    <a:lnTo>
                      <a:pt x="24384000" y="0"/>
                    </a:lnTo>
                    <a:lnTo>
                      <a:pt x="24384000" y="818388"/>
                    </a:lnTo>
                    <a:lnTo>
                      <a:pt x="0" y="818388"/>
                    </a:lnTo>
                    <a:close/>
                  </a:path>
                </a:pathLst>
              </a:custGeom>
              <a:solidFill>
                <a:srgbClr val="E8E8E8"/>
              </a:solidFill>
            </p:spPr>
          </p:sp>
        </p:grpSp>
        <p:sp>
          <p:nvSpPr>
            <p:cNvPr name="TextBox 8" id="8"/>
            <p:cNvSpPr txBox="true"/>
            <p:nvPr/>
          </p:nvSpPr>
          <p:spPr>
            <a:xfrm rot="0">
              <a:off x="6676860" y="13099011"/>
              <a:ext cx="11030280" cy="386939"/>
            </a:xfrm>
            <a:prstGeom prst="rect">
              <a:avLst/>
            </a:prstGeom>
          </p:spPr>
          <p:txBody>
            <a:bodyPr anchor="t" rtlCol="false" tIns="0" lIns="0" bIns="0" rIns="0">
              <a:spAutoFit/>
            </a:bodyPr>
            <a:lstStyle/>
            <a:p>
              <a:pPr algn="ctr">
                <a:lnSpc>
                  <a:spcPts val="2495"/>
                </a:lnSpc>
              </a:pPr>
              <a:r>
                <a:rPr lang="en-US" sz="1782">
                  <a:solidFill>
                    <a:srgbClr val="000000"/>
                  </a:solidFill>
                  <a:latin typeface="Neue Machina"/>
                  <a:ea typeface="Neue Machina"/>
                  <a:cs typeface="Neue Machina"/>
                  <a:sym typeface="Neue Machina"/>
                </a:rPr>
                <a:t>Eleni Leonoglou | MSc MADS | 2023 - 2024 | University of Groningen</a:t>
              </a:r>
            </a:p>
          </p:txBody>
        </p:sp>
      </p:grpSp>
      <p:sp>
        <p:nvSpPr>
          <p:cNvPr name="TextBox 9" id="9"/>
          <p:cNvSpPr txBox="true"/>
          <p:nvPr/>
        </p:nvSpPr>
        <p:spPr>
          <a:xfrm rot="0">
            <a:off x="1396050" y="1448404"/>
            <a:ext cx="12754348" cy="990600"/>
          </a:xfrm>
          <a:prstGeom prst="rect">
            <a:avLst/>
          </a:prstGeom>
        </p:spPr>
        <p:txBody>
          <a:bodyPr anchor="t" rtlCol="false" tIns="0" lIns="0" bIns="0" rIns="0">
            <a:spAutoFit/>
          </a:bodyPr>
          <a:lstStyle/>
          <a:p>
            <a:pPr algn="l">
              <a:lnSpc>
                <a:spcPts val="6959"/>
              </a:lnSpc>
            </a:pPr>
            <a:r>
              <a:rPr lang="en-US" sz="5799">
                <a:solidFill>
                  <a:srgbClr val="000000"/>
                </a:solidFill>
                <a:latin typeface="Arial"/>
                <a:ea typeface="Arial"/>
                <a:cs typeface="Arial"/>
                <a:sym typeface="Arial"/>
              </a:rPr>
              <a:t>ANOTHER ASPECT: CONGRUENCY</a:t>
            </a:r>
          </a:p>
        </p:txBody>
      </p:sp>
      <p:sp>
        <p:nvSpPr>
          <p:cNvPr name="AutoShape 10" id="10"/>
          <p:cNvSpPr/>
          <p:nvPr/>
        </p:nvSpPr>
        <p:spPr>
          <a:xfrm>
            <a:off x="1415350" y="2625227"/>
            <a:ext cx="12747900" cy="38100"/>
          </a:xfrm>
          <a:prstGeom prst="line">
            <a:avLst/>
          </a:prstGeom>
          <a:ln cap="rnd" w="19050">
            <a:solidFill>
              <a:srgbClr val="CDCDCD"/>
            </a:solidFill>
            <a:prstDash val="solid"/>
            <a:headEnd type="none" len="sm" w="sm"/>
            <a:tailEnd type="none" len="sm" w="sm"/>
          </a:ln>
        </p:spPr>
      </p:sp>
      <p:sp>
        <p:nvSpPr>
          <p:cNvPr name="AutoShape 11" id="11"/>
          <p:cNvSpPr/>
          <p:nvPr/>
        </p:nvSpPr>
        <p:spPr>
          <a:xfrm>
            <a:off x="1396050" y="9045614"/>
            <a:ext cx="15495900" cy="38100"/>
          </a:xfrm>
          <a:prstGeom prst="line">
            <a:avLst/>
          </a:prstGeom>
          <a:ln cap="rnd" w="19050">
            <a:solidFill>
              <a:srgbClr val="CDCDCD"/>
            </a:solidFill>
            <a:prstDash val="solid"/>
            <a:headEnd type="none" len="sm" w="sm"/>
            <a:tailEnd type="none" len="sm" w="sm"/>
          </a:ln>
        </p:spPr>
      </p:sp>
      <p:sp>
        <p:nvSpPr>
          <p:cNvPr name="TextBox 12" id="12"/>
          <p:cNvSpPr txBox="true"/>
          <p:nvPr/>
        </p:nvSpPr>
        <p:spPr>
          <a:xfrm rot="0">
            <a:off x="1703891" y="3481177"/>
            <a:ext cx="13075041" cy="4762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Coherence of the emotional cues </a:t>
            </a:r>
            <a:r>
              <a:rPr lang="en-US" sz="2799">
                <a:solidFill>
                  <a:srgbClr val="000000"/>
                </a:solidFill>
                <a:latin typeface="Arial"/>
                <a:ea typeface="Arial"/>
                <a:cs typeface="Arial"/>
                <a:sym typeface="Arial"/>
              </a:rPr>
              <a:t>communicated by textual and visual content.</a:t>
            </a:r>
          </a:p>
        </p:txBody>
      </p:sp>
      <p:sp>
        <p:nvSpPr>
          <p:cNvPr name="TextBox 13" id="13"/>
          <p:cNvSpPr txBox="true"/>
          <p:nvPr/>
        </p:nvSpPr>
        <p:spPr>
          <a:xfrm rot="0">
            <a:off x="850975" y="2890627"/>
            <a:ext cx="11984498" cy="647700"/>
          </a:xfrm>
          <a:prstGeom prst="rect">
            <a:avLst/>
          </a:prstGeom>
        </p:spPr>
        <p:txBody>
          <a:bodyPr anchor="t" rtlCol="false" tIns="0" lIns="0" bIns="0" rIns="0">
            <a:spAutoFit/>
          </a:bodyPr>
          <a:lstStyle/>
          <a:p>
            <a:pPr algn="l" marL="820421" indent="-410210" lvl="1">
              <a:lnSpc>
                <a:spcPts val="4560"/>
              </a:lnSpc>
              <a:buFont typeface="Arial"/>
              <a:buChar char="•"/>
            </a:pPr>
            <a:r>
              <a:rPr lang="en-US" sz="3800">
                <a:solidFill>
                  <a:srgbClr val="000000"/>
                </a:solidFill>
                <a:latin typeface="Arial"/>
                <a:ea typeface="Arial"/>
                <a:cs typeface="Arial"/>
                <a:sym typeface="Arial"/>
              </a:rPr>
              <a:t>Emotional Congruency</a:t>
            </a:r>
          </a:p>
        </p:txBody>
      </p:sp>
      <p:sp>
        <p:nvSpPr>
          <p:cNvPr name="TextBox 14" id="14"/>
          <p:cNvSpPr txBox="true"/>
          <p:nvPr/>
        </p:nvSpPr>
        <p:spPr>
          <a:xfrm rot="0">
            <a:off x="721445" y="4748002"/>
            <a:ext cx="14759567" cy="2152650"/>
          </a:xfrm>
          <a:prstGeom prst="rect">
            <a:avLst/>
          </a:prstGeom>
        </p:spPr>
        <p:txBody>
          <a:bodyPr anchor="t" rtlCol="false" tIns="0" lIns="0" bIns="0" rIns="0">
            <a:spAutoFit/>
          </a:bodyPr>
          <a:lstStyle/>
          <a:p>
            <a:pPr algn="l" marL="1209039" indent="-403013" lvl="2">
              <a:lnSpc>
                <a:spcPts val="3359"/>
              </a:lnSpc>
              <a:buFont typeface="Arial"/>
              <a:buChar char="⚬"/>
            </a:pPr>
            <a:r>
              <a:rPr lang="en-US" sz="2799">
                <a:solidFill>
                  <a:srgbClr val="000000"/>
                </a:solidFill>
                <a:latin typeface="Arial"/>
                <a:ea typeface="Arial"/>
                <a:cs typeface="Arial"/>
                <a:sym typeface="Arial"/>
              </a:rPr>
              <a:t>Makes semantic concepts more accessible¹ and improve information processing². </a:t>
            </a:r>
          </a:p>
          <a:p>
            <a:pPr algn="l" marL="1209039" indent="-403013" lvl="2">
              <a:lnSpc>
                <a:spcPts val="3359"/>
              </a:lnSpc>
              <a:buFont typeface="Arial"/>
              <a:buChar char="⚬"/>
            </a:pPr>
            <a:r>
              <a:rPr lang="en-US" sz="2799">
                <a:solidFill>
                  <a:srgbClr val="000000"/>
                </a:solidFill>
                <a:latin typeface="Arial"/>
                <a:ea typeface="Arial"/>
                <a:cs typeface="Arial"/>
                <a:sym typeface="Arial"/>
              </a:rPr>
              <a:t>Cognitive dissonance theory (Festinger, 1997) and balance theory (Horney, 2013) support that incogruent messages create feelings of discomfort.</a:t>
            </a:r>
          </a:p>
          <a:p>
            <a:pPr algn="l" marL="1209039" indent="-403013" lvl="2">
              <a:lnSpc>
                <a:spcPts val="3359"/>
              </a:lnSpc>
              <a:buFont typeface="Arial"/>
              <a:buChar char="⚬"/>
            </a:pPr>
            <a:r>
              <a:rPr lang="en-US" sz="2799">
                <a:solidFill>
                  <a:srgbClr val="000000"/>
                </a:solidFill>
                <a:latin typeface="Arial"/>
                <a:ea typeface="Arial"/>
                <a:cs typeface="Arial"/>
                <a:sym typeface="Arial"/>
              </a:rPr>
              <a:t>Enhances the persuasiveness of charity campaign appeals (Zhao et al., 2022), especially in a negative context (Chang &amp; Lee, 2009).</a:t>
            </a:r>
          </a:p>
        </p:txBody>
      </p:sp>
      <p:sp>
        <p:nvSpPr>
          <p:cNvPr name="TextBox 15" id="15"/>
          <p:cNvSpPr txBox="true"/>
          <p:nvPr/>
        </p:nvSpPr>
        <p:spPr>
          <a:xfrm rot="0">
            <a:off x="850975" y="4195552"/>
            <a:ext cx="11971647" cy="647700"/>
          </a:xfrm>
          <a:prstGeom prst="rect">
            <a:avLst/>
          </a:prstGeom>
        </p:spPr>
        <p:txBody>
          <a:bodyPr anchor="t" rtlCol="false" tIns="0" lIns="0" bIns="0" rIns="0">
            <a:spAutoFit/>
          </a:bodyPr>
          <a:lstStyle/>
          <a:p>
            <a:pPr algn="l" marL="820421" indent="-410210" lvl="1">
              <a:lnSpc>
                <a:spcPts val="4560"/>
              </a:lnSpc>
              <a:buFont typeface="Arial"/>
              <a:buChar char="•"/>
            </a:pPr>
            <a:r>
              <a:rPr lang="en-US" sz="3800">
                <a:solidFill>
                  <a:srgbClr val="000000"/>
                </a:solidFill>
                <a:latin typeface="Arial"/>
                <a:ea typeface="Arial"/>
                <a:cs typeface="Arial"/>
                <a:sym typeface="Arial"/>
              </a:rPr>
              <a:t>Pros:</a:t>
            </a:r>
          </a:p>
        </p:txBody>
      </p:sp>
      <p:sp>
        <p:nvSpPr>
          <p:cNvPr name="TextBox 16" id="16"/>
          <p:cNvSpPr txBox="true"/>
          <p:nvPr/>
        </p:nvSpPr>
        <p:spPr>
          <a:xfrm rot="0">
            <a:off x="1383198" y="9185236"/>
            <a:ext cx="15508752" cy="314325"/>
          </a:xfrm>
          <a:prstGeom prst="rect">
            <a:avLst/>
          </a:prstGeom>
        </p:spPr>
        <p:txBody>
          <a:bodyPr anchor="t" rtlCol="false" tIns="0" lIns="0" bIns="0" rIns="0">
            <a:spAutoFit/>
          </a:bodyPr>
          <a:lstStyle/>
          <a:p>
            <a:pPr algn="l">
              <a:lnSpc>
                <a:spcPts val="2128"/>
              </a:lnSpc>
              <a:spcBef>
                <a:spcPct val="0"/>
              </a:spcBef>
            </a:pPr>
            <a:r>
              <a:rPr lang="en-US" sz="1773">
                <a:solidFill>
                  <a:srgbClr val="000000"/>
                </a:solidFill>
                <a:latin typeface="Arial"/>
                <a:ea typeface="Arial"/>
                <a:cs typeface="Arial"/>
                <a:sym typeface="Arial"/>
              </a:rPr>
              <a:t>¹ </a:t>
            </a:r>
            <a:r>
              <a:rPr lang="en-US" sz="1773">
                <a:solidFill>
                  <a:srgbClr val="000000"/>
                </a:solidFill>
                <a:latin typeface="Arial"/>
                <a:ea typeface="Arial"/>
                <a:cs typeface="Arial"/>
                <a:sym typeface="Arial"/>
              </a:rPr>
              <a:t>Bower, 1981; Niedenthal &amp; Setterlund, 1994       ² Lochbuehler et al., 2018; van Rompay et al., 2010; Wang et al., 2019</a:t>
            </a:r>
          </a:p>
        </p:txBody>
      </p:sp>
      <p:sp>
        <p:nvSpPr>
          <p:cNvPr name="TextBox 17" id="17"/>
          <p:cNvSpPr txBox="true"/>
          <p:nvPr/>
        </p:nvSpPr>
        <p:spPr>
          <a:xfrm rot="0">
            <a:off x="1703891" y="7738852"/>
            <a:ext cx="13256169" cy="8953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in some cases, emotional congruency does not benefit the campaign (McIntyre et al., 2018; Liang et al.,2016) </a:t>
            </a:r>
          </a:p>
        </p:txBody>
      </p:sp>
      <p:sp>
        <p:nvSpPr>
          <p:cNvPr name="TextBox 18" id="18"/>
          <p:cNvSpPr txBox="true"/>
          <p:nvPr/>
        </p:nvSpPr>
        <p:spPr>
          <a:xfrm rot="0">
            <a:off x="850975" y="7148302"/>
            <a:ext cx="11984498" cy="647700"/>
          </a:xfrm>
          <a:prstGeom prst="rect">
            <a:avLst/>
          </a:prstGeom>
        </p:spPr>
        <p:txBody>
          <a:bodyPr anchor="t" rtlCol="false" tIns="0" lIns="0" bIns="0" rIns="0">
            <a:spAutoFit/>
          </a:bodyPr>
          <a:lstStyle/>
          <a:p>
            <a:pPr algn="l" marL="820421" indent="-410210" lvl="1">
              <a:lnSpc>
                <a:spcPts val="4560"/>
              </a:lnSpc>
              <a:buFont typeface="Arial"/>
              <a:buChar char="•"/>
            </a:pPr>
            <a:r>
              <a:rPr lang="en-US" sz="3800">
                <a:solidFill>
                  <a:srgbClr val="000000"/>
                </a:solidFill>
                <a:latin typeface="Arial"/>
                <a:ea typeface="Arial"/>
                <a:cs typeface="Arial"/>
                <a:sym typeface="Arial"/>
              </a:rPr>
              <a:t>However...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DAGJLY6dUUM</dc:identifier>
  <dcterms:modified xsi:type="dcterms:W3CDTF">2011-08-01T06:04:30Z</dcterms:modified>
  <cp:revision>1</cp:revision>
  <dc:title>Copy of Simple &amp; Geometric Thesis Defense by Slidesgo.pptx</dc:title>
</cp:coreProperties>
</file>