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E6EAC318.xml" ContentType="application/vnd.ms-powerpoint.comments+xml"/>
  <Override PartName="/ppt/comments/modernComment_10D_25E512C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10_430D3152.xml" ContentType="application/vnd.ms-powerpoint.comments+xml"/>
  <Override PartName="/ppt/comments/modernComment_111_67911203.xml" ContentType="application/vnd.ms-powerpoint.comments+xml"/>
  <Override PartName="/ppt/comments/modernComment_112_D02352D7.xml" ContentType="application/vnd.ms-powerpoint.comments+xml"/>
  <Override PartName="/ppt/comments/modernComment_114_5A767F1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0" r:id="rId3"/>
    <p:sldId id="269" r:id="rId4"/>
    <p:sldId id="272" r:id="rId5"/>
    <p:sldId id="273" r:id="rId6"/>
    <p:sldId id="274" r:id="rId7"/>
    <p:sldId id="276" r:id="rId8"/>
    <p:sldId id="282" r:id="rId9"/>
    <p:sldId id="277" r:id="rId10"/>
    <p:sldId id="285" r:id="rId11"/>
    <p:sldId id="280" r:id="rId12"/>
    <p:sldId id="281"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9C360F-D191-D441-A00F-B2A5A4D4F6F0}" name="ELENA LOMAKO" initials="EL" userId="96080d2bfdc2f58b" providerId="Windows Live"/>
  <p188:author id="{1218543B-A224-A35C-FF9F-91EAC8A1D0B4}" name="lem od" initials="lo" userId="bcb1525813ef2d3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3336E-633F-4293-B088-1CC032407247}" v="6711" dt="2023-10-11T21:52:55.935"/>
    <p1510:client id="{1B889EDA-2DD5-4013-B634-C847CEB93993}" v="344" dt="2023-10-11T23:38:11.751"/>
    <p1510:client id="{305AA8FC-54FC-4A9D-9F82-81910FFF65CB}" v="41" dt="2023-10-11T20:44:04.617"/>
    <p1510:client id="{4783DE3A-6871-4655-AD0D-BBFC5A09DE03}" v="2" dt="2023-10-11T19:35:57.007"/>
    <p1510:client id="{638C22C0-A16C-4FD1-9A14-CC77B14E0B52}" v="132" dt="2023-10-11T04:24:01.689"/>
    <p1510:client id="{650F67CA-A3DD-4DE8-9648-BD956A0065B5}" v="250" dt="2023-10-10T22:01:55.789"/>
    <p1510:client id="{6FD39306-D87F-4A16-A302-75A57BD1BBD7}" v="21" dt="2023-10-11T04:36:03.897"/>
    <p1510:client id="{83E1AB05-4B7A-4F4B-9915-9960B21EB5A5}" v="1499" dt="2023-10-11T23:10:49.613"/>
    <p1510:client id="{84F9FB7B-5D05-4F3B-8A54-6E21CF7AC536}" v="10" dt="2023-10-12T00:06:01.969"/>
    <p1510:client id="{876276FF-66E0-47CE-B374-842030246E07}" v="18" dt="2023-10-12T00:15:52.053"/>
    <p1510:client id="{91005542-6E96-4A05-A459-728EC4303CB1}" v="21" dt="2023-10-11T22:54:50.946"/>
    <p1510:client id="{996AFD68-0E25-4D54-B1EE-05CEF0145FC9}" v="131" dt="2023-10-11T23:09:16.987"/>
    <p1510:client id="{B8C1E252-1C8D-4F64-A47A-BD3772903866}" v="527" dt="2023-10-11T23:42:26.727"/>
    <p1510:client id="{E7FD54B4-286A-42E6-8B41-0CF06F40A746}" v="1263" dt="2023-10-11T07:13:19.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D_25E512CF.xml><?xml version="1.0" encoding="utf-8"?>
<p188:cmLst xmlns:a="http://schemas.openxmlformats.org/drawingml/2006/main" xmlns:r="http://schemas.openxmlformats.org/officeDocument/2006/relationships" xmlns:p188="http://schemas.microsoft.com/office/powerpoint/2018/8/main">
  <p188:cm id="{CCF25681-FF1D-4D54-9389-DC5ABAF92572}" authorId="{939C360F-D191-D441-A00F-B2A5A4D4F6F0}" created="2023-10-10T04:31:40.951">
    <pc:sldMkLst xmlns:pc="http://schemas.microsoft.com/office/powerpoint/2013/main/command">
      <pc:docMk/>
      <pc:sldMk cId="635769551" sldId="269"/>
    </pc:sldMkLst>
    <p188:txBody>
      <a:bodyPr/>
      <a:lstStyle/>
      <a:p>
        <a:r>
          <a:rPr lang="en-US"/>
          <a:t>Cameron, please edit the data source - as I am not sure where you got it from</a:t>
        </a:r>
      </a:p>
    </p188:txBody>
  </p188:cm>
</p188:cmLst>
</file>

<file path=ppt/comments/modernComment_10E_E6EAC318.xml><?xml version="1.0" encoding="utf-8"?>
<p188:cmLst xmlns:a="http://schemas.openxmlformats.org/drawingml/2006/main" xmlns:r="http://schemas.openxmlformats.org/officeDocument/2006/relationships" xmlns:p188="http://schemas.microsoft.com/office/powerpoint/2018/8/main">
  <p188:cm id="{FDBD4A18-9952-4F0C-B800-E0D92D7CDE86}" authorId="{939C360F-D191-D441-A00F-B2A5A4D4F6F0}" created="2023-10-10T04:32:31.218">
    <pc:sldMkLst xmlns:pc="http://schemas.microsoft.com/office/powerpoint/2013/main/command">
      <pc:docMk/>
      <pc:sldMk cId="3874145048" sldId="270"/>
    </pc:sldMkLst>
    <p188:txBody>
      <a:bodyPr/>
      <a:lstStyle/>
      <a:p>
        <a:r>
          <a:rPr lang="en-US"/>
          <a:t>feel free to edit everyone</a:t>
        </a:r>
      </a:p>
    </p188:txBody>
  </p188:cm>
</p188:cmLst>
</file>

<file path=ppt/comments/modernComment_110_430D3152.xml><?xml version="1.0" encoding="utf-8"?>
<p188:cmLst xmlns:a="http://schemas.openxmlformats.org/drawingml/2006/main" xmlns:r="http://schemas.openxmlformats.org/officeDocument/2006/relationships" xmlns:p188="http://schemas.microsoft.com/office/powerpoint/2018/8/main">
  <p188:cm id="{3C2C8507-9F00-4F58-8536-26A8DE867D27}" authorId="{939C360F-D191-D441-A00F-B2A5A4D4F6F0}" created="2023-10-10T04:32:02.233">
    <pc:sldMkLst xmlns:pc="http://schemas.microsoft.com/office/powerpoint/2013/main/command">
      <pc:docMk/>
      <pc:sldMk cId="1124938066" sldId="272"/>
    </pc:sldMkLst>
    <p188:txBody>
      <a:bodyPr/>
      <a:lstStyle/>
      <a:p>
        <a:r>
          <a:rPr lang="en-US"/>
          <a:t>Elena's slide</a:t>
        </a:r>
      </a:p>
    </p188:txBody>
  </p188:cm>
</p188:cmLst>
</file>

<file path=ppt/comments/modernComment_111_67911203.xml><?xml version="1.0" encoding="utf-8"?>
<p188:cmLst xmlns:a="http://schemas.openxmlformats.org/drawingml/2006/main" xmlns:r="http://schemas.openxmlformats.org/officeDocument/2006/relationships" xmlns:p188="http://schemas.microsoft.com/office/powerpoint/2018/8/main">
  <p188:cm id="{BF49A38A-BBD3-4F5F-A7B3-911EBADB8F21}" authorId="{939C360F-D191-D441-A00F-B2A5A4D4F6F0}" created="2023-10-10T04:32:09.311">
    <pc:sldMkLst xmlns:pc="http://schemas.microsoft.com/office/powerpoint/2013/main/command">
      <pc:docMk/>
      <pc:sldMk cId="1737560579" sldId="273"/>
    </pc:sldMkLst>
    <p188:txBody>
      <a:bodyPr/>
      <a:lstStyle/>
      <a:p>
        <a:r>
          <a:rPr lang="en-US"/>
          <a:t>Elena's slide</a:t>
        </a:r>
      </a:p>
    </p188:txBody>
  </p188:cm>
</p188:cmLst>
</file>

<file path=ppt/comments/modernComment_112_D02352D7.xml><?xml version="1.0" encoding="utf-8"?>
<p188:cmLst xmlns:a="http://schemas.openxmlformats.org/drawingml/2006/main" xmlns:r="http://schemas.openxmlformats.org/officeDocument/2006/relationships" xmlns:p188="http://schemas.microsoft.com/office/powerpoint/2018/8/main">
  <p188:cm id="{EDA6A854-B0C9-41E0-8AC6-9CC614B530BE}" authorId="{939C360F-D191-D441-A00F-B2A5A4D4F6F0}" created="2023-10-11T06:49:20.386">
    <pc:sldMkLst xmlns:pc="http://schemas.microsoft.com/office/powerpoint/2013/main/command">
      <pc:docMk/>
      <pc:sldMk cId="3491975895" sldId="274"/>
    </pc:sldMkLst>
    <p188:txBody>
      <a:bodyPr/>
      <a:lstStyle/>
      <a:p>
        <a:r>
          <a:rPr lang="en-US"/>
          <a:t>Elena's slide</a:t>
        </a:r>
      </a:p>
    </p188:txBody>
  </p188:cm>
</p188:cmLst>
</file>

<file path=ppt/comments/modernComment_114_5A767F13.xml><?xml version="1.0" encoding="utf-8"?>
<p188:cmLst xmlns:a="http://schemas.openxmlformats.org/drawingml/2006/main" xmlns:r="http://schemas.openxmlformats.org/officeDocument/2006/relationships" xmlns:p188="http://schemas.microsoft.com/office/powerpoint/2018/8/main">
  <p188:cm id="{DFEB9A6D-2DBC-4CA0-90BD-79AE9F15ED42}" authorId="{1218543B-A224-A35C-FF9F-91EAC8A1D0B4}" created="2023-10-11T18:34:03.165">
    <ac:deMkLst xmlns:ac="http://schemas.microsoft.com/office/drawing/2013/main/command">
      <pc:docMk xmlns:pc="http://schemas.microsoft.com/office/powerpoint/2013/main/command"/>
      <pc:sldMk xmlns:pc="http://schemas.microsoft.com/office/powerpoint/2013/main/command" cId="1517715219" sldId="276"/>
      <ac:spMk id="4" creationId="{027EDA76-4DD0-C616-6462-494B20FAF53F}"/>
    </ac:deMkLst>
    <p188:txBody>
      <a:bodyPr/>
      <a:lstStyle/>
      <a:p>
        <a:r>
          <a:rPr lang="en-US"/>
          <a:t>add sales price graph where sales count is</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62E6A-C3BF-40A0-A7D4-3BB0504602F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E2F9A2C-ED37-4AE4-98E5-0BB58014026B}">
      <dgm:prSet/>
      <dgm:spPr/>
      <dgm:t>
        <a:bodyPr/>
        <a:lstStyle/>
        <a:p>
          <a:pPr>
            <a:lnSpc>
              <a:spcPct val="100000"/>
            </a:lnSpc>
          </a:pPr>
          <a:r>
            <a:rPr lang="en-US">
              <a:latin typeface="Calibri"/>
              <a:ea typeface="Calibri"/>
              <a:cs typeface="Calibri"/>
            </a:rPr>
            <a:t>Census Data: We acquired a CSV file containing information spanning from 2010 to 2020.</a:t>
          </a:r>
        </a:p>
      </dgm:t>
    </dgm:pt>
    <dgm:pt modelId="{D176ABEE-8CE5-4A2F-A113-D5DE134AD045}" type="parTrans" cxnId="{4A27D9AB-D784-4F77-839E-E1E802412307}">
      <dgm:prSet/>
      <dgm:spPr/>
      <dgm:t>
        <a:bodyPr/>
        <a:lstStyle/>
        <a:p>
          <a:endParaRPr lang="en-US"/>
        </a:p>
      </dgm:t>
    </dgm:pt>
    <dgm:pt modelId="{33C5BAEB-B0D0-4B73-820B-D0391593AE8D}" type="sibTrans" cxnId="{4A27D9AB-D784-4F77-839E-E1E802412307}">
      <dgm:prSet phldrT="01"/>
      <dgm:spPr/>
      <dgm:t>
        <a:bodyPr/>
        <a:lstStyle/>
        <a:p>
          <a:endParaRPr lang="en-US"/>
        </a:p>
      </dgm:t>
    </dgm:pt>
    <dgm:pt modelId="{CB5407D1-1CB5-4954-B117-0695B8138DEA}">
      <dgm:prSet/>
      <dgm:spPr/>
      <dgm:t>
        <a:bodyPr/>
        <a:lstStyle/>
        <a:p>
          <a:pPr rtl="0">
            <a:lnSpc>
              <a:spcPct val="100000"/>
            </a:lnSpc>
          </a:pPr>
          <a:r>
            <a:rPr lang="en-US">
              <a:solidFill>
                <a:srgbClr val="000000"/>
              </a:solidFill>
            </a:rPr>
            <a:t>FRED National Data: Database for a range of economic data, in our case, rental data across states</a:t>
          </a:r>
        </a:p>
      </dgm:t>
    </dgm:pt>
    <dgm:pt modelId="{9E921D35-D988-408A-A120-670B7D83BC84}" type="parTrans" cxnId="{F13CEE8D-53AA-4C19-870A-969984D0BA2F}">
      <dgm:prSet/>
      <dgm:spPr/>
      <dgm:t>
        <a:bodyPr/>
        <a:lstStyle/>
        <a:p>
          <a:endParaRPr lang="en-US"/>
        </a:p>
      </dgm:t>
    </dgm:pt>
    <dgm:pt modelId="{5F9B4F4A-91BA-4504-AF11-06C34102684D}" type="sibTrans" cxnId="{F13CEE8D-53AA-4C19-870A-969984D0BA2F}">
      <dgm:prSet phldrT="02"/>
      <dgm:spPr/>
      <dgm:t>
        <a:bodyPr/>
        <a:lstStyle/>
        <a:p>
          <a:endParaRPr lang="en-US"/>
        </a:p>
      </dgm:t>
    </dgm:pt>
    <dgm:pt modelId="{1E9CB29F-1E95-41ED-9AB7-6A97685AFE78}">
      <dgm:prSet phldr="0"/>
      <dgm:spPr/>
      <dgm:t>
        <a:bodyPr/>
        <a:lstStyle/>
        <a:p>
          <a:pPr>
            <a:lnSpc>
              <a:spcPct val="100000"/>
            </a:lnSpc>
          </a:pPr>
          <a:r>
            <a:rPr lang="en-US">
              <a:latin typeface="Calibri"/>
              <a:ea typeface="Calibri"/>
              <a:cs typeface="Calibri"/>
            </a:rPr>
            <a:t>Zillow Public Data: Database on residential sales, average sale price, inventory level among others.</a:t>
          </a:r>
        </a:p>
      </dgm:t>
    </dgm:pt>
    <dgm:pt modelId="{C9E5B8D6-4622-4BC3-81FE-98E02E74A3C5}" type="parTrans" cxnId="{F0645D79-EC66-41BE-9404-FA98BC1122A3}">
      <dgm:prSet/>
      <dgm:spPr/>
    </dgm:pt>
    <dgm:pt modelId="{75B2A250-B949-4943-8297-2507713352C8}" type="sibTrans" cxnId="{F0645D79-EC66-41BE-9404-FA98BC1122A3}">
      <dgm:prSet phldrT="03"/>
      <dgm:spPr/>
      <dgm:t>
        <a:bodyPr/>
        <a:lstStyle/>
        <a:p>
          <a:endParaRPr lang="en-US"/>
        </a:p>
      </dgm:t>
    </dgm:pt>
    <dgm:pt modelId="{EF3923F3-5787-43A1-BE61-8AC71CC50EB1}" type="pres">
      <dgm:prSet presAssocID="{86362E6A-C3BF-40A0-A7D4-3BB0504602FC}" presName="root" presStyleCnt="0">
        <dgm:presLayoutVars>
          <dgm:dir/>
          <dgm:resizeHandles val="exact"/>
        </dgm:presLayoutVars>
      </dgm:prSet>
      <dgm:spPr/>
    </dgm:pt>
    <dgm:pt modelId="{D0698C47-992A-4FDB-8E9C-412561124FDB}" type="pres">
      <dgm:prSet presAssocID="{3E2F9A2C-ED37-4AE4-98E5-0BB58014026B}" presName="compNode" presStyleCnt="0"/>
      <dgm:spPr/>
    </dgm:pt>
    <dgm:pt modelId="{E5750331-DA74-4F0A-AB41-7E7775F60EA7}" type="pres">
      <dgm:prSet presAssocID="{3E2F9A2C-ED37-4AE4-98E5-0BB58014026B}" presName="bgRect" presStyleLbl="bgShp" presStyleIdx="0" presStyleCnt="3"/>
      <dgm:spPr/>
    </dgm:pt>
    <dgm:pt modelId="{AECDC94E-E63A-4788-BEBF-4B14EC4656C5}" type="pres">
      <dgm:prSet presAssocID="{3E2F9A2C-ED37-4AE4-98E5-0BB5801402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3AAE767-7234-4D01-BEF0-421E6913FEE1}" type="pres">
      <dgm:prSet presAssocID="{3E2F9A2C-ED37-4AE4-98E5-0BB58014026B}" presName="spaceRect" presStyleCnt="0"/>
      <dgm:spPr/>
    </dgm:pt>
    <dgm:pt modelId="{15398721-8C68-4000-8AA0-A8CEF2954252}" type="pres">
      <dgm:prSet presAssocID="{3E2F9A2C-ED37-4AE4-98E5-0BB58014026B}" presName="parTx" presStyleLbl="revTx" presStyleIdx="0" presStyleCnt="3">
        <dgm:presLayoutVars>
          <dgm:chMax val="0"/>
          <dgm:chPref val="0"/>
        </dgm:presLayoutVars>
      </dgm:prSet>
      <dgm:spPr/>
    </dgm:pt>
    <dgm:pt modelId="{3AC5E204-CE08-4C62-AA4C-009AD47367D4}" type="pres">
      <dgm:prSet presAssocID="{33C5BAEB-B0D0-4B73-820B-D0391593AE8D}" presName="sibTrans" presStyleCnt="0"/>
      <dgm:spPr/>
    </dgm:pt>
    <dgm:pt modelId="{9DD7147E-6911-4B2B-AA6F-C375FF46DF0D}" type="pres">
      <dgm:prSet presAssocID="{CB5407D1-1CB5-4954-B117-0695B8138DEA}" presName="compNode" presStyleCnt="0"/>
      <dgm:spPr/>
    </dgm:pt>
    <dgm:pt modelId="{BF83F55E-C46A-48E3-8E82-32F3A89A081A}" type="pres">
      <dgm:prSet presAssocID="{CB5407D1-1CB5-4954-B117-0695B8138DEA}" presName="bgRect" presStyleLbl="bgShp" presStyleIdx="1" presStyleCnt="3"/>
      <dgm:spPr/>
    </dgm:pt>
    <dgm:pt modelId="{7D491EB4-0100-44CF-B31C-7546D38E294A}" type="pres">
      <dgm:prSet presAssocID="{CB5407D1-1CB5-4954-B117-0695B8138D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49DB3A00-9D46-4CDD-A126-C797F17D8D48}" type="pres">
      <dgm:prSet presAssocID="{CB5407D1-1CB5-4954-B117-0695B8138DEA}" presName="spaceRect" presStyleCnt="0"/>
      <dgm:spPr/>
    </dgm:pt>
    <dgm:pt modelId="{E31610B8-6504-46B4-9F2B-007FC5046D5B}" type="pres">
      <dgm:prSet presAssocID="{CB5407D1-1CB5-4954-B117-0695B8138DEA}" presName="parTx" presStyleLbl="revTx" presStyleIdx="1" presStyleCnt="3">
        <dgm:presLayoutVars>
          <dgm:chMax val="0"/>
          <dgm:chPref val="0"/>
        </dgm:presLayoutVars>
      </dgm:prSet>
      <dgm:spPr/>
    </dgm:pt>
    <dgm:pt modelId="{BEF0A045-22F4-4ECA-BB9D-FE2F8D6F2C2B}" type="pres">
      <dgm:prSet presAssocID="{5F9B4F4A-91BA-4504-AF11-06C34102684D}" presName="sibTrans" presStyleCnt="0"/>
      <dgm:spPr/>
    </dgm:pt>
    <dgm:pt modelId="{99BA0586-A7EB-4A69-B636-0AEB99E962B7}" type="pres">
      <dgm:prSet presAssocID="{1E9CB29F-1E95-41ED-9AB7-6A97685AFE78}" presName="compNode" presStyleCnt="0"/>
      <dgm:spPr/>
    </dgm:pt>
    <dgm:pt modelId="{B0F146CA-F0D6-4B86-AEA6-E9F098E7FC88}" type="pres">
      <dgm:prSet presAssocID="{1E9CB29F-1E95-41ED-9AB7-6A97685AFE78}" presName="bgRect" presStyleLbl="bgShp" presStyleIdx="2" presStyleCnt="3"/>
      <dgm:spPr/>
    </dgm:pt>
    <dgm:pt modelId="{C1DC413E-21D9-4776-85EB-FB8C0A238B9F}" type="pres">
      <dgm:prSet presAssocID="{1E9CB29F-1E95-41ED-9AB7-6A97685AFE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970B4F6-DA6B-4EFD-BB4C-16BB7B4F06CB}" type="pres">
      <dgm:prSet presAssocID="{1E9CB29F-1E95-41ED-9AB7-6A97685AFE78}" presName="spaceRect" presStyleCnt="0"/>
      <dgm:spPr/>
    </dgm:pt>
    <dgm:pt modelId="{50A87916-8004-4E47-A292-7AB5AFA6CC24}" type="pres">
      <dgm:prSet presAssocID="{1E9CB29F-1E95-41ED-9AB7-6A97685AFE78}" presName="parTx" presStyleLbl="revTx" presStyleIdx="2" presStyleCnt="3">
        <dgm:presLayoutVars>
          <dgm:chMax val="0"/>
          <dgm:chPref val="0"/>
        </dgm:presLayoutVars>
      </dgm:prSet>
      <dgm:spPr/>
    </dgm:pt>
  </dgm:ptLst>
  <dgm:cxnLst>
    <dgm:cxn modelId="{F15BBE62-71B2-4C1C-88C5-A94896C71959}" type="presOf" srcId="{1E9CB29F-1E95-41ED-9AB7-6A97685AFE78}" destId="{50A87916-8004-4E47-A292-7AB5AFA6CC24}" srcOrd="0" destOrd="0" presId="urn:microsoft.com/office/officeart/2018/2/layout/IconVerticalSolidList"/>
    <dgm:cxn modelId="{009F2077-D691-4C60-B984-9D2D108A85BD}" type="presOf" srcId="{CB5407D1-1CB5-4954-B117-0695B8138DEA}" destId="{E31610B8-6504-46B4-9F2B-007FC5046D5B}" srcOrd="0" destOrd="0" presId="urn:microsoft.com/office/officeart/2018/2/layout/IconVerticalSolidList"/>
    <dgm:cxn modelId="{F0645D79-EC66-41BE-9404-FA98BC1122A3}" srcId="{86362E6A-C3BF-40A0-A7D4-3BB0504602FC}" destId="{1E9CB29F-1E95-41ED-9AB7-6A97685AFE78}" srcOrd="2" destOrd="0" parTransId="{C9E5B8D6-4622-4BC3-81FE-98E02E74A3C5}" sibTransId="{75B2A250-B949-4943-8297-2507713352C8}"/>
    <dgm:cxn modelId="{F13CEE8D-53AA-4C19-870A-969984D0BA2F}" srcId="{86362E6A-C3BF-40A0-A7D4-3BB0504602FC}" destId="{CB5407D1-1CB5-4954-B117-0695B8138DEA}" srcOrd="1" destOrd="0" parTransId="{9E921D35-D988-408A-A120-670B7D83BC84}" sibTransId="{5F9B4F4A-91BA-4504-AF11-06C34102684D}"/>
    <dgm:cxn modelId="{08066193-54A9-47EA-BA13-16B6F2A5CAF8}" type="presOf" srcId="{86362E6A-C3BF-40A0-A7D4-3BB0504602FC}" destId="{EF3923F3-5787-43A1-BE61-8AC71CC50EB1}" srcOrd="0" destOrd="0" presId="urn:microsoft.com/office/officeart/2018/2/layout/IconVerticalSolidList"/>
    <dgm:cxn modelId="{4A27D9AB-D784-4F77-839E-E1E802412307}" srcId="{86362E6A-C3BF-40A0-A7D4-3BB0504602FC}" destId="{3E2F9A2C-ED37-4AE4-98E5-0BB58014026B}" srcOrd="0" destOrd="0" parTransId="{D176ABEE-8CE5-4A2F-A113-D5DE134AD045}" sibTransId="{33C5BAEB-B0D0-4B73-820B-D0391593AE8D}"/>
    <dgm:cxn modelId="{8CC2CDD4-E5A9-4547-B681-EAD7ADC3BD16}" type="presOf" srcId="{3E2F9A2C-ED37-4AE4-98E5-0BB58014026B}" destId="{15398721-8C68-4000-8AA0-A8CEF2954252}" srcOrd="0" destOrd="0" presId="urn:microsoft.com/office/officeart/2018/2/layout/IconVerticalSolidList"/>
    <dgm:cxn modelId="{38C70BBF-EFB4-4659-9D24-14AB99585579}" type="presParOf" srcId="{EF3923F3-5787-43A1-BE61-8AC71CC50EB1}" destId="{D0698C47-992A-4FDB-8E9C-412561124FDB}" srcOrd="0" destOrd="0" presId="urn:microsoft.com/office/officeart/2018/2/layout/IconVerticalSolidList"/>
    <dgm:cxn modelId="{3CAD9887-08CD-4CC6-9938-A3FB1E36E25E}" type="presParOf" srcId="{D0698C47-992A-4FDB-8E9C-412561124FDB}" destId="{E5750331-DA74-4F0A-AB41-7E7775F60EA7}" srcOrd="0" destOrd="0" presId="urn:microsoft.com/office/officeart/2018/2/layout/IconVerticalSolidList"/>
    <dgm:cxn modelId="{63E010A3-04C6-4886-ADD2-BA2A9C8B7F83}" type="presParOf" srcId="{D0698C47-992A-4FDB-8E9C-412561124FDB}" destId="{AECDC94E-E63A-4788-BEBF-4B14EC4656C5}" srcOrd="1" destOrd="0" presId="urn:microsoft.com/office/officeart/2018/2/layout/IconVerticalSolidList"/>
    <dgm:cxn modelId="{3C4223A9-3185-40B5-8626-3EE12E732856}" type="presParOf" srcId="{D0698C47-992A-4FDB-8E9C-412561124FDB}" destId="{F3AAE767-7234-4D01-BEF0-421E6913FEE1}" srcOrd="2" destOrd="0" presId="urn:microsoft.com/office/officeart/2018/2/layout/IconVerticalSolidList"/>
    <dgm:cxn modelId="{5E48B96B-91AD-46ED-B290-1E8063619C40}" type="presParOf" srcId="{D0698C47-992A-4FDB-8E9C-412561124FDB}" destId="{15398721-8C68-4000-8AA0-A8CEF2954252}" srcOrd="3" destOrd="0" presId="urn:microsoft.com/office/officeart/2018/2/layout/IconVerticalSolidList"/>
    <dgm:cxn modelId="{2ED749FA-DE38-4346-BF36-3DE604AD1DD4}" type="presParOf" srcId="{EF3923F3-5787-43A1-BE61-8AC71CC50EB1}" destId="{3AC5E204-CE08-4C62-AA4C-009AD47367D4}" srcOrd="1" destOrd="0" presId="urn:microsoft.com/office/officeart/2018/2/layout/IconVerticalSolidList"/>
    <dgm:cxn modelId="{3B02A55D-88D6-4350-A143-0AE851992C27}" type="presParOf" srcId="{EF3923F3-5787-43A1-BE61-8AC71CC50EB1}" destId="{9DD7147E-6911-4B2B-AA6F-C375FF46DF0D}" srcOrd="2" destOrd="0" presId="urn:microsoft.com/office/officeart/2018/2/layout/IconVerticalSolidList"/>
    <dgm:cxn modelId="{0B8185B9-90DD-4F82-BA98-1E01D7ABAF46}" type="presParOf" srcId="{9DD7147E-6911-4B2B-AA6F-C375FF46DF0D}" destId="{BF83F55E-C46A-48E3-8E82-32F3A89A081A}" srcOrd="0" destOrd="0" presId="urn:microsoft.com/office/officeart/2018/2/layout/IconVerticalSolidList"/>
    <dgm:cxn modelId="{34E37646-884D-4BBA-BCC4-81B048BECB94}" type="presParOf" srcId="{9DD7147E-6911-4B2B-AA6F-C375FF46DF0D}" destId="{7D491EB4-0100-44CF-B31C-7546D38E294A}" srcOrd="1" destOrd="0" presId="urn:microsoft.com/office/officeart/2018/2/layout/IconVerticalSolidList"/>
    <dgm:cxn modelId="{7358BCB9-C958-4367-82C2-E5619962C60E}" type="presParOf" srcId="{9DD7147E-6911-4B2B-AA6F-C375FF46DF0D}" destId="{49DB3A00-9D46-4CDD-A126-C797F17D8D48}" srcOrd="2" destOrd="0" presId="urn:microsoft.com/office/officeart/2018/2/layout/IconVerticalSolidList"/>
    <dgm:cxn modelId="{9DBD7C19-9A57-419B-A110-119D48A53F6F}" type="presParOf" srcId="{9DD7147E-6911-4B2B-AA6F-C375FF46DF0D}" destId="{E31610B8-6504-46B4-9F2B-007FC5046D5B}" srcOrd="3" destOrd="0" presId="urn:microsoft.com/office/officeart/2018/2/layout/IconVerticalSolidList"/>
    <dgm:cxn modelId="{FDE85955-9770-4D91-8BE2-AA1D3B0DAC1B}" type="presParOf" srcId="{EF3923F3-5787-43A1-BE61-8AC71CC50EB1}" destId="{BEF0A045-22F4-4ECA-BB9D-FE2F8D6F2C2B}" srcOrd="3" destOrd="0" presId="urn:microsoft.com/office/officeart/2018/2/layout/IconVerticalSolidList"/>
    <dgm:cxn modelId="{895C163A-82EE-4AF5-B437-3324607C3F19}" type="presParOf" srcId="{EF3923F3-5787-43A1-BE61-8AC71CC50EB1}" destId="{99BA0586-A7EB-4A69-B636-0AEB99E962B7}" srcOrd="4" destOrd="0" presId="urn:microsoft.com/office/officeart/2018/2/layout/IconVerticalSolidList"/>
    <dgm:cxn modelId="{E3A406A7-74D3-4036-BDA2-72E1F671E8A8}" type="presParOf" srcId="{99BA0586-A7EB-4A69-B636-0AEB99E962B7}" destId="{B0F146CA-F0D6-4B86-AEA6-E9F098E7FC88}" srcOrd="0" destOrd="0" presId="urn:microsoft.com/office/officeart/2018/2/layout/IconVerticalSolidList"/>
    <dgm:cxn modelId="{5818347B-8DA3-4F32-A146-CBF374AAB314}" type="presParOf" srcId="{99BA0586-A7EB-4A69-B636-0AEB99E962B7}" destId="{C1DC413E-21D9-4776-85EB-FB8C0A238B9F}" srcOrd="1" destOrd="0" presId="urn:microsoft.com/office/officeart/2018/2/layout/IconVerticalSolidList"/>
    <dgm:cxn modelId="{15FD9A9A-5EFF-4167-8078-AF3EBE9EA95F}" type="presParOf" srcId="{99BA0586-A7EB-4A69-B636-0AEB99E962B7}" destId="{F970B4F6-DA6B-4EFD-BB4C-16BB7B4F06CB}" srcOrd="2" destOrd="0" presId="urn:microsoft.com/office/officeart/2018/2/layout/IconVerticalSolidList"/>
    <dgm:cxn modelId="{EA4E6A32-1792-45F2-88F0-E52034339B83}" type="presParOf" srcId="{99BA0586-A7EB-4A69-B636-0AEB99E962B7}" destId="{50A87916-8004-4E47-A292-7AB5AFA6CC2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50331-DA74-4F0A-AB41-7E7775F60EA7}">
      <dsp:nvSpPr>
        <dsp:cNvPr id="0" name=""/>
        <dsp:cNvSpPr/>
      </dsp:nvSpPr>
      <dsp:spPr>
        <a:xfrm>
          <a:off x="0" y="691"/>
          <a:ext cx="6333188" cy="1618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DC94E-E63A-4788-BEBF-4B14EC4656C5}">
      <dsp:nvSpPr>
        <dsp:cNvPr id="0" name=""/>
        <dsp:cNvSpPr/>
      </dsp:nvSpPr>
      <dsp:spPr>
        <a:xfrm>
          <a:off x="489714" y="364942"/>
          <a:ext cx="890389" cy="890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98721-8C68-4000-8AA0-A8CEF2954252}">
      <dsp:nvSpPr>
        <dsp:cNvPr id="0" name=""/>
        <dsp:cNvSpPr/>
      </dsp:nvSpPr>
      <dsp:spPr>
        <a:xfrm>
          <a:off x="1869818" y="691"/>
          <a:ext cx="4463369" cy="161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333" tIns="171333" rIns="171333" bIns="171333" numCol="1" spcCol="1270" anchor="ctr" anchorCtr="0">
          <a:noAutofit/>
        </a:bodyPr>
        <a:lstStyle/>
        <a:p>
          <a:pPr marL="0" lvl="0" indent="0" algn="l" defTabSz="933450">
            <a:lnSpc>
              <a:spcPct val="100000"/>
            </a:lnSpc>
            <a:spcBef>
              <a:spcPct val="0"/>
            </a:spcBef>
            <a:spcAft>
              <a:spcPct val="35000"/>
            </a:spcAft>
            <a:buNone/>
          </a:pPr>
          <a:r>
            <a:rPr lang="en-US" sz="2100" kern="1200">
              <a:latin typeface="Calibri"/>
              <a:ea typeface="Calibri"/>
              <a:cs typeface="Calibri"/>
            </a:rPr>
            <a:t>Census Data: We acquired a CSV file containing information spanning from 2010 to 2020.</a:t>
          </a:r>
        </a:p>
      </dsp:txBody>
      <dsp:txXfrm>
        <a:off x="1869818" y="691"/>
        <a:ext cx="4463369" cy="1618890"/>
      </dsp:txXfrm>
    </dsp:sp>
    <dsp:sp modelId="{BF83F55E-C46A-48E3-8E82-32F3A89A081A}">
      <dsp:nvSpPr>
        <dsp:cNvPr id="0" name=""/>
        <dsp:cNvSpPr/>
      </dsp:nvSpPr>
      <dsp:spPr>
        <a:xfrm>
          <a:off x="0" y="2024304"/>
          <a:ext cx="6333188" cy="1618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91EB4-0100-44CF-B31C-7546D38E294A}">
      <dsp:nvSpPr>
        <dsp:cNvPr id="0" name=""/>
        <dsp:cNvSpPr/>
      </dsp:nvSpPr>
      <dsp:spPr>
        <a:xfrm>
          <a:off x="489714" y="2388555"/>
          <a:ext cx="890389" cy="890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1610B8-6504-46B4-9F2B-007FC5046D5B}">
      <dsp:nvSpPr>
        <dsp:cNvPr id="0" name=""/>
        <dsp:cNvSpPr/>
      </dsp:nvSpPr>
      <dsp:spPr>
        <a:xfrm>
          <a:off x="1869818" y="2024304"/>
          <a:ext cx="4463369" cy="161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333" tIns="171333" rIns="171333" bIns="171333" numCol="1" spcCol="1270" anchor="ctr" anchorCtr="0">
          <a:noAutofit/>
        </a:bodyPr>
        <a:lstStyle/>
        <a:p>
          <a:pPr marL="0" lvl="0" indent="0" algn="l" defTabSz="933450" rtl="0">
            <a:lnSpc>
              <a:spcPct val="100000"/>
            </a:lnSpc>
            <a:spcBef>
              <a:spcPct val="0"/>
            </a:spcBef>
            <a:spcAft>
              <a:spcPct val="35000"/>
            </a:spcAft>
            <a:buNone/>
          </a:pPr>
          <a:r>
            <a:rPr lang="en-US" sz="2100" kern="1200">
              <a:solidFill>
                <a:srgbClr val="000000"/>
              </a:solidFill>
            </a:rPr>
            <a:t>FRED National Data: Database for a range of economic data, in our case, rental data across states</a:t>
          </a:r>
        </a:p>
      </dsp:txBody>
      <dsp:txXfrm>
        <a:off x="1869818" y="2024304"/>
        <a:ext cx="4463369" cy="1618890"/>
      </dsp:txXfrm>
    </dsp:sp>
    <dsp:sp modelId="{B0F146CA-F0D6-4B86-AEA6-E9F098E7FC88}">
      <dsp:nvSpPr>
        <dsp:cNvPr id="0" name=""/>
        <dsp:cNvSpPr/>
      </dsp:nvSpPr>
      <dsp:spPr>
        <a:xfrm>
          <a:off x="0" y="4047917"/>
          <a:ext cx="6333188" cy="16188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C413E-21D9-4776-85EB-FB8C0A238B9F}">
      <dsp:nvSpPr>
        <dsp:cNvPr id="0" name=""/>
        <dsp:cNvSpPr/>
      </dsp:nvSpPr>
      <dsp:spPr>
        <a:xfrm>
          <a:off x="489714" y="4412168"/>
          <a:ext cx="890389" cy="890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87916-8004-4E47-A292-7AB5AFA6CC24}">
      <dsp:nvSpPr>
        <dsp:cNvPr id="0" name=""/>
        <dsp:cNvSpPr/>
      </dsp:nvSpPr>
      <dsp:spPr>
        <a:xfrm>
          <a:off x="1869818" y="4047917"/>
          <a:ext cx="4463369" cy="1618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333" tIns="171333" rIns="171333" bIns="171333" numCol="1" spcCol="1270" anchor="ctr" anchorCtr="0">
          <a:noAutofit/>
        </a:bodyPr>
        <a:lstStyle/>
        <a:p>
          <a:pPr marL="0" lvl="0" indent="0" algn="l" defTabSz="933450">
            <a:lnSpc>
              <a:spcPct val="100000"/>
            </a:lnSpc>
            <a:spcBef>
              <a:spcPct val="0"/>
            </a:spcBef>
            <a:spcAft>
              <a:spcPct val="35000"/>
            </a:spcAft>
            <a:buNone/>
          </a:pPr>
          <a:r>
            <a:rPr lang="en-US" sz="2100" kern="1200">
              <a:latin typeface="Calibri"/>
              <a:ea typeface="Calibri"/>
              <a:cs typeface="Calibri"/>
            </a:rPr>
            <a:t>Zillow Public Data: Database on residential sales, average sale price, inventory level among others.</a:t>
          </a:r>
        </a:p>
      </dsp:txBody>
      <dsp:txXfrm>
        <a:off x="1869818" y="4047917"/>
        <a:ext cx="4463369" cy="16188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521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9441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9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777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008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91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669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04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71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5632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793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93111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E_E6EAC3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D_25E512CF.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10_430D315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1_6791120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microsoft.com/office/2018/10/relationships/comments" Target="../comments/modernComment_112_D02352D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4_5A767F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342770E-7E59-0623-37C4-47EDBBC5972F}"/>
              </a:ext>
            </a:extLst>
          </p:cNvPr>
          <p:cNvPicPr>
            <a:picLocks noChangeAspect="1"/>
          </p:cNvPicPr>
          <p:nvPr/>
        </p:nvPicPr>
        <p:blipFill rotWithShape="1">
          <a:blip r:embed="rId2">
            <a:alphaModFix amt="35000"/>
          </a:blip>
          <a:srcRect t="8482" b="7248"/>
          <a:stretch/>
        </p:blipFill>
        <p:spPr>
          <a:xfrm>
            <a:off x="20" y="10"/>
            <a:ext cx="12191980" cy="6857990"/>
          </a:xfrm>
          <a:prstGeom prst="rect">
            <a:avLst/>
          </a:prstGeom>
        </p:spPr>
      </p:pic>
      <p:sp>
        <p:nvSpPr>
          <p:cNvPr id="2" name="Title"/>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7400">
                <a:ln w="22225">
                  <a:solidFill>
                    <a:srgbClr val="FFFFFF"/>
                  </a:solidFill>
                </a:ln>
                <a:noFill/>
              </a:rPr>
              <a:t>Real Estate and Population Dynamics in the USA</a:t>
            </a:r>
          </a:p>
        </p:txBody>
      </p:sp>
      <p:cxnSp>
        <p:nvCxnSpPr>
          <p:cNvPr id="7" name="Straight Connector 6">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E9C064-AE9F-DE4E-06B7-8D36969B9F77}"/>
              </a:ext>
            </a:extLst>
          </p:cNvPr>
          <p:cNvSpPr txBox="1"/>
          <p:nvPr/>
        </p:nvSpPr>
        <p:spPr>
          <a:xfrm>
            <a:off x="7534641" y="1065862"/>
            <a:ext cx="3860002"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solidFill>
                  <a:srgbClr val="FFFFFF"/>
                </a:solidFill>
                <a:highlight>
                  <a:srgbClr val="000000"/>
                </a:highlight>
              </a:rPr>
              <a:t>Group 2:</a:t>
            </a:r>
          </a:p>
          <a:p>
            <a:pPr indent="-228600">
              <a:lnSpc>
                <a:spcPct val="90000"/>
              </a:lnSpc>
              <a:spcAft>
                <a:spcPts val="600"/>
              </a:spcAft>
              <a:buFont typeface="Arial" panose="020B0604020202020204" pitchFamily="34" charset="0"/>
              <a:buChar char="•"/>
            </a:pPr>
            <a:r>
              <a:rPr lang="en-US" sz="2000">
                <a:solidFill>
                  <a:srgbClr val="FFFFFF"/>
                </a:solidFill>
                <a:highlight>
                  <a:srgbClr val="000000"/>
                </a:highlight>
              </a:rPr>
              <a:t>Cameron Cullen</a:t>
            </a:r>
          </a:p>
          <a:p>
            <a:pPr indent="-228600">
              <a:lnSpc>
                <a:spcPct val="90000"/>
              </a:lnSpc>
              <a:spcAft>
                <a:spcPts val="600"/>
              </a:spcAft>
              <a:buFont typeface="Arial" panose="020B0604020202020204" pitchFamily="34" charset="0"/>
              <a:buChar char="•"/>
            </a:pPr>
            <a:r>
              <a:rPr lang="en-US" sz="2000">
                <a:solidFill>
                  <a:srgbClr val="FFFFFF"/>
                </a:solidFill>
                <a:highlight>
                  <a:srgbClr val="000000"/>
                </a:highlight>
              </a:rPr>
              <a:t>Elena Lomako</a:t>
            </a:r>
          </a:p>
          <a:p>
            <a:pPr indent="-228600">
              <a:lnSpc>
                <a:spcPct val="90000"/>
              </a:lnSpc>
              <a:spcAft>
                <a:spcPts val="600"/>
              </a:spcAft>
              <a:buFont typeface="Arial" panose="020B0604020202020204" pitchFamily="34" charset="0"/>
              <a:buChar char="•"/>
            </a:pPr>
            <a:r>
              <a:rPr lang="en-US" sz="2000">
                <a:solidFill>
                  <a:srgbClr val="FFFFFF"/>
                </a:solidFill>
                <a:highlight>
                  <a:srgbClr val="000000"/>
                </a:highlight>
              </a:rPr>
              <a:t>Liam ODonovan</a:t>
            </a:r>
          </a:p>
          <a:p>
            <a:pPr indent="-228600">
              <a:lnSpc>
                <a:spcPct val="90000"/>
              </a:lnSpc>
              <a:spcAft>
                <a:spcPts val="600"/>
              </a:spcAft>
              <a:buFont typeface="Arial" panose="020B0604020202020204" pitchFamily="34" charset="0"/>
              <a:buChar char="•"/>
            </a:pPr>
            <a:r>
              <a:rPr lang="en-US" sz="2000">
                <a:solidFill>
                  <a:srgbClr val="FFFFFF"/>
                </a:solidFill>
                <a:highlight>
                  <a:srgbClr val="000000"/>
                </a:highlight>
              </a:rPr>
              <a:t>Kaelan Purcell</a:t>
            </a:r>
          </a:p>
          <a:p>
            <a:pPr indent="-228600">
              <a:lnSpc>
                <a:spcPct val="90000"/>
              </a:lnSpc>
              <a:spcAft>
                <a:spcPts val="600"/>
              </a:spcAft>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32851820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9E0AD-4DDE-3492-2649-C6B40510DF96}"/>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r>
              <a:rPr lang="en-US" sz="4800" kern="1200">
                <a:latin typeface="Bierstadt"/>
              </a:rPr>
              <a:t>Rental Vacancy vs Population</a:t>
            </a:r>
            <a:r>
              <a:rPr lang="en-US" sz="4800">
                <a:latin typeface="Bierstadt"/>
              </a:rPr>
              <a:t> Change</a:t>
            </a:r>
            <a:endParaRPr lang="en-US" sz="4800" kern="1200">
              <a:latin typeface="Bierstadt"/>
            </a:endParaRP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lines&#10;&#10;Description automatically generated">
            <a:extLst>
              <a:ext uri="{FF2B5EF4-FFF2-40B4-BE49-F238E27FC236}">
                <a16:creationId xmlns:a16="http://schemas.microsoft.com/office/drawing/2014/main" id="{14FFAA77-6A61-7E42-76EA-A12F4C10852E}"/>
              </a:ext>
            </a:extLst>
          </p:cNvPr>
          <p:cNvPicPr>
            <a:picLocks noChangeAspect="1"/>
          </p:cNvPicPr>
          <p:nvPr/>
        </p:nvPicPr>
        <p:blipFill>
          <a:blip r:embed="rId2"/>
          <a:stretch>
            <a:fillRect/>
          </a:stretch>
        </p:blipFill>
        <p:spPr>
          <a:xfrm>
            <a:off x="2457975" y="2206052"/>
            <a:ext cx="7146524" cy="4264240"/>
          </a:xfrm>
          <a:prstGeom prst="rect">
            <a:avLst/>
          </a:prstGeom>
        </p:spPr>
      </p:pic>
    </p:spTree>
    <p:extLst>
      <p:ext uri="{BB962C8B-B14F-4D97-AF65-F5344CB8AC3E}">
        <p14:creationId xmlns:p14="http://schemas.microsoft.com/office/powerpoint/2010/main" val="119313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4345-08E3-A47A-3C5F-0D936555988F}"/>
              </a:ext>
            </a:extLst>
          </p:cNvPr>
          <p:cNvSpPr>
            <a:spLocks noGrp="1"/>
          </p:cNvSpPr>
          <p:nvPr>
            <p:ph type="title"/>
          </p:nvPr>
        </p:nvSpPr>
        <p:spPr/>
        <p:txBody>
          <a:bodyPr/>
          <a:lstStyle/>
          <a:p>
            <a:r>
              <a:rPr lang="en-US">
                <a:cs typeface="Calibri Light"/>
              </a:rPr>
              <a:t>Percent Change in House Values Over Time</a:t>
            </a:r>
            <a:endParaRPr lang="en-US"/>
          </a:p>
        </p:txBody>
      </p:sp>
      <p:pic>
        <p:nvPicPr>
          <p:cNvPr id="4" name="Picture 3" descr="A table with numbers and a few percentages&#10;&#10;Description automatically generated">
            <a:extLst>
              <a:ext uri="{FF2B5EF4-FFF2-40B4-BE49-F238E27FC236}">
                <a16:creationId xmlns:a16="http://schemas.microsoft.com/office/drawing/2014/main" id="{ED70AA15-48C0-E4A0-1971-FE2A739CC317}"/>
              </a:ext>
            </a:extLst>
          </p:cNvPr>
          <p:cNvPicPr>
            <a:picLocks noChangeAspect="1"/>
          </p:cNvPicPr>
          <p:nvPr/>
        </p:nvPicPr>
        <p:blipFill>
          <a:blip r:embed="rId2"/>
          <a:stretch>
            <a:fillRect/>
          </a:stretch>
        </p:blipFill>
        <p:spPr>
          <a:xfrm>
            <a:off x="836553" y="2544915"/>
            <a:ext cx="10564905" cy="1944237"/>
          </a:xfrm>
          <a:prstGeom prst="rect">
            <a:avLst/>
          </a:prstGeom>
        </p:spPr>
      </p:pic>
    </p:spTree>
    <p:extLst>
      <p:ext uri="{BB962C8B-B14F-4D97-AF65-F5344CB8AC3E}">
        <p14:creationId xmlns:p14="http://schemas.microsoft.com/office/powerpoint/2010/main" val="165108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791D-9CBD-7314-1E80-52E97E13E451}"/>
              </a:ext>
            </a:extLst>
          </p:cNvPr>
          <p:cNvSpPr>
            <a:spLocks noGrp="1"/>
          </p:cNvSpPr>
          <p:nvPr>
            <p:ph type="title"/>
          </p:nvPr>
        </p:nvSpPr>
        <p:spPr/>
        <p:txBody>
          <a:bodyPr/>
          <a:lstStyle/>
          <a:p>
            <a:pPr algn="ctr"/>
            <a:r>
              <a:rPr lang="en-US">
                <a:cs typeface="Calibri Light"/>
              </a:rPr>
              <a:t>Applications of Analysis</a:t>
            </a:r>
            <a:endParaRPr lang="en-US"/>
          </a:p>
        </p:txBody>
      </p:sp>
      <p:sp>
        <p:nvSpPr>
          <p:cNvPr id="3" name="Content Placeholder 2">
            <a:extLst>
              <a:ext uri="{FF2B5EF4-FFF2-40B4-BE49-F238E27FC236}">
                <a16:creationId xmlns:a16="http://schemas.microsoft.com/office/drawing/2014/main" id="{6304310E-C99A-14FE-7FFF-317149F83CA0}"/>
              </a:ext>
            </a:extLst>
          </p:cNvPr>
          <p:cNvSpPr>
            <a:spLocks noGrp="1"/>
          </p:cNvSpPr>
          <p:nvPr>
            <p:ph idx="1"/>
          </p:nvPr>
        </p:nvSpPr>
        <p:spPr/>
        <p:txBody>
          <a:bodyPr vert="horz" lIns="91440" tIns="45720" rIns="91440" bIns="45720" rtlCol="0" anchor="t">
            <a:normAutofit/>
          </a:bodyPr>
          <a:lstStyle/>
          <a:p>
            <a:r>
              <a:rPr lang="en-US">
                <a:cs typeface="Calibri"/>
              </a:rPr>
              <a:t>  </a:t>
            </a:r>
          </a:p>
          <a:p>
            <a:endParaRPr lang="en-US">
              <a:cs typeface="Calibri"/>
            </a:endParaRPr>
          </a:p>
        </p:txBody>
      </p:sp>
      <p:pic>
        <p:nvPicPr>
          <p:cNvPr id="8" name="Picture 7" descr="A table with numbers and numbers&#10;&#10;Description automatically generated">
            <a:extLst>
              <a:ext uri="{FF2B5EF4-FFF2-40B4-BE49-F238E27FC236}">
                <a16:creationId xmlns:a16="http://schemas.microsoft.com/office/drawing/2014/main" id="{7306E746-4B9C-E944-0D00-6308422EDFFE}"/>
              </a:ext>
            </a:extLst>
          </p:cNvPr>
          <p:cNvPicPr>
            <a:picLocks noChangeAspect="1"/>
          </p:cNvPicPr>
          <p:nvPr/>
        </p:nvPicPr>
        <p:blipFill>
          <a:blip r:embed="rId2"/>
          <a:stretch>
            <a:fillRect/>
          </a:stretch>
        </p:blipFill>
        <p:spPr>
          <a:xfrm>
            <a:off x="1380594" y="2421974"/>
            <a:ext cx="8256493" cy="1650898"/>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F561C11F-47B0-795A-7C9E-504B53F388E7}"/>
              </a:ext>
            </a:extLst>
          </p:cNvPr>
          <p:cNvPicPr>
            <a:picLocks noChangeAspect="1"/>
          </p:cNvPicPr>
          <p:nvPr/>
        </p:nvPicPr>
        <p:blipFill>
          <a:blip r:embed="rId3"/>
          <a:stretch>
            <a:fillRect/>
          </a:stretch>
        </p:blipFill>
        <p:spPr>
          <a:xfrm>
            <a:off x="9566508" y="2479255"/>
            <a:ext cx="899834" cy="1583392"/>
          </a:xfrm>
          <a:prstGeom prst="rect">
            <a:avLst/>
          </a:prstGeom>
        </p:spPr>
      </p:pic>
      <p:sp>
        <p:nvSpPr>
          <p:cNvPr id="10" name="TextBox 9">
            <a:extLst>
              <a:ext uri="{FF2B5EF4-FFF2-40B4-BE49-F238E27FC236}">
                <a16:creationId xmlns:a16="http://schemas.microsoft.com/office/drawing/2014/main" id="{3B41EB78-3698-A3D4-5018-C5B0B4A81CF4}"/>
              </a:ext>
            </a:extLst>
          </p:cNvPr>
          <p:cNvSpPr txBox="1"/>
          <p:nvPr/>
        </p:nvSpPr>
        <p:spPr>
          <a:xfrm>
            <a:off x="5625353" y="1703293"/>
            <a:ext cx="61296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Formula can be used to predict future prices of houses in selected states as the population increases or decreases</a:t>
            </a:r>
            <a:endParaRPr lang="en-US"/>
          </a:p>
        </p:txBody>
      </p:sp>
      <p:pic>
        <p:nvPicPr>
          <p:cNvPr id="11" name="Picture 10">
            <a:extLst>
              <a:ext uri="{FF2B5EF4-FFF2-40B4-BE49-F238E27FC236}">
                <a16:creationId xmlns:a16="http://schemas.microsoft.com/office/drawing/2014/main" id="{75D011B2-7708-9D3B-9B1C-770F9EC58DD9}"/>
              </a:ext>
            </a:extLst>
          </p:cNvPr>
          <p:cNvPicPr>
            <a:picLocks noChangeAspect="1"/>
          </p:cNvPicPr>
          <p:nvPr/>
        </p:nvPicPr>
        <p:blipFill>
          <a:blip r:embed="rId4"/>
          <a:stretch>
            <a:fillRect/>
          </a:stretch>
        </p:blipFill>
        <p:spPr>
          <a:xfrm>
            <a:off x="1084729" y="1580590"/>
            <a:ext cx="4419600" cy="895350"/>
          </a:xfrm>
          <a:prstGeom prst="rect">
            <a:avLst/>
          </a:prstGeom>
        </p:spPr>
      </p:pic>
      <p:pic>
        <p:nvPicPr>
          <p:cNvPr id="12" name="Picture 11" descr="A triangle and triangle with a letter h&#10;&#10;Description automatically generated">
            <a:extLst>
              <a:ext uri="{FF2B5EF4-FFF2-40B4-BE49-F238E27FC236}">
                <a16:creationId xmlns:a16="http://schemas.microsoft.com/office/drawing/2014/main" id="{E7A8362A-625F-453E-4B87-CCB836CD2631}"/>
              </a:ext>
            </a:extLst>
          </p:cNvPr>
          <p:cNvPicPr>
            <a:picLocks noChangeAspect="1"/>
          </p:cNvPicPr>
          <p:nvPr/>
        </p:nvPicPr>
        <p:blipFill>
          <a:blip r:embed="rId5"/>
          <a:stretch>
            <a:fillRect/>
          </a:stretch>
        </p:blipFill>
        <p:spPr>
          <a:xfrm>
            <a:off x="489696" y="4071656"/>
            <a:ext cx="886387" cy="541245"/>
          </a:xfrm>
          <a:prstGeom prst="rect">
            <a:avLst/>
          </a:prstGeom>
        </p:spPr>
      </p:pic>
      <p:sp>
        <p:nvSpPr>
          <p:cNvPr id="13" name="TextBox 12">
            <a:extLst>
              <a:ext uri="{FF2B5EF4-FFF2-40B4-BE49-F238E27FC236}">
                <a16:creationId xmlns:a16="http://schemas.microsoft.com/office/drawing/2014/main" id="{D6454E91-3DC4-0520-4867-E585C44CA8A7}"/>
              </a:ext>
            </a:extLst>
          </p:cNvPr>
          <p:cNvSpPr txBox="1"/>
          <p:nvPr/>
        </p:nvSpPr>
        <p:spPr>
          <a:xfrm>
            <a:off x="526676" y="4213412"/>
            <a:ext cx="112843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 price of house in selected state – base year </a:t>
            </a:r>
            <a:r>
              <a:rPr lang="en-US">
                <a:ea typeface="+mn-lt"/>
                <a:cs typeface="+mn-lt"/>
              </a:rPr>
              <a:t>price of house in selected state</a:t>
            </a:r>
            <a:r>
              <a:rPr lang="en-US">
                <a:cs typeface="Calibri"/>
              </a:rPr>
              <a:t> = 221,430 – 138,130 = 83,300</a:t>
            </a:r>
            <a:endParaRPr lang="en-US">
              <a:ea typeface="+mn-lt"/>
              <a:cs typeface="+mn-lt"/>
            </a:endParaRPr>
          </a:p>
          <a:p>
            <a:endParaRPr lang="en-US">
              <a:cs typeface="Calibri"/>
            </a:endParaRPr>
          </a:p>
          <a:p>
            <a:r>
              <a:rPr lang="en-US">
                <a:cs typeface="Calibri"/>
              </a:rPr>
              <a:t>                        =  percent population change in selected state - </a:t>
            </a:r>
            <a:r>
              <a:rPr lang="en-US">
                <a:ea typeface="+mn-lt"/>
                <a:cs typeface="+mn-lt"/>
              </a:rPr>
              <a:t>base year percent population change in selected state</a:t>
            </a:r>
            <a:endParaRPr lang="en-US"/>
          </a:p>
          <a:p>
            <a:endParaRPr lang="en-US">
              <a:cs typeface="Calibri"/>
            </a:endParaRPr>
          </a:p>
          <a:p>
            <a:endParaRPr lang="en-US">
              <a:cs typeface="Calibri"/>
            </a:endParaRPr>
          </a:p>
          <a:p>
            <a:r>
              <a:rPr lang="en-US">
                <a:cs typeface="Calibri"/>
              </a:rPr>
              <a:t>                 /                           = x (the predicted change in the price of houses determined by the estimated change in pop   </a:t>
            </a:r>
          </a:p>
          <a:p>
            <a:endParaRPr lang="en-US">
              <a:cs typeface="Calibri"/>
            </a:endParaRPr>
          </a:p>
          <a:p>
            <a:r>
              <a:rPr lang="en-US">
                <a:cs typeface="Calibri"/>
              </a:rPr>
              <a:t>83,300 / 17.765934 = $4688.7487 (for every one percent increase in population the house price increase by that much)</a:t>
            </a:r>
          </a:p>
        </p:txBody>
      </p:sp>
      <p:pic>
        <p:nvPicPr>
          <p:cNvPr id="14" name="Picture 13" descr="A close-up of a sign&#10;&#10;Description automatically generated">
            <a:extLst>
              <a:ext uri="{FF2B5EF4-FFF2-40B4-BE49-F238E27FC236}">
                <a16:creationId xmlns:a16="http://schemas.microsoft.com/office/drawing/2014/main" id="{AD965132-6E87-09E3-5526-A2972B5FB621}"/>
              </a:ext>
            </a:extLst>
          </p:cNvPr>
          <p:cNvPicPr>
            <a:picLocks noChangeAspect="1"/>
          </p:cNvPicPr>
          <p:nvPr/>
        </p:nvPicPr>
        <p:blipFill>
          <a:blip r:embed="rId6"/>
          <a:stretch>
            <a:fillRect/>
          </a:stretch>
        </p:blipFill>
        <p:spPr>
          <a:xfrm>
            <a:off x="489697" y="4662768"/>
            <a:ext cx="1340224" cy="569260"/>
          </a:xfrm>
          <a:prstGeom prst="rect">
            <a:avLst/>
          </a:prstGeom>
        </p:spPr>
      </p:pic>
      <p:pic>
        <p:nvPicPr>
          <p:cNvPr id="4" name="Picture 3" descr="A triangle and triangle with a letter h&#10;&#10;Description automatically generated">
            <a:extLst>
              <a:ext uri="{FF2B5EF4-FFF2-40B4-BE49-F238E27FC236}">
                <a16:creationId xmlns:a16="http://schemas.microsoft.com/office/drawing/2014/main" id="{49E39C7E-D2ED-B132-B0B3-34B1FFC8867F}"/>
              </a:ext>
            </a:extLst>
          </p:cNvPr>
          <p:cNvPicPr>
            <a:picLocks noChangeAspect="1"/>
          </p:cNvPicPr>
          <p:nvPr/>
        </p:nvPicPr>
        <p:blipFill>
          <a:blip r:embed="rId5"/>
          <a:stretch>
            <a:fillRect/>
          </a:stretch>
        </p:blipFill>
        <p:spPr>
          <a:xfrm>
            <a:off x="525020" y="5353431"/>
            <a:ext cx="886387" cy="541245"/>
          </a:xfrm>
          <a:prstGeom prst="rect">
            <a:avLst/>
          </a:prstGeom>
        </p:spPr>
      </p:pic>
      <p:pic>
        <p:nvPicPr>
          <p:cNvPr id="5" name="Picture 4" descr="A close-up of a sign&#10;&#10;Description automatically generated">
            <a:extLst>
              <a:ext uri="{FF2B5EF4-FFF2-40B4-BE49-F238E27FC236}">
                <a16:creationId xmlns:a16="http://schemas.microsoft.com/office/drawing/2014/main" id="{F7FDAFE2-1551-7752-FA90-492866EDBCBA}"/>
              </a:ext>
            </a:extLst>
          </p:cNvPr>
          <p:cNvPicPr>
            <a:picLocks noChangeAspect="1"/>
          </p:cNvPicPr>
          <p:nvPr/>
        </p:nvPicPr>
        <p:blipFill>
          <a:blip r:embed="rId6"/>
          <a:stretch>
            <a:fillRect/>
          </a:stretch>
        </p:blipFill>
        <p:spPr>
          <a:xfrm>
            <a:off x="1630173" y="5399535"/>
            <a:ext cx="1340224" cy="569260"/>
          </a:xfrm>
          <a:prstGeom prst="rect">
            <a:avLst/>
          </a:prstGeom>
        </p:spPr>
      </p:pic>
    </p:spTree>
    <p:extLst>
      <p:ext uri="{BB962C8B-B14F-4D97-AF65-F5344CB8AC3E}">
        <p14:creationId xmlns:p14="http://schemas.microsoft.com/office/powerpoint/2010/main" val="237680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98CC-E4A4-2C44-34D7-F9788D92AAF8}"/>
              </a:ext>
            </a:extLst>
          </p:cNvPr>
          <p:cNvSpPr>
            <a:spLocks noGrp="1"/>
          </p:cNvSpPr>
          <p:nvPr>
            <p:ph type="title"/>
          </p:nvPr>
        </p:nvSpPr>
        <p:spPr>
          <a:xfrm>
            <a:off x="3573326" y="1768012"/>
            <a:ext cx="5428872" cy="3323920"/>
          </a:xfrm>
        </p:spPr>
        <p:txBody>
          <a:bodyPr>
            <a:normAutofit/>
          </a:bodyPr>
          <a:lstStyle/>
          <a:p>
            <a:r>
              <a:rPr lang="en-US" sz="8800">
                <a:cs typeface="Calibri Light"/>
              </a:rPr>
              <a:t>Questions?</a:t>
            </a:r>
            <a:endParaRPr lang="en-US" sz="8800"/>
          </a:p>
        </p:txBody>
      </p:sp>
    </p:spTree>
    <p:extLst>
      <p:ext uri="{BB962C8B-B14F-4D97-AF65-F5344CB8AC3E}">
        <p14:creationId xmlns:p14="http://schemas.microsoft.com/office/powerpoint/2010/main" val="114308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E6BD22-A75F-AD18-C356-FD17D0995917}"/>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3700" i="0" kern="1200">
                <a:solidFill>
                  <a:srgbClr val="FFFFFF"/>
                </a:solidFill>
                <a:latin typeface="+mj-lt"/>
                <a:ea typeface="+mj-ea"/>
                <a:cs typeface="+mj-cs"/>
              </a:rPr>
              <a:t>Presentation Focus: Analyzing Population Trends and Residential Real Estate Dynamics</a:t>
            </a:r>
            <a:endParaRPr lang="en-US" sz="37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7BB9003-C487-C947-D3EC-72E88E8809D4}"/>
              </a:ext>
            </a:extLst>
          </p:cNvPr>
          <p:cNvSpPr>
            <a:spLocks noGrp="1"/>
          </p:cNvSpPr>
          <p:nvPr>
            <p:ph idx="1"/>
          </p:nvPr>
        </p:nvSpPr>
        <p:spPr>
          <a:xfrm>
            <a:off x="4380855" y="1412489"/>
            <a:ext cx="3427283" cy="4363844"/>
          </a:xfrm>
        </p:spPr>
        <p:txBody>
          <a:bodyPr vert="horz" lIns="91440" tIns="45720" rIns="91440" bIns="45720" rtlCol="0" anchor="t">
            <a:normAutofit/>
          </a:bodyPr>
          <a:lstStyle/>
          <a:p>
            <a:pPr marL="0" indent="0">
              <a:spcBef>
                <a:spcPts val="0"/>
              </a:spcBef>
              <a:spcAft>
                <a:spcPts val="600"/>
              </a:spcAft>
              <a:buNone/>
            </a:pPr>
            <a:r>
              <a:rPr lang="en-US" sz="1600"/>
              <a:t>Our project agenda revolves around two key objectives:</a:t>
            </a:r>
            <a:endParaRPr lang="en-US"/>
          </a:p>
          <a:p>
            <a:pPr marL="0" indent="0">
              <a:spcBef>
                <a:spcPts val="0"/>
              </a:spcBef>
              <a:spcAft>
                <a:spcPts val="600"/>
              </a:spcAft>
              <a:buNone/>
            </a:pPr>
            <a:r>
              <a:rPr lang="en-US" sz="1600"/>
              <a:t>1. Population Analysis:</a:t>
            </a:r>
            <a:endParaRPr lang="en-US" sz="1600">
              <a:ea typeface="Calibri"/>
              <a:cs typeface="Calibri"/>
            </a:endParaRPr>
          </a:p>
          <a:p>
            <a:pPr marL="0" indent="0">
              <a:spcBef>
                <a:spcPts val="0"/>
              </a:spcBef>
              <a:spcAft>
                <a:spcPts val="600"/>
              </a:spcAft>
              <a:buNone/>
            </a:pPr>
            <a:r>
              <a:rPr lang="en-US" sz="1600"/>
              <a:t>Identify states and counties experiencing the highest and lowest population growth rates. This encompasses factors like the initial population, births, deaths, and migration.</a:t>
            </a:r>
            <a:endParaRPr lang="en-US" sz="1600">
              <a:ea typeface="Calibri" panose="020F0502020204030204"/>
              <a:cs typeface="Calibri" panose="020F0502020204030204"/>
            </a:endParaRPr>
          </a:p>
          <a:p>
            <a:pPr marL="0" indent="0">
              <a:spcBef>
                <a:spcPts val="0"/>
              </a:spcBef>
              <a:spcAft>
                <a:spcPts val="600"/>
              </a:spcAft>
              <a:buNone/>
            </a:pPr>
            <a:r>
              <a:rPr lang="en-US" sz="1600"/>
              <a:t>2. Real Estate Assessment:</a:t>
            </a:r>
            <a:endParaRPr lang="en-US" sz="1600">
              <a:ea typeface="Calibri" panose="020F0502020204030204"/>
              <a:cs typeface="Calibri" panose="020F0502020204030204"/>
            </a:endParaRPr>
          </a:p>
          <a:p>
            <a:pPr marL="0" indent="0">
              <a:spcBef>
                <a:spcPts val="0"/>
              </a:spcBef>
              <a:spcAft>
                <a:spcPts val="600"/>
              </a:spcAft>
              <a:buNone/>
            </a:pPr>
            <a:r>
              <a:rPr lang="en-US" sz="1600"/>
              <a:t>Compare population growth trends in major geographic regions with the dynamics of the residential real estate market. We will explore factors such as mortgage rates, the availability of homes for sale, and the turnover of residential real estate inventory.</a:t>
            </a:r>
            <a:endParaRPr lang="en-US" sz="1600">
              <a:ea typeface="Calibri"/>
              <a:cs typeface="Calibri"/>
            </a:endParaRPr>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D04E18E-64B5-F91F-5A47-5C7F407BF555}"/>
              </a:ext>
            </a:extLst>
          </p:cNvPr>
          <p:cNvSpPr txBox="1"/>
          <p:nvPr/>
        </p:nvSpPr>
        <p:spPr>
          <a:xfrm>
            <a:off x="8451604" y="1412489"/>
            <a:ext cx="3197701" cy="43638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a:t>B</a:t>
            </a:r>
            <a:r>
              <a:rPr lang="en-US" sz="1600"/>
              <a:t>y addressing these objectives, we aim to gain valuable insights into the interplay between population changes and the real estate market in different areas. Specifically we are looking to answer the following questions:</a:t>
            </a:r>
            <a:endParaRPr lang="en-US" sz="1600">
              <a:ea typeface="Calibri" panose="020F0502020204030204"/>
              <a:cs typeface="Calibri" panose="020F0502020204030204"/>
            </a:endParaRPr>
          </a:p>
          <a:p>
            <a:pPr marL="342900" indent="-342900">
              <a:lnSpc>
                <a:spcPct val="90000"/>
              </a:lnSpc>
              <a:spcAft>
                <a:spcPts val="600"/>
              </a:spcAft>
              <a:buAutoNum type="arabicPeriod"/>
            </a:pPr>
            <a:r>
              <a:rPr lang="en-US" sz="1600">
                <a:solidFill>
                  <a:srgbClr val="000000"/>
                </a:solidFill>
                <a:ea typeface="+mn-lt"/>
                <a:cs typeface="+mn-lt"/>
              </a:rPr>
              <a:t>How does population growth impact residential real estate sales?</a:t>
            </a:r>
          </a:p>
          <a:p>
            <a:pPr marL="342900" indent="-342900">
              <a:lnSpc>
                <a:spcPct val="90000"/>
              </a:lnSpc>
              <a:spcAft>
                <a:spcPts val="600"/>
              </a:spcAft>
              <a:buAutoNum type="arabicPeriod"/>
            </a:pPr>
            <a:r>
              <a:rPr lang="en-US" sz="1600">
                <a:ea typeface="Calibri"/>
                <a:cs typeface="Calibri"/>
              </a:rPr>
              <a:t>How does population growth impact residential real estate sale prices?</a:t>
            </a:r>
          </a:p>
          <a:p>
            <a:pPr marL="342900" indent="-342900">
              <a:lnSpc>
                <a:spcPct val="90000"/>
              </a:lnSpc>
              <a:spcAft>
                <a:spcPts val="600"/>
              </a:spcAft>
              <a:buAutoNum type="arabicPeriod"/>
            </a:pPr>
            <a:r>
              <a:rPr lang="en-US" sz="1600">
                <a:ea typeface="Calibri"/>
                <a:cs typeface="Calibri"/>
              </a:rPr>
              <a:t>How does population change impact the rental vacancy rate?</a:t>
            </a:r>
          </a:p>
          <a:p>
            <a:pPr marL="342900" indent="-342900">
              <a:lnSpc>
                <a:spcPct val="90000"/>
              </a:lnSpc>
              <a:spcAft>
                <a:spcPts val="600"/>
              </a:spcAft>
              <a:buAutoNum type="arabicPeriod"/>
            </a:pPr>
            <a:r>
              <a:rPr lang="en-US" sz="1600">
                <a:ea typeface="Calibri"/>
                <a:cs typeface="Calibri"/>
              </a:rPr>
              <a:t>How can the growth rate in average prices and population be used to predict future house prices in the selected states?</a:t>
            </a:r>
          </a:p>
          <a:p>
            <a:pPr marL="342900" indent="-342900">
              <a:lnSpc>
                <a:spcPct val="90000"/>
              </a:lnSpc>
              <a:spcAft>
                <a:spcPts val="600"/>
              </a:spcAft>
              <a:buAutoNum type="arabicPeriod"/>
            </a:pPr>
            <a:endParaRPr lang="en-US" sz="1600">
              <a:ea typeface="Calibri"/>
              <a:cs typeface="Calibri"/>
            </a:endParaRPr>
          </a:p>
          <a:p>
            <a:pPr>
              <a:lnSpc>
                <a:spcPct val="90000"/>
              </a:lnSpc>
              <a:spcAft>
                <a:spcPts val="600"/>
              </a:spcAft>
            </a:pPr>
            <a:endParaRPr lang="en-US" sz="1600">
              <a:ea typeface="Calibri"/>
              <a:cs typeface="Calibri"/>
            </a:endParaRPr>
          </a:p>
          <a:p>
            <a:pPr marL="457200" indent="-457200">
              <a:lnSpc>
                <a:spcPct val="90000"/>
              </a:lnSpc>
              <a:spcAft>
                <a:spcPts val="600"/>
              </a:spcAft>
              <a:buAutoNum type="arabicPeriod"/>
            </a:pPr>
            <a:endParaRPr lang="en-US" sz="1600">
              <a:highlight>
                <a:srgbClr val="FFFF00"/>
              </a:highlight>
              <a:ea typeface="Calibri"/>
              <a:cs typeface="Calibri"/>
            </a:endParaRPr>
          </a:p>
        </p:txBody>
      </p:sp>
    </p:spTree>
    <p:extLst>
      <p:ext uri="{BB962C8B-B14F-4D97-AF65-F5344CB8AC3E}">
        <p14:creationId xmlns:p14="http://schemas.microsoft.com/office/powerpoint/2010/main" val="387414504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cNvSpPr>
            <a:spLocks noGrp="1"/>
          </p:cNvSpPr>
          <p:nvPr>
            <p:ph type="title"/>
          </p:nvPr>
        </p:nvSpPr>
        <p:spPr>
          <a:xfrm>
            <a:off x="479394" y="1070800"/>
            <a:ext cx="3939688" cy="5583126"/>
          </a:xfrm>
        </p:spPr>
        <p:txBody>
          <a:bodyPr>
            <a:normAutofit/>
          </a:bodyPr>
          <a:lstStyle/>
          <a:p>
            <a:pPr algn="r"/>
            <a:r>
              <a:rPr lang="en-US" sz="8000" i="0">
                <a:ea typeface="+mj-lt"/>
                <a:cs typeface="+mj-lt"/>
              </a:rPr>
              <a:t>Our Data Sources</a:t>
            </a:r>
          </a:p>
        </p:txBody>
      </p:sp>
      <p:cxnSp>
        <p:nvCxnSpPr>
          <p:cNvPr id="28" name="Straight Connector 2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31907E4-D969-317B-7B4E-A5293FA4AF8E}"/>
              </a:ext>
            </a:extLst>
          </p:cNvPr>
          <p:cNvSpPr txBox="1"/>
          <p:nvPr/>
        </p:nvSpPr>
        <p:spPr>
          <a:xfrm>
            <a:off x="968962" y="940740"/>
            <a:ext cx="1030111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p>
        </p:txBody>
      </p:sp>
      <p:graphicFrame>
        <p:nvGraphicFramePr>
          <p:cNvPr id="6" name="Content Placeholder">
            <a:extLst>
              <a:ext uri="{FF2B5EF4-FFF2-40B4-BE49-F238E27FC236}">
                <a16:creationId xmlns:a16="http://schemas.microsoft.com/office/drawing/2014/main" id="{9A01B0D4-65D7-335A-8655-7302B64B90CE}"/>
              </a:ext>
            </a:extLst>
          </p:cNvPr>
          <p:cNvGraphicFramePr>
            <a:graphicFrameLocks noGrp="1"/>
          </p:cNvGraphicFramePr>
          <p:nvPr>
            <p:ph idx="1"/>
            <p:extLst>
              <p:ext uri="{D42A27DB-BD31-4B8C-83A1-F6EECF244321}">
                <p14:modId xmlns:p14="http://schemas.microsoft.com/office/powerpoint/2010/main" val="3759182221"/>
              </p:ext>
            </p:extLst>
          </p:nvPr>
        </p:nvGraphicFramePr>
        <p:xfrm>
          <a:off x="5245589" y="1070802"/>
          <a:ext cx="6333188" cy="566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576955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 name="Rectangle 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A08A4-8367-494E-9185-1FA326BEBA6E}"/>
              </a:ext>
            </a:extLst>
          </p:cNvPr>
          <p:cNvSpPr>
            <a:spLocks noGrp="1"/>
          </p:cNvSpPr>
          <p:nvPr>
            <p:ph type="title"/>
          </p:nvPr>
        </p:nvSpPr>
        <p:spPr>
          <a:xfrm>
            <a:off x="1057025" y="922644"/>
            <a:ext cx="5040285" cy="614548"/>
          </a:xfrm>
        </p:spPr>
        <p:txBody>
          <a:bodyPr vert="horz" lIns="91440" tIns="45720" rIns="91440" bIns="45720" rtlCol="0" anchor="b">
            <a:normAutofit fontScale="90000"/>
          </a:bodyPr>
          <a:lstStyle/>
          <a:p>
            <a:r>
              <a:rPr lang="en-US" sz="4000"/>
              <a:t>Census Findings</a:t>
            </a:r>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7AF72-9DDE-3D32-B28B-7FA1445DB4AB}"/>
              </a:ext>
            </a:extLst>
          </p:cNvPr>
          <p:cNvSpPr txBox="1"/>
          <p:nvPr/>
        </p:nvSpPr>
        <p:spPr>
          <a:xfrm>
            <a:off x="949614" y="1466383"/>
            <a:ext cx="5040285" cy="5750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Aft>
                <a:spcPts val="600"/>
              </a:spcAft>
            </a:pPr>
            <a:endParaRPr lang="en-US" sz="1200">
              <a:highlight>
                <a:srgbClr val="FFFF00"/>
              </a:highlight>
              <a:ea typeface="Calibri" panose="020F0502020204030204"/>
              <a:cs typeface="Calibri" panose="020F0502020204030204"/>
            </a:endParaRPr>
          </a:p>
          <a:p>
            <a:pPr>
              <a:lnSpc>
                <a:spcPct val="90000"/>
              </a:lnSpc>
              <a:spcAft>
                <a:spcPts val="600"/>
              </a:spcAft>
            </a:pPr>
            <a:r>
              <a:rPr lang="en-US" sz="1200">
                <a:solidFill>
                  <a:srgbClr val="374151"/>
                </a:solidFill>
              </a:rPr>
              <a:t>We</a:t>
            </a:r>
            <a:r>
              <a:rPr lang="en-US" sz="1200">
                <a:solidFill>
                  <a:srgbClr val="374151"/>
                </a:solidFill>
                <a:ea typeface="+mn-lt"/>
                <a:cs typeface="+mn-lt"/>
              </a:rPr>
              <a:t> focused our analysis on states with the highest population growth over a 10-year period, which included Washington, Utah, and Texas, as well as states with the lowest population growth, namely, Illinois and Virginia.</a:t>
            </a:r>
            <a:endParaRPr lang="en-US" sz="1200">
              <a:ea typeface="Calibri" panose="020F0502020204030204"/>
              <a:cs typeface="Calibri" panose="020F0502020204030204"/>
            </a:endParaRPr>
          </a:p>
        </p:txBody>
      </p:sp>
      <p:pic>
        <p:nvPicPr>
          <p:cNvPr id="9" name="Picture 8" descr="A table with numbers and numbers&#10;&#10;Description automatically generated">
            <a:extLst>
              <a:ext uri="{FF2B5EF4-FFF2-40B4-BE49-F238E27FC236}">
                <a16:creationId xmlns:a16="http://schemas.microsoft.com/office/drawing/2014/main" id="{9DB6A48D-61B0-8AC6-8C0E-3588FC8754DE}"/>
              </a:ext>
            </a:extLst>
          </p:cNvPr>
          <p:cNvPicPr>
            <a:picLocks noChangeAspect="1"/>
          </p:cNvPicPr>
          <p:nvPr/>
        </p:nvPicPr>
        <p:blipFill>
          <a:blip r:embed="rId3"/>
          <a:stretch>
            <a:fillRect/>
          </a:stretch>
        </p:blipFill>
        <p:spPr>
          <a:xfrm>
            <a:off x="1135512" y="4217372"/>
            <a:ext cx="5173883" cy="1291716"/>
          </a:xfrm>
          <a:prstGeom prst="rect">
            <a:avLst/>
          </a:prstGeom>
        </p:spPr>
      </p:pic>
      <p:sp>
        <p:nvSpPr>
          <p:cNvPr id="3" name="TextBox 2">
            <a:extLst>
              <a:ext uri="{FF2B5EF4-FFF2-40B4-BE49-F238E27FC236}">
                <a16:creationId xmlns:a16="http://schemas.microsoft.com/office/drawing/2014/main" id="{CF87BA56-9B43-CE53-11D8-765AA96304F3}"/>
              </a:ext>
            </a:extLst>
          </p:cNvPr>
          <p:cNvSpPr txBox="1"/>
          <p:nvPr/>
        </p:nvSpPr>
        <p:spPr>
          <a:xfrm>
            <a:off x="1138295" y="2436518"/>
            <a:ext cx="5127037"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a:solidFill>
                  <a:srgbClr val="374151"/>
                </a:solidFill>
                <a:ea typeface="+mn-lt"/>
                <a:cs typeface="+mn-lt"/>
              </a:rPr>
              <a:t>After examining Census population data, we found that Washington (18%), Utah (17%), and Texas (16%) saw the most substantial population growth between 2010 and 2020, while Illinois and Virginia experienced the smallest increases.</a:t>
            </a:r>
            <a:endParaRPr lang="en-US" sz="1400">
              <a:solidFill>
                <a:srgbClr val="374151"/>
              </a:solidFill>
              <a:cs typeface="Calibri" panose="020F0502020204030204"/>
            </a:endParaRPr>
          </a:p>
          <a:p>
            <a:pPr marL="171450" indent="-171450">
              <a:buFont typeface="Arial"/>
              <a:buChar char="•"/>
            </a:pPr>
            <a:r>
              <a:rPr lang="en-US" sz="1200">
                <a:solidFill>
                  <a:srgbClr val="374151"/>
                </a:solidFill>
                <a:ea typeface="+mn-lt"/>
                <a:cs typeface="+mn-lt"/>
              </a:rPr>
              <a:t>We conducted a similar analysis for counties, revealing significant growth in McKenzie County, North Dakota (137% increase), and Loving County, Texas (115% growth) over the same 10-year period. Conversely, Alexander County in Illinois showed a decrease of 33%, and notably, Concho County in Texas experienced a decrease of 31%.</a:t>
            </a:r>
            <a:endParaRPr lang="en-US">
              <a:cs typeface="Calibri" panose="020F0502020204030204"/>
            </a:endParaRPr>
          </a:p>
          <a:p>
            <a:pPr marL="285750" indent="-285750">
              <a:buFont typeface="Arial"/>
              <a:buChar char="•"/>
            </a:pPr>
            <a:endParaRPr lang="en-US" sz="1400">
              <a:solidFill>
                <a:srgbClr val="374151"/>
              </a:solidFill>
              <a:cs typeface="Calibri" panose="020F0502020204030204"/>
            </a:endParaRPr>
          </a:p>
        </p:txBody>
      </p:sp>
      <p:pic>
        <p:nvPicPr>
          <p:cNvPr id="14" name="Picture 13" descr="A white rectangular object with black text&#10;&#10;Description automatically generated">
            <a:extLst>
              <a:ext uri="{FF2B5EF4-FFF2-40B4-BE49-F238E27FC236}">
                <a16:creationId xmlns:a16="http://schemas.microsoft.com/office/drawing/2014/main" id="{F8C40340-CC05-211B-51A2-A18F69AA4D52}"/>
              </a:ext>
            </a:extLst>
          </p:cNvPr>
          <p:cNvPicPr>
            <a:picLocks noChangeAspect="1"/>
          </p:cNvPicPr>
          <p:nvPr/>
        </p:nvPicPr>
        <p:blipFill>
          <a:blip r:embed="rId4"/>
          <a:stretch>
            <a:fillRect/>
          </a:stretch>
        </p:blipFill>
        <p:spPr>
          <a:xfrm>
            <a:off x="7065742" y="1222455"/>
            <a:ext cx="3934668" cy="1914886"/>
          </a:xfrm>
          <a:prstGeom prst="rect">
            <a:avLst/>
          </a:prstGeom>
        </p:spPr>
      </p:pic>
      <p:pic>
        <p:nvPicPr>
          <p:cNvPr id="21" name="Picture 20">
            <a:extLst>
              <a:ext uri="{FF2B5EF4-FFF2-40B4-BE49-F238E27FC236}">
                <a16:creationId xmlns:a16="http://schemas.microsoft.com/office/drawing/2014/main" id="{4C3780AD-22A0-3400-53B2-892F1E28EF93}"/>
              </a:ext>
            </a:extLst>
          </p:cNvPr>
          <p:cNvPicPr>
            <a:picLocks noChangeAspect="1"/>
          </p:cNvPicPr>
          <p:nvPr/>
        </p:nvPicPr>
        <p:blipFill rotWithShape="1">
          <a:blip r:embed="rId5"/>
          <a:srcRect b="2857"/>
          <a:stretch/>
        </p:blipFill>
        <p:spPr>
          <a:xfrm>
            <a:off x="6867645" y="3274670"/>
            <a:ext cx="4764912" cy="2323758"/>
          </a:xfrm>
          <a:prstGeom prst="rect">
            <a:avLst/>
          </a:prstGeom>
        </p:spPr>
      </p:pic>
    </p:spTree>
    <p:extLst>
      <p:ext uri="{BB962C8B-B14F-4D97-AF65-F5344CB8AC3E}">
        <p14:creationId xmlns:p14="http://schemas.microsoft.com/office/powerpoint/2010/main" val="112493806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E0AD-4DDE-3492-2649-C6B40510DF96}"/>
              </a:ext>
            </a:extLst>
          </p:cNvPr>
          <p:cNvSpPr>
            <a:spLocks noGrp="1"/>
          </p:cNvSpPr>
          <p:nvPr>
            <p:ph type="title"/>
          </p:nvPr>
        </p:nvSpPr>
        <p:spPr>
          <a:xfrm>
            <a:off x="564662" y="257663"/>
            <a:ext cx="10515600" cy="1325563"/>
          </a:xfrm>
        </p:spPr>
        <p:txBody>
          <a:bodyPr>
            <a:normAutofit/>
          </a:bodyPr>
          <a:lstStyle/>
          <a:p>
            <a:r>
              <a:rPr lang="en-US" sz="3200">
                <a:latin typeface="Calibri"/>
                <a:cs typeface="Calibri Light"/>
              </a:rPr>
              <a:t>Total Population vs Resi Home Sales</a:t>
            </a:r>
          </a:p>
        </p:txBody>
      </p:sp>
      <p:grpSp>
        <p:nvGrpSpPr>
          <p:cNvPr id="11" name="Group 10">
            <a:extLst>
              <a:ext uri="{FF2B5EF4-FFF2-40B4-BE49-F238E27FC236}">
                <a16:creationId xmlns:a16="http://schemas.microsoft.com/office/drawing/2014/main" id="{2B0DF6C1-61A2-936D-6B47-385334FD40BC}"/>
              </a:ext>
            </a:extLst>
          </p:cNvPr>
          <p:cNvGrpSpPr/>
          <p:nvPr/>
        </p:nvGrpSpPr>
        <p:grpSpPr>
          <a:xfrm>
            <a:off x="460513" y="3111933"/>
            <a:ext cx="6204204" cy="1990490"/>
            <a:chOff x="258328" y="1367940"/>
            <a:chExt cx="6204204" cy="1990490"/>
          </a:xfrm>
        </p:grpSpPr>
        <p:pic>
          <p:nvPicPr>
            <p:cNvPr id="6" name="Picture 5" descr="A screenshot of a graph&#10;&#10;Description automatically generated">
              <a:extLst>
                <a:ext uri="{FF2B5EF4-FFF2-40B4-BE49-F238E27FC236}">
                  <a16:creationId xmlns:a16="http://schemas.microsoft.com/office/drawing/2014/main" id="{56666A24-C6F1-6680-CDED-488240C8BFBB}"/>
                </a:ext>
              </a:extLst>
            </p:cNvPr>
            <p:cNvPicPr>
              <a:picLocks noChangeAspect="1"/>
            </p:cNvPicPr>
            <p:nvPr/>
          </p:nvPicPr>
          <p:blipFill>
            <a:blip r:embed="rId3"/>
            <a:stretch>
              <a:fillRect/>
            </a:stretch>
          </p:blipFill>
          <p:spPr>
            <a:xfrm>
              <a:off x="366532" y="1551167"/>
              <a:ext cx="6096000" cy="1807263"/>
            </a:xfrm>
            <a:prstGeom prst="rect">
              <a:avLst/>
            </a:prstGeom>
          </p:spPr>
        </p:pic>
        <p:sp>
          <p:nvSpPr>
            <p:cNvPr id="4" name="TextBox 3">
              <a:extLst>
                <a:ext uri="{FF2B5EF4-FFF2-40B4-BE49-F238E27FC236}">
                  <a16:creationId xmlns:a16="http://schemas.microsoft.com/office/drawing/2014/main" id="{027EDA76-4DD0-C616-6462-494B20FAF53F}"/>
                </a:ext>
              </a:extLst>
            </p:cNvPr>
            <p:cNvSpPr txBox="1"/>
            <p:nvPr/>
          </p:nvSpPr>
          <p:spPr>
            <a:xfrm>
              <a:off x="258328" y="1367940"/>
              <a:ext cx="103529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Home Sales</a:t>
              </a:r>
              <a:endParaRPr lang="en-US" sz="1200"/>
            </a:p>
          </p:txBody>
        </p:sp>
      </p:grpSp>
      <p:grpSp>
        <p:nvGrpSpPr>
          <p:cNvPr id="18" name="Group 17">
            <a:extLst>
              <a:ext uri="{FF2B5EF4-FFF2-40B4-BE49-F238E27FC236}">
                <a16:creationId xmlns:a16="http://schemas.microsoft.com/office/drawing/2014/main" id="{22EC56E0-06AB-8D69-7162-B80A639EB732}"/>
              </a:ext>
            </a:extLst>
          </p:cNvPr>
          <p:cNvGrpSpPr/>
          <p:nvPr/>
        </p:nvGrpSpPr>
        <p:grpSpPr>
          <a:xfrm>
            <a:off x="458955" y="1376644"/>
            <a:ext cx="6195652" cy="1691336"/>
            <a:chOff x="501060" y="1408843"/>
            <a:chExt cx="6047941" cy="1524470"/>
          </a:xfrm>
        </p:grpSpPr>
        <p:pic>
          <p:nvPicPr>
            <p:cNvPr id="9" name="Picture 8" descr="A table with numbers and numbers&#10;&#10;Description automatically generated">
              <a:extLst>
                <a:ext uri="{FF2B5EF4-FFF2-40B4-BE49-F238E27FC236}">
                  <a16:creationId xmlns:a16="http://schemas.microsoft.com/office/drawing/2014/main" id="{AB75D93D-1D48-4394-073A-D09E55E89986}"/>
                </a:ext>
              </a:extLst>
            </p:cNvPr>
            <p:cNvPicPr>
              <a:picLocks noChangeAspect="1"/>
            </p:cNvPicPr>
            <p:nvPr/>
          </p:nvPicPr>
          <p:blipFill rotWithShape="1">
            <a:blip r:embed="rId4"/>
            <a:srcRect l="3645" r="-158" b="1515"/>
            <a:stretch/>
          </p:blipFill>
          <p:spPr>
            <a:xfrm>
              <a:off x="665545" y="1687041"/>
              <a:ext cx="5883456" cy="1246272"/>
            </a:xfrm>
            <a:prstGeom prst="rect">
              <a:avLst/>
            </a:prstGeom>
          </p:spPr>
        </p:pic>
        <p:sp>
          <p:nvSpPr>
            <p:cNvPr id="13" name="TextBox 12">
              <a:extLst>
                <a:ext uri="{FF2B5EF4-FFF2-40B4-BE49-F238E27FC236}">
                  <a16:creationId xmlns:a16="http://schemas.microsoft.com/office/drawing/2014/main" id="{99023DD5-B62C-3662-62B8-7F000DA82E43}"/>
                </a:ext>
              </a:extLst>
            </p:cNvPr>
            <p:cNvSpPr txBox="1"/>
            <p:nvPr/>
          </p:nvSpPr>
          <p:spPr>
            <a:xfrm>
              <a:off x="501060" y="1408843"/>
              <a:ext cx="1958050" cy="2496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Bahnschrift"/>
                  <a:cs typeface="Calibri"/>
                </a:rPr>
                <a:t>Total </a:t>
              </a:r>
              <a:r>
                <a:rPr lang="en-US" sz="1200">
                  <a:latin typeface="Calibri"/>
                  <a:cs typeface="Calibri"/>
                </a:rPr>
                <a:t>Population</a:t>
              </a:r>
              <a:r>
                <a:rPr lang="en-US" sz="1200">
                  <a:latin typeface="Bahnschrift"/>
                  <a:cs typeface="Calibri"/>
                </a:rPr>
                <a:t> </a:t>
              </a:r>
              <a:endParaRPr lang="en-US" sz="1200">
                <a:latin typeface="Bahnschrift"/>
              </a:endParaRPr>
            </a:p>
          </p:txBody>
        </p:sp>
      </p:grpSp>
      <p:pic>
        <p:nvPicPr>
          <p:cNvPr id="15" name="Picture 14" descr="A graph of sales&#10;&#10;Description automatically generated">
            <a:extLst>
              <a:ext uri="{FF2B5EF4-FFF2-40B4-BE49-F238E27FC236}">
                <a16:creationId xmlns:a16="http://schemas.microsoft.com/office/drawing/2014/main" id="{1007FE30-238A-BE1E-8EC1-DCA9DBABEB2E}"/>
              </a:ext>
            </a:extLst>
          </p:cNvPr>
          <p:cNvPicPr>
            <a:picLocks noChangeAspect="1"/>
          </p:cNvPicPr>
          <p:nvPr/>
        </p:nvPicPr>
        <p:blipFill rotWithShape="1">
          <a:blip r:embed="rId5"/>
          <a:srcRect r="688" b="1354"/>
          <a:stretch/>
        </p:blipFill>
        <p:spPr>
          <a:xfrm>
            <a:off x="7394293" y="3348940"/>
            <a:ext cx="4174622" cy="3098091"/>
          </a:xfrm>
          <a:prstGeom prst="rect">
            <a:avLst/>
          </a:prstGeom>
        </p:spPr>
      </p:pic>
      <p:sp>
        <p:nvSpPr>
          <p:cNvPr id="19" name="TextBox 18">
            <a:extLst>
              <a:ext uri="{FF2B5EF4-FFF2-40B4-BE49-F238E27FC236}">
                <a16:creationId xmlns:a16="http://schemas.microsoft.com/office/drawing/2014/main" id="{4D95114E-4089-1BDB-F2F6-6009056ADBEB}"/>
              </a:ext>
            </a:extLst>
          </p:cNvPr>
          <p:cNvSpPr txBox="1"/>
          <p:nvPr/>
        </p:nvSpPr>
        <p:spPr>
          <a:xfrm>
            <a:off x="674819" y="5215409"/>
            <a:ext cx="65300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00000"/>
                </a:solidFill>
                <a:ea typeface="+mn-lt"/>
                <a:cs typeface="+mn-lt"/>
              </a:rPr>
              <a:t>Plotting the total population numbers against total residential home sales numbers did not yield significant insights. It is evident that residential sales have increased across all states, and the same can be observed for population.</a:t>
            </a:r>
            <a:endParaRPr lang="en-US" sz="1400"/>
          </a:p>
        </p:txBody>
      </p:sp>
      <p:pic>
        <p:nvPicPr>
          <p:cNvPr id="20" name="Picture 19" descr="A graph with different colored lines&#10;&#10;Description automatically generated">
            <a:extLst>
              <a:ext uri="{FF2B5EF4-FFF2-40B4-BE49-F238E27FC236}">
                <a16:creationId xmlns:a16="http://schemas.microsoft.com/office/drawing/2014/main" id="{2355A368-566C-F842-773B-5CAB1A7A1655}"/>
              </a:ext>
            </a:extLst>
          </p:cNvPr>
          <p:cNvPicPr>
            <a:picLocks noChangeAspect="1"/>
          </p:cNvPicPr>
          <p:nvPr/>
        </p:nvPicPr>
        <p:blipFill rotWithShape="1">
          <a:blip r:embed="rId6"/>
          <a:srcRect r="462" b="4870"/>
          <a:stretch/>
        </p:blipFill>
        <p:spPr>
          <a:xfrm>
            <a:off x="7367769" y="416688"/>
            <a:ext cx="4150527" cy="2831664"/>
          </a:xfrm>
          <a:prstGeom prst="rect">
            <a:avLst/>
          </a:prstGeom>
        </p:spPr>
      </p:pic>
    </p:spTree>
    <p:extLst>
      <p:ext uri="{BB962C8B-B14F-4D97-AF65-F5344CB8AC3E}">
        <p14:creationId xmlns:p14="http://schemas.microsoft.com/office/powerpoint/2010/main" val="173756057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blue dots&#10;&#10;Description automatically generated">
            <a:extLst>
              <a:ext uri="{FF2B5EF4-FFF2-40B4-BE49-F238E27FC236}">
                <a16:creationId xmlns:a16="http://schemas.microsoft.com/office/drawing/2014/main" id="{6676D5C8-3863-068F-B36E-E33230B972ED}"/>
              </a:ext>
            </a:extLst>
          </p:cNvPr>
          <p:cNvPicPr>
            <a:picLocks noChangeAspect="1"/>
          </p:cNvPicPr>
          <p:nvPr/>
        </p:nvPicPr>
        <p:blipFill rotWithShape="1">
          <a:blip r:embed="rId3"/>
          <a:srcRect l="3312" r="-63"/>
          <a:stretch/>
        </p:blipFill>
        <p:spPr>
          <a:xfrm>
            <a:off x="830384" y="2637258"/>
            <a:ext cx="6991160" cy="3593449"/>
          </a:xfrm>
          <a:prstGeom prst="rect">
            <a:avLst/>
          </a:prstGeom>
        </p:spPr>
      </p:pic>
      <p:pic>
        <p:nvPicPr>
          <p:cNvPr id="5" name="Picture 4">
            <a:extLst>
              <a:ext uri="{FF2B5EF4-FFF2-40B4-BE49-F238E27FC236}">
                <a16:creationId xmlns:a16="http://schemas.microsoft.com/office/drawing/2014/main" id="{CA04762E-C8BC-9DE3-CD88-74DA207F45A4}"/>
              </a:ext>
            </a:extLst>
          </p:cNvPr>
          <p:cNvPicPr>
            <a:picLocks noChangeAspect="1"/>
          </p:cNvPicPr>
          <p:nvPr/>
        </p:nvPicPr>
        <p:blipFill rotWithShape="1">
          <a:blip r:embed="rId4"/>
          <a:srcRect r="373" b="19216"/>
          <a:stretch/>
        </p:blipFill>
        <p:spPr>
          <a:xfrm>
            <a:off x="7873529" y="3338223"/>
            <a:ext cx="2601897" cy="2008968"/>
          </a:xfrm>
          <a:prstGeom prst="rect">
            <a:avLst/>
          </a:prstGeom>
        </p:spPr>
      </p:pic>
      <p:sp>
        <p:nvSpPr>
          <p:cNvPr id="6" name="TextBox 5">
            <a:extLst>
              <a:ext uri="{FF2B5EF4-FFF2-40B4-BE49-F238E27FC236}">
                <a16:creationId xmlns:a16="http://schemas.microsoft.com/office/drawing/2014/main" id="{5BCC1AB5-840C-1BCA-8C94-E7992EB2BD93}"/>
              </a:ext>
            </a:extLst>
          </p:cNvPr>
          <p:cNvSpPr txBox="1"/>
          <p:nvPr/>
        </p:nvSpPr>
        <p:spPr>
          <a:xfrm>
            <a:off x="957384" y="781538"/>
            <a:ext cx="10189307"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0000"/>
                </a:solidFill>
                <a:ea typeface="+mn-lt"/>
                <a:cs typeface="+mn-lt"/>
              </a:rPr>
              <a:t>Correlation Insights: Total Population &amp; Residential Home Sales</a:t>
            </a:r>
          </a:p>
          <a:p>
            <a:endParaRPr lang="en-US" sz="1400" b="1">
              <a:solidFill>
                <a:srgbClr val="000000"/>
              </a:solidFill>
              <a:ea typeface="+mn-lt"/>
              <a:cs typeface="+mn-lt"/>
            </a:endParaRPr>
          </a:p>
          <a:p>
            <a:pPr marL="171450" indent="-171450">
              <a:buFont typeface="Arial"/>
              <a:buChar char="•"/>
            </a:pPr>
            <a:r>
              <a:rPr lang="en-US" sz="1200">
                <a:solidFill>
                  <a:srgbClr val="000000"/>
                </a:solidFill>
                <a:ea typeface="+mn-lt"/>
                <a:cs typeface="+mn-lt"/>
              </a:rPr>
              <a:t>Washington (WA) and Texas (TX) show a very strong and positive correlation between population and sales, suggesting that as population increases, sales increase significantly.</a:t>
            </a:r>
            <a:endParaRPr lang="en-US" sz="1200">
              <a:ea typeface="Calibri"/>
              <a:cs typeface="Calibri"/>
            </a:endParaRPr>
          </a:p>
          <a:p>
            <a:pPr marL="171450" indent="-171450">
              <a:buFont typeface="Arial"/>
              <a:buChar char="•"/>
            </a:pPr>
            <a:r>
              <a:rPr lang="en-US" sz="1200">
                <a:solidFill>
                  <a:srgbClr val="000000"/>
                </a:solidFill>
                <a:ea typeface="+mn-lt"/>
                <a:cs typeface="+mn-lt"/>
              </a:rPr>
              <a:t>Utah (UT) exhibits a very strong positive correlation, indicating that population growth is closely tied to higher sales in the state.</a:t>
            </a:r>
            <a:endParaRPr lang="en-US" sz="1200">
              <a:ea typeface="Calibri"/>
              <a:cs typeface="Calibri"/>
            </a:endParaRPr>
          </a:p>
          <a:p>
            <a:pPr marL="171450" indent="-171450">
              <a:buFont typeface="Arial"/>
              <a:buChar char="•"/>
            </a:pPr>
            <a:r>
              <a:rPr lang="en-US" sz="1200">
                <a:solidFill>
                  <a:srgbClr val="000000"/>
                </a:solidFill>
                <a:ea typeface="+mn-lt"/>
                <a:cs typeface="+mn-lt"/>
              </a:rPr>
              <a:t>Illinois (IL) and Virginia (VA) demonstrate strong negative correlations, implying that as population increases, sales tend to decrease notably in these states.</a:t>
            </a:r>
            <a:endParaRPr lang="en-US" sz="1200">
              <a:ea typeface="Calibri"/>
              <a:cs typeface="Calibri"/>
            </a:endParaRPr>
          </a:p>
          <a:p>
            <a:pPr marL="171450" indent="-171450">
              <a:buFont typeface="Arial"/>
              <a:buChar char="•"/>
            </a:pPr>
            <a:r>
              <a:rPr lang="en-US" sz="1200">
                <a:solidFill>
                  <a:srgbClr val="000000"/>
                </a:solidFill>
                <a:ea typeface="+mn-lt"/>
                <a:cs typeface="+mn-lt"/>
              </a:rPr>
              <a:t>In summary, population changes exert a significant influence on sales across these states, although the nature and strength of this correlation differ, ranging from positive to negative. These results offer insights into the population-sales dynamics specific to each state. However, it's important to note that these findings do not reveal a common pattern shared by all the states, indicating that regional market dynamics play a crucial role in shaping these relationships.</a:t>
            </a:r>
            <a:endParaRPr lang="en-US" sz="1200">
              <a:solidFill>
                <a:srgbClr val="000000"/>
              </a:solidFill>
              <a:ea typeface="Calibri"/>
              <a:cs typeface="Calibri"/>
            </a:endParaRPr>
          </a:p>
          <a:p>
            <a:pPr marL="285750" indent="-285750" algn="l">
              <a:buFont typeface="Arial"/>
              <a:buChar char="•"/>
            </a:pPr>
            <a:endParaRPr lang="en-US">
              <a:ea typeface="Calibri"/>
              <a:cs typeface="Calibri"/>
            </a:endParaRPr>
          </a:p>
        </p:txBody>
      </p:sp>
    </p:spTree>
    <p:extLst>
      <p:ext uri="{BB962C8B-B14F-4D97-AF65-F5344CB8AC3E}">
        <p14:creationId xmlns:p14="http://schemas.microsoft.com/office/powerpoint/2010/main" val="349197589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E0AD-4DDE-3492-2649-C6B40510DF96}"/>
              </a:ext>
            </a:extLst>
          </p:cNvPr>
          <p:cNvSpPr>
            <a:spLocks noGrp="1"/>
          </p:cNvSpPr>
          <p:nvPr>
            <p:ph type="title"/>
          </p:nvPr>
        </p:nvSpPr>
        <p:spPr>
          <a:xfrm>
            <a:off x="564662" y="257663"/>
            <a:ext cx="10515600" cy="1325563"/>
          </a:xfrm>
        </p:spPr>
        <p:txBody>
          <a:bodyPr>
            <a:normAutofit/>
          </a:bodyPr>
          <a:lstStyle/>
          <a:p>
            <a:r>
              <a:rPr lang="en-US" sz="2800">
                <a:latin typeface="Calibri"/>
                <a:cs typeface="Calibri Light"/>
              </a:rPr>
              <a:t>Total Population vs Resi Home Sales Price</a:t>
            </a:r>
          </a:p>
        </p:txBody>
      </p:sp>
      <p:grpSp>
        <p:nvGrpSpPr>
          <p:cNvPr id="11" name="Group 10">
            <a:extLst>
              <a:ext uri="{FF2B5EF4-FFF2-40B4-BE49-F238E27FC236}">
                <a16:creationId xmlns:a16="http://schemas.microsoft.com/office/drawing/2014/main" id="{2B0DF6C1-61A2-936D-6B47-385334FD40BC}"/>
              </a:ext>
            </a:extLst>
          </p:cNvPr>
          <p:cNvGrpSpPr/>
          <p:nvPr/>
        </p:nvGrpSpPr>
        <p:grpSpPr>
          <a:xfrm>
            <a:off x="413164" y="3111933"/>
            <a:ext cx="5919425" cy="1990490"/>
            <a:chOff x="210979" y="1367940"/>
            <a:chExt cx="5919425" cy="1990490"/>
          </a:xfrm>
        </p:grpSpPr>
        <p:pic>
          <p:nvPicPr>
            <p:cNvPr id="6" name="Picture 5" descr="A table with numbers and a number on it&#10;&#10;Description automatically generated">
              <a:extLst>
                <a:ext uri="{FF2B5EF4-FFF2-40B4-BE49-F238E27FC236}">
                  <a16:creationId xmlns:a16="http://schemas.microsoft.com/office/drawing/2014/main" id="{56666A24-C6F1-6680-CDED-488240C8BFBB}"/>
                </a:ext>
              </a:extLst>
            </p:cNvPr>
            <p:cNvPicPr>
              <a:picLocks noChangeAspect="1"/>
            </p:cNvPicPr>
            <p:nvPr/>
          </p:nvPicPr>
          <p:blipFill>
            <a:blip r:embed="rId3"/>
            <a:stretch>
              <a:fillRect/>
            </a:stretch>
          </p:blipFill>
          <p:spPr>
            <a:xfrm>
              <a:off x="210979" y="1648703"/>
              <a:ext cx="5919425" cy="1709727"/>
            </a:xfrm>
            <a:prstGeom prst="rect">
              <a:avLst/>
            </a:prstGeom>
          </p:spPr>
        </p:pic>
        <p:sp>
          <p:nvSpPr>
            <p:cNvPr id="4" name="TextBox 3">
              <a:extLst>
                <a:ext uri="{FF2B5EF4-FFF2-40B4-BE49-F238E27FC236}">
                  <a16:creationId xmlns:a16="http://schemas.microsoft.com/office/drawing/2014/main" id="{027EDA76-4DD0-C616-6462-494B20FAF53F}"/>
                </a:ext>
              </a:extLst>
            </p:cNvPr>
            <p:cNvSpPr txBox="1"/>
            <p:nvPr/>
          </p:nvSpPr>
          <p:spPr>
            <a:xfrm>
              <a:off x="258328" y="1367940"/>
              <a:ext cx="33273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Home Sales Price </a:t>
              </a:r>
              <a:endParaRPr lang="en-US" sz="1200"/>
            </a:p>
          </p:txBody>
        </p:sp>
      </p:grpSp>
      <p:grpSp>
        <p:nvGrpSpPr>
          <p:cNvPr id="18" name="Group 17">
            <a:extLst>
              <a:ext uri="{FF2B5EF4-FFF2-40B4-BE49-F238E27FC236}">
                <a16:creationId xmlns:a16="http://schemas.microsoft.com/office/drawing/2014/main" id="{22EC56E0-06AB-8D69-7162-B80A639EB732}"/>
              </a:ext>
            </a:extLst>
          </p:cNvPr>
          <p:cNvGrpSpPr/>
          <p:nvPr/>
        </p:nvGrpSpPr>
        <p:grpSpPr>
          <a:xfrm>
            <a:off x="458955" y="1376644"/>
            <a:ext cx="6195652" cy="1691336"/>
            <a:chOff x="501060" y="1408843"/>
            <a:chExt cx="6047941" cy="1524470"/>
          </a:xfrm>
        </p:grpSpPr>
        <p:pic>
          <p:nvPicPr>
            <p:cNvPr id="9" name="Picture 8" descr="A table with numbers and numbers&#10;&#10;Description automatically generated">
              <a:extLst>
                <a:ext uri="{FF2B5EF4-FFF2-40B4-BE49-F238E27FC236}">
                  <a16:creationId xmlns:a16="http://schemas.microsoft.com/office/drawing/2014/main" id="{AB75D93D-1D48-4394-073A-D09E55E89986}"/>
                </a:ext>
              </a:extLst>
            </p:cNvPr>
            <p:cNvPicPr>
              <a:picLocks noChangeAspect="1"/>
            </p:cNvPicPr>
            <p:nvPr/>
          </p:nvPicPr>
          <p:blipFill rotWithShape="1">
            <a:blip r:embed="rId4"/>
            <a:srcRect l="3645" r="-158" b="1515"/>
            <a:stretch/>
          </p:blipFill>
          <p:spPr>
            <a:xfrm>
              <a:off x="665545" y="1687041"/>
              <a:ext cx="5883456" cy="1246272"/>
            </a:xfrm>
            <a:prstGeom prst="rect">
              <a:avLst/>
            </a:prstGeom>
          </p:spPr>
        </p:pic>
        <p:sp>
          <p:nvSpPr>
            <p:cNvPr id="13" name="TextBox 12">
              <a:extLst>
                <a:ext uri="{FF2B5EF4-FFF2-40B4-BE49-F238E27FC236}">
                  <a16:creationId xmlns:a16="http://schemas.microsoft.com/office/drawing/2014/main" id="{99023DD5-B62C-3662-62B8-7F000DA82E43}"/>
                </a:ext>
              </a:extLst>
            </p:cNvPr>
            <p:cNvSpPr txBox="1"/>
            <p:nvPr/>
          </p:nvSpPr>
          <p:spPr>
            <a:xfrm>
              <a:off x="501060" y="1408843"/>
              <a:ext cx="1958050" cy="2496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alibri"/>
                  <a:cs typeface="Calibri"/>
                </a:rPr>
                <a:t>Total Population</a:t>
              </a:r>
              <a:r>
                <a:rPr lang="en-US" sz="1200">
                  <a:latin typeface="Bahnschrift"/>
                  <a:cs typeface="Calibri"/>
                </a:rPr>
                <a:t> </a:t>
              </a:r>
              <a:endParaRPr lang="en-US" sz="1200">
                <a:latin typeface="Bahnschrift"/>
              </a:endParaRPr>
            </a:p>
          </p:txBody>
        </p:sp>
      </p:grpSp>
      <p:pic>
        <p:nvPicPr>
          <p:cNvPr id="15" name="Picture 14">
            <a:extLst>
              <a:ext uri="{FF2B5EF4-FFF2-40B4-BE49-F238E27FC236}">
                <a16:creationId xmlns:a16="http://schemas.microsoft.com/office/drawing/2014/main" id="{1007FE30-238A-BE1E-8EC1-DCA9DBABEB2E}"/>
              </a:ext>
            </a:extLst>
          </p:cNvPr>
          <p:cNvPicPr>
            <a:picLocks noChangeAspect="1"/>
          </p:cNvPicPr>
          <p:nvPr/>
        </p:nvPicPr>
        <p:blipFill rotWithShape="1">
          <a:blip r:embed="rId5"/>
          <a:srcRect t="525" b="525"/>
          <a:stretch/>
        </p:blipFill>
        <p:spPr>
          <a:xfrm>
            <a:off x="7351621" y="3336748"/>
            <a:ext cx="4174622" cy="3098091"/>
          </a:xfrm>
          <a:prstGeom prst="rect">
            <a:avLst/>
          </a:prstGeom>
        </p:spPr>
      </p:pic>
      <p:sp>
        <p:nvSpPr>
          <p:cNvPr id="19" name="TextBox 18">
            <a:extLst>
              <a:ext uri="{FF2B5EF4-FFF2-40B4-BE49-F238E27FC236}">
                <a16:creationId xmlns:a16="http://schemas.microsoft.com/office/drawing/2014/main" id="{4D95114E-4089-1BDB-F2F6-6009056ADBEB}"/>
              </a:ext>
            </a:extLst>
          </p:cNvPr>
          <p:cNvSpPr txBox="1"/>
          <p:nvPr/>
        </p:nvSpPr>
        <p:spPr>
          <a:xfrm>
            <a:off x="674819" y="5215409"/>
            <a:ext cx="65300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panose="020F0502020204030204"/>
              </a:rPr>
              <a:t>Plotting the total population against total sales price for residential homes did not yield significant results. The only place where population decreased was West Virginia. However, the data does not show that there is a significant relationship between home sales price and population.</a:t>
            </a:r>
          </a:p>
        </p:txBody>
      </p:sp>
      <p:pic>
        <p:nvPicPr>
          <p:cNvPr id="20" name="Picture 19">
            <a:extLst>
              <a:ext uri="{FF2B5EF4-FFF2-40B4-BE49-F238E27FC236}">
                <a16:creationId xmlns:a16="http://schemas.microsoft.com/office/drawing/2014/main" id="{2355A368-566C-F842-773B-5CAB1A7A1655}"/>
              </a:ext>
            </a:extLst>
          </p:cNvPr>
          <p:cNvPicPr>
            <a:picLocks noChangeAspect="1"/>
          </p:cNvPicPr>
          <p:nvPr/>
        </p:nvPicPr>
        <p:blipFill rotWithShape="1">
          <a:blip r:embed="rId6"/>
          <a:srcRect t="4517" b="4517"/>
          <a:stretch/>
        </p:blipFill>
        <p:spPr>
          <a:xfrm>
            <a:off x="7367769" y="416688"/>
            <a:ext cx="4150527" cy="2831664"/>
          </a:xfrm>
          <a:prstGeom prst="rect">
            <a:avLst/>
          </a:prstGeom>
        </p:spPr>
      </p:pic>
    </p:spTree>
    <p:extLst>
      <p:ext uri="{BB962C8B-B14F-4D97-AF65-F5344CB8AC3E}">
        <p14:creationId xmlns:p14="http://schemas.microsoft.com/office/powerpoint/2010/main" val="151771521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E0AD-4DDE-3492-2649-C6B40510DF96}"/>
              </a:ext>
            </a:extLst>
          </p:cNvPr>
          <p:cNvSpPr>
            <a:spLocks noGrp="1"/>
          </p:cNvSpPr>
          <p:nvPr>
            <p:ph type="title"/>
          </p:nvPr>
        </p:nvSpPr>
        <p:spPr>
          <a:xfrm>
            <a:off x="414567" y="257663"/>
            <a:ext cx="10515600" cy="1325563"/>
          </a:xfrm>
        </p:spPr>
        <p:txBody>
          <a:bodyPr>
            <a:normAutofit/>
          </a:bodyPr>
          <a:lstStyle/>
          <a:p>
            <a:r>
              <a:rPr lang="en-US" sz="4300">
                <a:latin typeface="Bierstadt"/>
                <a:cs typeface="Calibri Light"/>
              </a:rPr>
              <a:t>Rental Vacancy Change Overtime</a:t>
            </a:r>
          </a:p>
        </p:txBody>
      </p:sp>
      <p:sp>
        <p:nvSpPr>
          <p:cNvPr id="19" name="TextBox 18">
            <a:extLst>
              <a:ext uri="{FF2B5EF4-FFF2-40B4-BE49-F238E27FC236}">
                <a16:creationId xmlns:a16="http://schemas.microsoft.com/office/drawing/2014/main" id="{4D95114E-4089-1BDB-F2F6-6009056ADBEB}"/>
              </a:ext>
            </a:extLst>
          </p:cNvPr>
          <p:cNvSpPr txBox="1"/>
          <p:nvPr/>
        </p:nvSpPr>
        <p:spPr>
          <a:xfrm>
            <a:off x="674819" y="5452147"/>
            <a:ext cx="65300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cs typeface="Calibri" panose="020F0502020204030204"/>
            </a:endParaRPr>
          </a:p>
        </p:txBody>
      </p:sp>
      <p:grpSp>
        <p:nvGrpSpPr>
          <p:cNvPr id="9" name="Group 8">
            <a:extLst>
              <a:ext uri="{FF2B5EF4-FFF2-40B4-BE49-F238E27FC236}">
                <a16:creationId xmlns:a16="http://schemas.microsoft.com/office/drawing/2014/main" id="{DA9EC693-3E87-CBE9-51B2-FDF17FD112C7}"/>
              </a:ext>
            </a:extLst>
          </p:cNvPr>
          <p:cNvGrpSpPr/>
          <p:nvPr/>
        </p:nvGrpSpPr>
        <p:grpSpPr>
          <a:xfrm>
            <a:off x="414566" y="1295264"/>
            <a:ext cx="9084540" cy="2561718"/>
            <a:chOff x="414567" y="1376644"/>
            <a:chExt cx="9188113" cy="2591312"/>
          </a:xfrm>
        </p:grpSpPr>
        <p:sp>
          <p:nvSpPr>
            <p:cNvPr id="13" name="TextBox 12">
              <a:extLst>
                <a:ext uri="{FF2B5EF4-FFF2-40B4-BE49-F238E27FC236}">
                  <a16:creationId xmlns:a16="http://schemas.microsoft.com/office/drawing/2014/main" id="{99023DD5-B62C-3662-62B8-7F000DA82E43}"/>
                </a:ext>
              </a:extLst>
            </p:cNvPr>
            <p:cNvSpPr txBox="1"/>
            <p:nvPr/>
          </p:nvSpPr>
          <p:spPr>
            <a:xfrm>
              <a:off x="414567" y="1376644"/>
              <a:ext cx="3175969" cy="280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Bierstadt"/>
                  <a:cs typeface="Calibri"/>
                </a:rPr>
                <a:t>Rental Vacancy From 2011 to 2020</a:t>
              </a:r>
            </a:p>
          </p:txBody>
        </p:sp>
        <p:pic>
          <p:nvPicPr>
            <p:cNvPr id="7" name="Picture 6" descr="A table with numbers and text&#10;&#10;Description automatically generated">
              <a:extLst>
                <a:ext uri="{FF2B5EF4-FFF2-40B4-BE49-F238E27FC236}">
                  <a16:creationId xmlns:a16="http://schemas.microsoft.com/office/drawing/2014/main" id="{104096F4-36CD-0923-76FF-4FD8F3275B6E}"/>
                </a:ext>
              </a:extLst>
            </p:cNvPr>
            <p:cNvPicPr>
              <a:picLocks noChangeAspect="1"/>
            </p:cNvPicPr>
            <p:nvPr/>
          </p:nvPicPr>
          <p:blipFill>
            <a:blip r:embed="rId2"/>
            <a:stretch>
              <a:fillRect/>
            </a:stretch>
          </p:blipFill>
          <p:spPr>
            <a:xfrm>
              <a:off x="458680" y="1654566"/>
              <a:ext cx="9144000" cy="2313390"/>
            </a:xfrm>
            <a:prstGeom prst="rect">
              <a:avLst/>
            </a:prstGeom>
          </p:spPr>
        </p:pic>
      </p:grpSp>
      <p:grpSp>
        <p:nvGrpSpPr>
          <p:cNvPr id="11" name="Group 10">
            <a:extLst>
              <a:ext uri="{FF2B5EF4-FFF2-40B4-BE49-F238E27FC236}">
                <a16:creationId xmlns:a16="http://schemas.microsoft.com/office/drawing/2014/main" id="{1A413126-F4C0-0B06-1BE0-7FBA355BDF5A}"/>
              </a:ext>
            </a:extLst>
          </p:cNvPr>
          <p:cNvGrpSpPr/>
          <p:nvPr/>
        </p:nvGrpSpPr>
        <p:grpSpPr>
          <a:xfrm>
            <a:off x="414567" y="4017146"/>
            <a:ext cx="6362330" cy="2242109"/>
            <a:chOff x="562252" y="4007098"/>
            <a:chExt cx="6096000" cy="2153331"/>
          </a:xfrm>
        </p:grpSpPr>
        <p:sp>
          <p:nvSpPr>
            <p:cNvPr id="4" name="TextBox 3">
              <a:extLst>
                <a:ext uri="{FF2B5EF4-FFF2-40B4-BE49-F238E27FC236}">
                  <a16:creationId xmlns:a16="http://schemas.microsoft.com/office/drawing/2014/main" id="{027EDA76-4DD0-C616-6462-494B20FAF53F}"/>
                </a:ext>
              </a:extLst>
            </p:cNvPr>
            <p:cNvSpPr txBox="1"/>
            <p:nvPr/>
          </p:nvSpPr>
          <p:spPr>
            <a:xfrm>
              <a:off x="564086" y="4007098"/>
              <a:ext cx="4256996" cy="2660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Bierstadt"/>
                  <a:cs typeface="Calibri"/>
                </a:rPr>
                <a:t>Rental Vacancy Over The 10-Year Period from 2010 to 2020</a:t>
              </a:r>
              <a:endParaRPr lang="en-US">
                <a:latin typeface="Bierstadt"/>
              </a:endParaRPr>
            </a:p>
          </p:txBody>
        </p:sp>
        <p:pic>
          <p:nvPicPr>
            <p:cNvPr id="10" name="Picture 9" descr="A table with numbers and numbers&#10;&#10;Description automatically generated">
              <a:extLst>
                <a:ext uri="{FF2B5EF4-FFF2-40B4-BE49-F238E27FC236}">
                  <a16:creationId xmlns:a16="http://schemas.microsoft.com/office/drawing/2014/main" id="{C05D690F-756E-4032-40E8-3AE0BDA49A76}"/>
                </a:ext>
              </a:extLst>
            </p:cNvPr>
            <p:cNvPicPr>
              <a:picLocks noChangeAspect="1"/>
            </p:cNvPicPr>
            <p:nvPr/>
          </p:nvPicPr>
          <p:blipFill>
            <a:blip r:embed="rId3"/>
            <a:stretch>
              <a:fillRect/>
            </a:stretch>
          </p:blipFill>
          <p:spPr>
            <a:xfrm>
              <a:off x="562252" y="4344815"/>
              <a:ext cx="6096000" cy="1815614"/>
            </a:xfrm>
            <a:prstGeom prst="rect">
              <a:avLst/>
            </a:prstGeom>
          </p:spPr>
        </p:pic>
      </p:grpSp>
      <p:sp>
        <p:nvSpPr>
          <p:cNvPr id="12" name="TextBox 11">
            <a:extLst>
              <a:ext uri="{FF2B5EF4-FFF2-40B4-BE49-F238E27FC236}">
                <a16:creationId xmlns:a16="http://schemas.microsoft.com/office/drawing/2014/main" id="{40BBF034-A861-1A89-713A-5019175A4F2A}"/>
              </a:ext>
            </a:extLst>
          </p:cNvPr>
          <p:cNvSpPr txBox="1"/>
          <p:nvPr/>
        </p:nvSpPr>
        <p:spPr>
          <a:xfrm>
            <a:off x="6702641" y="4105921"/>
            <a:ext cx="535619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161719"/>
                </a:solidFill>
                <a:latin typeface="Bierstadt"/>
                <a:ea typeface="+mn-lt"/>
                <a:cs typeface="+mn-lt"/>
              </a:rPr>
              <a:t>The tables presented illustrate the rental vacancy rates between 2010 and 2020 and the changes observed during this period. One notable observation from this data is that the rental vacancy rates in DC and UT varied significantly yearly, while the other states demonstrated relatively stable rates throughout the period. Moreover, Texas and Virginia experienced an increase in rental vacancies over the course of these ten years. </a:t>
            </a:r>
            <a:endParaRPr lang="en-US" sz="1600">
              <a:latin typeface="Bierstadt"/>
            </a:endParaRPr>
          </a:p>
        </p:txBody>
      </p:sp>
    </p:spTree>
    <p:extLst>
      <p:ext uri="{BB962C8B-B14F-4D97-AF65-F5344CB8AC3E}">
        <p14:creationId xmlns:p14="http://schemas.microsoft.com/office/powerpoint/2010/main" val="427913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9E0AD-4DDE-3492-2649-C6B40510DF96}"/>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r>
              <a:rPr lang="en-US" sz="4800" kern="1200">
                <a:latin typeface="Bierstadt"/>
              </a:rPr>
              <a:t>Rental Vacancy vs Population</a:t>
            </a:r>
            <a:r>
              <a:rPr lang="en-US" sz="4800">
                <a:latin typeface="Bierstadt"/>
              </a:rPr>
              <a:t> Change</a:t>
            </a:r>
            <a:endParaRPr lang="en-US" sz="4800" kern="1200">
              <a:latin typeface="Bierstadt"/>
            </a:endParaRP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4BB95CB-389A-7279-E703-9F02F47016F3}"/>
              </a:ext>
            </a:extLst>
          </p:cNvPr>
          <p:cNvSpPr txBox="1"/>
          <p:nvPr/>
        </p:nvSpPr>
        <p:spPr>
          <a:xfrm>
            <a:off x="793661" y="2599509"/>
            <a:ext cx="3269226"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200">
                <a:latin typeface="Bierstadt"/>
              </a:rPr>
              <a:t>The bar chart displayed on the left illustrates the correlation between rental vacancy and population change. The data reveals that DC, UT, and IL support the hypothesis that rental vacancy decreases when the population increases. The state of Illinois stands out with a significant 2% decrease in rental vacancy over the past ten years. </a:t>
            </a:r>
          </a:p>
          <a:p>
            <a:pPr indent="-228600">
              <a:lnSpc>
                <a:spcPct val="90000"/>
              </a:lnSpc>
              <a:spcAft>
                <a:spcPts val="600"/>
              </a:spcAft>
              <a:buFont typeface="Arial" panose="020B0604020202020204" pitchFamily="34" charset="0"/>
              <a:buChar char="•"/>
            </a:pPr>
            <a:endParaRPr lang="en-US" sz="1200">
              <a:latin typeface="Bierstadt"/>
            </a:endParaRPr>
          </a:p>
          <a:p>
            <a:pPr indent="-228600">
              <a:lnSpc>
                <a:spcPct val="90000"/>
              </a:lnSpc>
              <a:spcAft>
                <a:spcPts val="600"/>
              </a:spcAft>
              <a:buFont typeface="Arial" panose="020B0604020202020204" pitchFamily="34" charset="0"/>
              <a:buChar char="•"/>
            </a:pPr>
            <a:r>
              <a:rPr lang="en-US" sz="1200">
                <a:latin typeface="Bierstadt"/>
              </a:rPr>
              <a:t>However, VA and TX tell a different story. It could be due to the fact that people are opting to buy houses instead of renting, or there might have been some developmental projects undertaken in the last decade to cope with the surge in population.</a:t>
            </a:r>
          </a:p>
          <a:p>
            <a:pPr indent="-228600">
              <a:lnSpc>
                <a:spcPct val="90000"/>
              </a:lnSpc>
              <a:spcAft>
                <a:spcPts val="600"/>
              </a:spcAft>
              <a:buFont typeface="Arial" panose="020B0604020202020204" pitchFamily="34" charset="0"/>
              <a:buChar char="•"/>
            </a:pPr>
            <a:endParaRPr lang="en-US" sz="1200">
              <a:latin typeface="Bierstadt"/>
            </a:endParaRPr>
          </a:p>
          <a:p>
            <a:pPr indent="-228600">
              <a:lnSpc>
                <a:spcPct val="90000"/>
              </a:lnSpc>
              <a:spcAft>
                <a:spcPts val="600"/>
              </a:spcAft>
              <a:buFont typeface="Arial" panose="020B0604020202020204" pitchFamily="34" charset="0"/>
              <a:buChar char="•"/>
            </a:pPr>
            <a:r>
              <a:rPr lang="en-US" sz="1200">
                <a:latin typeface="Bierstadt"/>
              </a:rPr>
              <a:t>Overall, </a:t>
            </a:r>
            <a:r>
              <a:rPr lang="en-US" sz="1200">
                <a:ea typeface="+mn-lt"/>
                <a:cs typeface="+mn-lt"/>
              </a:rPr>
              <a:t>our analysis shows </a:t>
            </a:r>
            <a:r>
              <a:rPr lang="en-US" sz="1200">
                <a:latin typeface="Bierstadt"/>
                <a:ea typeface="+mn-lt"/>
                <a:cs typeface="+mn-lt"/>
              </a:rPr>
              <a:t>population</a:t>
            </a:r>
            <a:r>
              <a:rPr lang="en-US" sz="1200">
                <a:latin typeface="Bierstadt"/>
              </a:rPr>
              <a:t> change does not impact. </a:t>
            </a:r>
          </a:p>
        </p:txBody>
      </p:sp>
      <p:pic>
        <p:nvPicPr>
          <p:cNvPr id="12" name="Picture 11" descr="A graph of a number of people&#10;&#10;Description automatically generated">
            <a:extLst>
              <a:ext uri="{FF2B5EF4-FFF2-40B4-BE49-F238E27FC236}">
                <a16:creationId xmlns:a16="http://schemas.microsoft.com/office/drawing/2014/main" id="{64EC420C-32BD-9D3D-693E-1FA537F95544}"/>
              </a:ext>
            </a:extLst>
          </p:cNvPr>
          <p:cNvPicPr>
            <a:picLocks noChangeAspect="1"/>
          </p:cNvPicPr>
          <p:nvPr/>
        </p:nvPicPr>
        <p:blipFill>
          <a:blip r:embed="rId2"/>
          <a:stretch>
            <a:fillRect/>
          </a:stretch>
        </p:blipFill>
        <p:spPr>
          <a:xfrm>
            <a:off x="4100221" y="2391742"/>
            <a:ext cx="6961588" cy="348079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8819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Real Estate and Population Dynamics in the USA</vt:lpstr>
      <vt:lpstr>Presentation Focus: Analyzing Population Trends and Residential Real Estate Dynamics</vt:lpstr>
      <vt:lpstr>Our Data Sources</vt:lpstr>
      <vt:lpstr>Census Findings</vt:lpstr>
      <vt:lpstr>Total Population vs Resi Home Sales</vt:lpstr>
      <vt:lpstr>PowerPoint Presentation</vt:lpstr>
      <vt:lpstr>Total Population vs Resi Home Sales Price</vt:lpstr>
      <vt:lpstr>Rental Vacancy Change Overtime</vt:lpstr>
      <vt:lpstr>Rental Vacancy vs Population Change</vt:lpstr>
      <vt:lpstr>Rental Vacancy vs Population Change</vt:lpstr>
      <vt:lpstr>Percent Change in House Values Over Time</vt:lpstr>
      <vt:lpstr>Applications of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2</cp:revision>
  <dcterms:created xsi:type="dcterms:W3CDTF">2023-10-10T04:03:07Z</dcterms:created>
  <dcterms:modified xsi:type="dcterms:W3CDTF">2023-10-12T02:10:45Z</dcterms:modified>
</cp:coreProperties>
</file>