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7" r:id="rId3"/>
    <p:sldId id="297" r:id="rId4"/>
    <p:sldId id="25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316" r:id="rId20"/>
    <p:sldId id="313" r:id="rId21"/>
    <p:sldId id="314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ivvic Light" pitchFamily="2" charset="0"/>
      <p:regular r:id="rId28"/>
      <p:italic r:id="rId29"/>
    </p:embeddedFont>
    <p:embeddedFont>
      <p:font typeface="Maven Pro" panose="020B0604020202020204" charset="0"/>
      <p:regular r:id="rId30"/>
      <p:bold r:id="rId31"/>
    </p:embeddedFont>
    <p:embeddedFont>
      <p:font typeface="Nunito Light" pitchFamily="2" charset="-52"/>
      <p:regular r:id="rId32"/>
      <p:italic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475F1-0767-46F2-BEC2-0542FB17D876}">
  <a:tblStyle styleId="{FD7475F1-0767-46F2-BEC2-0542FB17D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74422" autoAdjust="0"/>
  </p:normalViewPr>
  <p:slideViewPr>
    <p:cSldViewPr snapToGrid="0">
      <p:cViewPr varScale="1">
        <p:scale>
          <a:sx n="78" d="100"/>
          <a:sy n="78" d="100"/>
        </p:scale>
        <p:origin x="15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semble_learnin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>
                <a:latin typeface="+mn-lt"/>
              </a:rPr>
              <a:t>здравствуйте! Меня зовут Макарова Елена</a:t>
            </a:r>
          </a:p>
          <a:p>
            <a:pPr marL="158750" indent="0">
              <a:buNone/>
            </a:pPr>
            <a:r>
              <a:rPr lang="ru-RU" dirty="0">
                <a:latin typeface="+mn-lt"/>
              </a:rPr>
              <a:t>Целью моей дипломной работы был проект по умолчанию</a:t>
            </a:r>
            <a:r>
              <a:rPr lang="en-US" dirty="0">
                <a:latin typeface="+mn-lt"/>
              </a:rPr>
              <a:t>: </a:t>
            </a:r>
            <a:r>
              <a:rPr lang="ru-RU" dirty="0">
                <a:latin typeface="+mn-lt"/>
              </a:rPr>
              <a:t>«</a:t>
            </a:r>
            <a:r>
              <a:rPr lang="ru-RU" sz="1100" dirty="0">
                <a:solidFill>
                  <a:srgbClr val="FFFFFF"/>
                </a:solidFill>
                <a:latin typeface="+mn-lt"/>
              </a:rPr>
              <a:t>Предсказание стоимости недвижимости»</a:t>
            </a:r>
            <a:endParaRPr lang="ru-RU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Так как признаки камин, бассейн и парковка  были очень грязные и слишком много пропусков, целесообразнее было привести их бинарному виду., просто их наличие или отсутствие.</a:t>
            </a:r>
          </a:p>
          <a:p>
            <a:pPr marL="158750" indent="0" algn="l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49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ru-RU" dirty="0">
                <a:latin typeface="+mn-lt"/>
              </a:rPr>
              <a:t>В результате всех преобразований получилось 32 признака: 26 числовых и 6 категориальных.</a:t>
            </a:r>
          </a:p>
          <a:p>
            <a:pPr marL="158750" indent="0" algn="l">
              <a:buNone/>
            </a:pPr>
            <a:r>
              <a:rPr lang="ru-RU" dirty="0">
                <a:latin typeface="+mn-lt"/>
              </a:rPr>
              <a:t>Во время обработки создано 19 новых признаков.</a:t>
            </a:r>
          </a:p>
          <a:p>
            <a:pPr marL="158750" indent="0" algn="l">
              <a:buNone/>
            </a:pPr>
            <a:r>
              <a:rPr lang="ru-RU" dirty="0">
                <a:latin typeface="+mn-lt"/>
              </a:rPr>
              <a:t>Сильная корреляция наблюдается между годом реконструкции и сколько лет назад сделана реконструкция (-0,9)</a:t>
            </a:r>
          </a:p>
          <a:p>
            <a:pPr marL="158750" indent="0" algn="l">
              <a:buNone/>
            </a:pPr>
            <a:r>
              <a:rPr lang="ru-RU" dirty="0">
                <a:latin typeface="+mn-lt"/>
              </a:rPr>
              <a:t>Между годом постройки и сколько лет назад построено (-0,7 )  - логично они созданы из друг друга.</a:t>
            </a:r>
          </a:p>
          <a:p>
            <a:pPr marL="158750" indent="0" algn="l">
              <a:buNone/>
            </a:pPr>
            <a:r>
              <a:rPr lang="ru-RU" dirty="0">
                <a:latin typeface="+mn-lt"/>
              </a:rPr>
              <a:t>(Средняя дистанция и максимальная дистанция, и рейтинги школ.)</a:t>
            </a:r>
          </a:p>
          <a:p>
            <a:pPr marL="158750" indent="0" algn="l">
              <a:buNone/>
            </a:pPr>
            <a:r>
              <a:rPr lang="ru-RU" dirty="0">
                <a:latin typeface="+mn-lt"/>
              </a:rPr>
              <a:t>НО в дальнейшем было </a:t>
            </a:r>
            <a:r>
              <a:rPr lang="ru-RU" dirty="0" err="1">
                <a:latin typeface="+mn-lt"/>
              </a:rPr>
              <a:t>проверенно</a:t>
            </a:r>
            <a:r>
              <a:rPr lang="ru-RU" dirty="0">
                <a:latin typeface="+mn-lt"/>
              </a:rPr>
              <a:t>! Что  вариант при сохранении всех признаков , дал лучше результат!</a:t>
            </a:r>
          </a:p>
        </p:txBody>
      </p:sp>
    </p:spTree>
    <p:extLst>
      <p:ext uri="{BB962C8B-B14F-4D97-AF65-F5344CB8AC3E}">
        <p14:creationId xmlns:p14="http://schemas.microsoft.com/office/powerpoint/2010/main" val="261816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dirty="0">
                <a:latin typeface="+mn-lt"/>
              </a:rPr>
              <a:t>Многие алгоритмы машинного обучения не могут работать с категориальными данными напрямую. Они требуют, чтобы данные были числовыми. Поэтому перед обучением модели требуется кодировка признаков</a:t>
            </a:r>
          </a:p>
          <a:p>
            <a:pPr marL="457200" indent="-298450" algn="l"/>
            <a:r>
              <a:rPr lang="ru-RU" dirty="0">
                <a:latin typeface="+mn-lt"/>
              </a:rPr>
              <a:t>В данном проекте я проверила несколько вариантов кодировки</a:t>
            </a:r>
            <a:endParaRPr lang="en-US" dirty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1)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Frequency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Encoding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–( для признаков с высокой спектром значений)</a:t>
            </a:r>
          </a:p>
          <a:p>
            <a:pPr marL="15875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LabelEncoder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– (Преобразует все значения категориальных признаков в числа)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457200" indent="-298450"/>
            <a:r>
              <a:rPr lang="en-US" dirty="0">
                <a:solidFill>
                  <a:schemeClr val="bg1"/>
                </a:solidFill>
                <a:latin typeface="+mn-lt"/>
              </a:rPr>
              <a:t>2) </a:t>
            </a:r>
            <a:r>
              <a:rPr lang="en-US" b="0" i="1" dirty="0">
                <a:effectLst/>
                <a:latin typeface="+mn-lt"/>
              </a:rPr>
              <a:t>One-Hot Encoding – </a:t>
            </a:r>
            <a:r>
              <a:rPr lang="ru-RU" b="0" i="1" dirty="0">
                <a:effectLst/>
                <a:latin typeface="+mn-lt"/>
              </a:rPr>
              <a:t>создание </a:t>
            </a:r>
            <a:r>
              <a:rPr lang="en-US" b="0" i="1" dirty="0">
                <a:effectLst/>
                <a:latin typeface="+mn-lt"/>
              </a:rPr>
              <a:t>dummy</a:t>
            </a:r>
            <a:r>
              <a:rPr lang="ru-RU" b="0" i="1" dirty="0">
                <a:effectLst/>
                <a:latin typeface="+mn-lt"/>
              </a:rPr>
              <a:t> переменных.</a:t>
            </a:r>
          </a:p>
          <a:p>
            <a:pPr marL="457200" indent="-298450" algn="l"/>
            <a:r>
              <a:rPr lang="ru-RU" b="0" i="0" dirty="0">
                <a:effectLst/>
                <a:latin typeface="+mn-lt"/>
              </a:rPr>
              <a:t>Прежде чем приступать к моделированию, нужно выполнить «центровку» и «стандартизацию» данных путём их масштабирования.</a:t>
            </a:r>
            <a:r>
              <a:rPr lang="en-US" dirty="0">
                <a:latin typeface="+mn-lt"/>
              </a:rPr>
              <a:t>: </a:t>
            </a:r>
            <a:r>
              <a:rPr lang="ru-RU" dirty="0">
                <a:latin typeface="+mn-lt"/>
              </a:rPr>
              <a:t>выбрала для этого </a:t>
            </a:r>
            <a:r>
              <a:rPr lang="ru-RU" dirty="0" err="1">
                <a:latin typeface="+mn-lt"/>
              </a:rPr>
              <a:t>MinMaxScaler</a:t>
            </a:r>
            <a:r>
              <a:rPr lang="ru-RU" dirty="0">
                <a:latin typeface="+mn-lt"/>
              </a:rPr>
              <a:t>, он  не искажает расстояния между значениями в каждой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5226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effectLst/>
                <a:latin typeface="+mn-lt"/>
              </a:rPr>
              <a:t>В качестве наивной модели я использовала линейную регрессию</a:t>
            </a:r>
            <a:endParaRPr lang="en-US" b="0" i="0" dirty="0">
              <a:effectLst/>
              <a:latin typeface="+mn-lt"/>
            </a:endParaRPr>
          </a:p>
          <a:p>
            <a:pPr algn="l"/>
            <a:r>
              <a:rPr lang="ru-RU" b="0" i="0" dirty="0">
                <a:effectLst/>
                <a:latin typeface="+mn-lt"/>
              </a:rPr>
              <a:t>И модель с логарифмированием целевой переменной показала лучше результат. 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Поэтому далее в моделях будем использовать логарифмирование целевого признака, </a:t>
            </a:r>
          </a:p>
          <a:p>
            <a:pPr marL="15875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Так же , если не удалять коррелирующие признаки, то результат немного становится лучше!</a:t>
            </a:r>
          </a:p>
          <a:p>
            <a:pPr marL="457200" indent="-29845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63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effectLst/>
                <a:latin typeface="+mn-lt"/>
              </a:rPr>
              <a:t>Далее посмотрела какие результаты получатся у модели случайного леса (</a:t>
            </a:r>
            <a:r>
              <a:rPr lang="en-US" dirty="0" err="1">
                <a:latin typeface="+mn-lt"/>
              </a:rPr>
              <a:t>RandomForestRegressor</a:t>
            </a:r>
            <a:r>
              <a:rPr lang="ru-RU" dirty="0">
                <a:latin typeface="+mn-lt"/>
              </a:rPr>
              <a:t>)</a:t>
            </a:r>
          </a:p>
          <a:p>
            <a:pPr marL="457200" indent="-298450" algn="l"/>
            <a:r>
              <a:rPr lang="ru-RU" dirty="0">
                <a:latin typeface="+mn-lt"/>
              </a:rPr>
              <a:t>И модель показала очень хороший результат!! (один из лучших, если с подбором параметров)</a:t>
            </a:r>
          </a:p>
        </p:txBody>
      </p:sp>
    </p:spTree>
    <p:extLst>
      <p:ext uri="{BB962C8B-B14F-4D97-AF65-F5344CB8AC3E}">
        <p14:creationId xmlns:p14="http://schemas.microsoft.com/office/powerpoint/2010/main" val="403193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effectLst/>
                <a:latin typeface="+mn-lt"/>
              </a:rPr>
              <a:t>Далее еще посмотрела какие результаты получатся у таких трех моделей (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ExtraTreesRegressor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CatBoostRegressor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XGBRegressor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)</a:t>
            </a:r>
          </a:p>
          <a:p>
            <a:pPr marL="457200" indent="-298450" algn="l"/>
            <a:r>
              <a:rPr lang="ru-RU" dirty="0">
                <a:latin typeface="+mn-lt"/>
              </a:rPr>
              <a:t>И модели показали неплохой результат!!</a:t>
            </a:r>
          </a:p>
          <a:p>
            <a:pPr marL="457200" indent="-298450" algn="l"/>
            <a:r>
              <a:rPr lang="ru-RU" dirty="0">
                <a:latin typeface="+mn-lt"/>
              </a:rPr>
              <a:t>К алгоритму </a:t>
            </a:r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 был произведен подбор </a:t>
            </a:r>
            <a:r>
              <a:rPr lang="ru-RU" dirty="0" err="1">
                <a:latin typeface="+mn-lt"/>
              </a:rPr>
              <a:t>гиперпарапетров</a:t>
            </a:r>
            <a:r>
              <a:rPr lang="ru-RU" dirty="0">
                <a:latin typeface="+mn-lt"/>
              </a:rPr>
              <a:t> и </a:t>
            </a:r>
            <a:r>
              <a:rPr lang="ru-RU" dirty="0" err="1">
                <a:latin typeface="+mn-lt"/>
              </a:rPr>
              <a:t>крос</a:t>
            </a:r>
            <a:r>
              <a:rPr lang="ru-RU" dirty="0">
                <a:latin typeface="+mn-lt"/>
              </a:rPr>
              <a:t>-валидация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77256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effectLst/>
                <a:latin typeface="+mn-lt"/>
              </a:rPr>
              <a:t>Далее посмотрела какие результаты получатся у (</a:t>
            </a:r>
            <a:r>
              <a:rPr lang="ru-RU" b="1" i="0" dirty="0" err="1">
                <a:effectLst/>
                <a:latin typeface="+mn-lt"/>
              </a:rPr>
              <a:t>асамбля</a:t>
            </a:r>
            <a:r>
              <a:rPr lang="ru-RU" b="1" i="0" dirty="0">
                <a:effectLst/>
                <a:latin typeface="+mn-lt"/>
              </a:rPr>
              <a:t>) </a:t>
            </a:r>
            <a:r>
              <a:rPr lang="en-US" b="1" i="0" dirty="0">
                <a:effectLst/>
                <a:latin typeface="+mn-lt"/>
              </a:rPr>
              <a:t>Bagging</a:t>
            </a:r>
            <a:r>
              <a:rPr lang="ru-RU" b="1" i="0" dirty="0">
                <a:effectLst/>
                <a:latin typeface="+mn-lt"/>
              </a:rPr>
              <a:t> со случайным лесом и с градиентным </a:t>
            </a:r>
            <a:r>
              <a:rPr lang="ru-RU" b="1" i="0" dirty="0" err="1">
                <a:effectLst/>
                <a:latin typeface="+mn-lt"/>
              </a:rPr>
              <a:t>бустингом</a:t>
            </a:r>
            <a:endParaRPr lang="ru-RU" dirty="0">
              <a:latin typeface="+mn-lt"/>
            </a:endParaRPr>
          </a:p>
          <a:p>
            <a:pPr marL="457200" indent="-298450" algn="l"/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Bagging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(от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Bootstrap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n-lt"/>
              </a:rPr>
              <a:t>aggregation</a:t>
            </a:r>
            <a:r>
              <a:rPr lang="ru-RU" b="0" i="0" dirty="0">
                <a:solidFill>
                  <a:srgbClr val="111111"/>
                </a:solidFill>
                <a:effectLst/>
                <a:latin typeface="+mn-lt"/>
              </a:rPr>
              <a:t>) — это один из первых и самых простых видов ансамблей.)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698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1" i="0" dirty="0" err="1">
                <a:solidFill>
                  <a:srgbClr val="444444"/>
                </a:solidFill>
                <a:effectLst/>
                <a:latin typeface="+mn-lt"/>
              </a:rPr>
              <a:t>Стекинг</a:t>
            </a:r>
            <a:r>
              <a:rPr lang="ru-RU" b="1" i="0" dirty="0">
                <a:solidFill>
                  <a:srgbClr val="444444"/>
                </a:solidFill>
                <a:effectLst/>
                <a:latin typeface="+mn-lt"/>
              </a:rPr>
              <a:t> </a:t>
            </a:r>
            <a:r>
              <a:rPr lang="ru-RU" b="0" i="0" dirty="0">
                <a:solidFill>
                  <a:srgbClr val="444444"/>
                </a:solidFill>
                <a:effectLst/>
                <a:latin typeface="+mn-lt"/>
              </a:rPr>
              <a:t>— один из самых популярных способов </a:t>
            </a:r>
            <a:r>
              <a:rPr lang="ru-RU" b="0" i="0" u="none" strike="noStrike" dirty="0" err="1">
                <a:solidFill>
                  <a:srgbClr val="1185D7"/>
                </a:solidFill>
                <a:effectLst/>
                <a:latin typeface="+mn-lt"/>
                <a:hlinkClick r:id="rId3"/>
              </a:rPr>
              <a:t>ансамблирования</a:t>
            </a:r>
            <a:r>
              <a:rPr lang="ru-RU" b="0" i="0" dirty="0">
                <a:solidFill>
                  <a:srgbClr val="444444"/>
                </a:solidFill>
                <a:effectLst/>
                <a:latin typeface="+mn-lt"/>
              </a:rPr>
              <a:t> алгоритмов, т.е. использования нескольких алгоритмов для решения одной задачи машинного обучения.</a:t>
            </a:r>
            <a:endParaRPr lang="en-US" b="0" i="0" dirty="0">
              <a:solidFill>
                <a:srgbClr val="444444"/>
              </a:solidFill>
              <a:effectLst/>
              <a:latin typeface="+mn-lt"/>
            </a:endParaRPr>
          </a:p>
          <a:p>
            <a:pPr marL="457200" indent="-298450" algn="l"/>
            <a:r>
              <a:rPr lang="ru-RU" b="0" i="0" dirty="0">
                <a:effectLst/>
                <a:latin typeface="+mn-lt"/>
              </a:rPr>
              <a:t>В качестве базовых моделей выбрала две с лучшими результатами - </a:t>
            </a:r>
            <a:r>
              <a:rPr lang="ru-RU" b="0" i="0" dirty="0" err="1">
                <a:effectLst/>
                <a:latin typeface="+mn-lt"/>
              </a:rPr>
              <a:t>XGBRegressor</a:t>
            </a:r>
            <a:r>
              <a:rPr lang="ru-RU" b="0" i="0" dirty="0">
                <a:effectLst/>
                <a:latin typeface="+mn-lt"/>
              </a:rPr>
              <a:t> &amp; </a:t>
            </a:r>
            <a:r>
              <a:rPr lang="ru-RU" b="0" i="0" dirty="0" err="1">
                <a:effectLst/>
                <a:latin typeface="+mn-lt"/>
              </a:rPr>
              <a:t>RandomForestRegressor</a:t>
            </a:r>
            <a:endParaRPr lang="en-US" b="0" i="0" dirty="0">
              <a:effectLst/>
              <a:latin typeface="+mn-lt"/>
            </a:endParaRPr>
          </a:p>
          <a:p>
            <a:pPr marL="457200" indent="-298450" algn="l"/>
            <a:r>
              <a:rPr lang="ru-RU" dirty="0">
                <a:effectLst/>
                <a:latin typeface="+mn-lt"/>
              </a:rPr>
              <a:t>Для обработки результатов взяла линейную регрессию</a:t>
            </a:r>
          </a:p>
          <a:p>
            <a:pPr marL="457200" indent="-298450" algn="l"/>
            <a:r>
              <a:rPr lang="ru-RU" dirty="0">
                <a:effectLst/>
                <a:latin typeface="+mn-lt"/>
              </a:rPr>
              <a:t>Хороший результат! Видим на экране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647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+mn-lt"/>
              </a:rPr>
              <a:t>Так же по вашим рекомендациям я еще добавила несколько моделей: первая это – </a:t>
            </a:r>
            <a:r>
              <a:rPr lang="en-US" dirty="0" err="1">
                <a:latin typeface="+mn-lt"/>
              </a:rPr>
              <a:t>LGBMRegressor</a:t>
            </a:r>
            <a:r>
              <a:rPr lang="ru-RU" dirty="0">
                <a:latin typeface="+mn-lt"/>
              </a:rPr>
              <a:t>.</a:t>
            </a:r>
          </a:p>
          <a:p>
            <a:pPr marL="457200" indent="-298450" algn="l"/>
            <a:r>
              <a:rPr lang="ru-RU" dirty="0">
                <a:latin typeface="+mn-lt"/>
              </a:rPr>
              <a:t>Модель выдает хорошие результаты при меньшем времени! </a:t>
            </a:r>
          </a:p>
        </p:txBody>
      </p:sp>
    </p:spTree>
    <p:extLst>
      <p:ext uri="{BB962C8B-B14F-4D97-AF65-F5344CB8AC3E}">
        <p14:creationId xmlns:p14="http://schemas.microsoft.com/office/powerpoint/2010/main" val="339775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>
                <a:latin typeface="+mn-lt"/>
              </a:rPr>
              <a:t>Вторая добавленная модель – из </a:t>
            </a:r>
            <a:r>
              <a:rPr lang="en-US" dirty="0">
                <a:latin typeface="+mn-lt"/>
              </a:rPr>
              <a:t>deep learning </a:t>
            </a:r>
            <a:r>
              <a:rPr lang="ru-RU" dirty="0">
                <a:latin typeface="+mn-lt"/>
              </a:rPr>
              <a:t>модели</a:t>
            </a:r>
            <a:r>
              <a:rPr lang="en-US" dirty="0">
                <a:latin typeface="+mn-lt"/>
              </a:rPr>
              <a:t> -  </a:t>
            </a:r>
            <a:r>
              <a:rPr lang="en-US" dirty="0" err="1">
                <a:latin typeface="+mn-lt"/>
              </a:rPr>
              <a:t>TabNet</a:t>
            </a:r>
            <a:r>
              <a:rPr lang="ru-RU" dirty="0">
                <a:latin typeface="+mn-lt"/>
              </a:rPr>
              <a:t>, к сожалению она обучается очень долго и при попытки улучшения с помощью параметров занимало больше 30 часов и все слетало( поэтому я оставила первоначальные результаты которые смогла получить на этой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2067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Данная работа посвящена актуальной теме, а именно, созданию модели прогнозирования стоимости недвижимости с использованием методов машинного обучения, с последующей коммерциализацией проекта в виде мобильного приложения или сервиса, предоставляющего возможность расчета стоимости недвижимости.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>
                <a:latin typeface="+mn-lt"/>
              </a:rPr>
              <a:t>Задача предсказания стоимости недвижимости для определения выгодных предложений или того что цена завышена,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используется такими популярными </a:t>
            </a:r>
            <a:r>
              <a:rPr lang="ru-RU" dirty="0">
                <a:latin typeface="+mn-lt"/>
              </a:rPr>
              <a:t>компаниями как ЦИАН, </a:t>
            </a:r>
            <a:r>
              <a:rPr lang="ru-RU" dirty="0" err="1">
                <a:latin typeface="+mn-lt"/>
              </a:rPr>
              <a:t>ДомКлик</a:t>
            </a:r>
            <a:r>
              <a:rPr lang="ru-RU" dirty="0">
                <a:latin typeface="+mn-lt"/>
              </a:rPr>
              <a:t>,</a:t>
            </a:r>
            <a:r>
              <a:rPr lang="en-US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Авито</a:t>
            </a:r>
            <a:r>
              <a:rPr lang="ru-RU" dirty="0">
                <a:latin typeface="+mn-lt"/>
              </a:rPr>
              <a:t>, </a:t>
            </a:r>
            <a:r>
              <a:rPr lang="ru-RU" dirty="0" err="1">
                <a:latin typeface="+mn-lt"/>
              </a:rPr>
              <a:t>яндекс</a:t>
            </a:r>
            <a:r>
              <a:rPr lang="ru-RU" dirty="0">
                <a:latin typeface="+mn-lt"/>
              </a:rPr>
              <a:t> недвижимость)).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9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43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Для выполнения задачи были поставлены некоторые цели.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– разведывательный анализ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- построение различных моделей машинного обучения и выбор  лучших результатов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Наши результаты естественно очень сильно зависят от имеющихся данных и их качества, поэтому хотелось немного остановится на самих данных и некоторых трудностях очистки их.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8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b="0" i="0" dirty="0">
                <a:effectLst/>
                <a:latin typeface="+mn-lt"/>
              </a:rPr>
              <a:t>Будем использовать уже готовый </a:t>
            </a:r>
            <a:r>
              <a:rPr lang="ru-RU" b="0" i="0" dirty="0" err="1">
                <a:effectLst/>
                <a:latin typeface="+mn-lt"/>
              </a:rPr>
              <a:t>датасет</a:t>
            </a:r>
            <a:r>
              <a:rPr lang="ru-RU" b="0" i="0" dirty="0">
                <a:effectLst/>
                <a:latin typeface="+mn-lt"/>
              </a:rPr>
              <a:t> .</a:t>
            </a:r>
          </a:p>
          <a:p>
            <a:pPr algn="l"/>
            <a:endParaRPr lang="ru-RU" b="0" i="0" dirty="0">
              <a:effectLst/>
              <a:latin typeface="+mn-lt"/>
            </a:endParaRPr>
          </a:p>
          <a:p>
            <a:pPr algn="l"/>
            <a:r>
              <a:rPr lang="ru-RU" b="0" i="0" dirty="0">
                <a:effectLst/>
                <a:latin typeface="+mn-lt"/>
              </a:rPr>
              <a:t>В нашем наборе данных 18 признаков описывающих недвижимость и </a:t>
            </a:r>
            <a:r>
              <a:rPr lang="ru-RU" dirty="0">
                <a:latin typeface="+mn-lt"/>
              </a:rPr>
              <a:t>377185 строк</a:t>
            </a:r>
            <a:endParaRPr lang="ru-RU" b="0" i="0" dirty="0">
              <a:effectLst/>
              <a:latin typeface="+mn-lt"/>
            </a:endParaRPr>
          </a:p>
          <a:p>
            <a:pPr algn="l"/>
            <a:r>
              <a:rPr lang="ru-RU" b="0" i="0" dirty="0">
                <a:effectLst/>
                <a:latin typeface="+mn-lt"/>
              </a:rPr>
              <a:t>Целевая переменная </a:t>
            </a:r>
            <a:r>
              <a:rPr lang="ru-RU" b="1" i="0" dirty="0" err="1">
                <a:effectLst/>
                <a:latin typeface="+mn-lt"/>
              </a:rPr>
              <a:t>target</a:t>
            </a:r>
            <a:r>
              <a:rPr lang="ru-RU" b="0" i="0" dirty="0">
                <a:effectLst/>
                <a:latin typeface="+mn-lt"/>
              </a:rPr>
              <a:t> - цена объекта недвижимости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По первичной информации можно сказать, что</a:t>
            </a:r>
          </a:p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Очень загрязненные данные, а именно:</a:t>
            </a:r>
          </a:p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Много пропусков!</a:t>
            </a:r>
          </a:p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Есть дубликаты</a:t>
            </a:r>
          </a:p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Есть большое количество по разному записанных одинаковых по значению данных.</a:t>
            </a:r>
          </a:p>
          <a:p>
            <a:pPr algn="l"/>
            <a:r>
              <a:rPr lang="ru-RU" sz="2000" dirty="0">
                <a:latin typeface="+mn-lt"/>
              </a:rPr>
              <a:t>Сложные категориальные признаки</a:t>
            </a:r>
          </a:p>
          <a:p>
            <a:pPr algn="l"/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Столбцы </a:t>
            </a:r>
            <a:r>
              <a:rPr lang="ru-RU" sz="1800" b="0" i="0" u="none" strike="noStrike" baseline="0" dirty="0" err="1">
                <a:solidFill>
                  <a:srgbClr val="171717"/>
                </a:solidFill>
                <a:latin typeface="+mn-lt"/>
              </a:rPr>
              <a:t>homeFacts</a:t>
            </a:r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 и </a:t>
            </a:r>
            <a:r>
              <a:rPr lang="ru-RU" sz="1800" b="0" i="0" u="none" strike="noStrike" baseline="0" dirty="0" err="1">
                <a:solidFill>
                  <a:srgbClr val="171717"/>
                </a:solidFill>
                <a:latin typeface="+mn-lt"/>
              </a:rPr>
              <a:t>schools</a:t>
            </a:r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 это вложенные </a:t>
            </a:r>
            <a:r>
              <a:rPr lang="ru-RU" sz="1800" b="0" i="0" u="none" strike="noStrike" baseline="0" dirty="0" err="1">
                <a:solidFill>
                  <a:srgbClr val="171717"/>
                </a:solidFill>
                <a:latin typeface="+mn-lt"/>
              </a:rPr>
              <a:t>датасеты</a:t>
            </a:r>
            <a:r>
              <a:rPr lang="ru-RU" sz="1800" b="0" i="0" u="none" strike="noStrike" baseline="0" dirty="0">
                <a:solidFill>
                  <a:srgbClr val="171717"/>
                </a:solidFill>
                <a:latin typeface="+mn-lt"/>
              </a:rPr>
              <a:t> в формате </a:t>
            </a:r>
            <a:r>
              <a:rPr lang="en-US" sz="1800" b="0" i="0" u="none" strike="noStrike" baseline="0" dirty="0" err="1">
                <a:solidFill>
                  <a:srgbClr val="171717"/>
                </a:solidFill>
                <a:latin typeface="+mn-lt"/>
              </a:rPr>
              <a:t>json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72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+mn-lt"/>
              </a:rPr>
              <a:t>Очень много времени было потрачено на </a:t>
            </a:r>
            <a:r>
              <a:rPr lang="en-US" dirty="0">
                <a:latin typeface="+mn-lt"/>
              </a:rPr>
              <a:t>EDA </a:t>
            </a:r>
            <a:r>
              <a:rPr lang="ru-RU" dirty="0">
                <a:latin typeface="+mn-lt"/>
              </a:rPr>
              <a:t>и </a:t>
            </a:r>
            <a:r>
              <a:rPr lang="en-US" dirty="0">
                <a:latin typeface="+mn-lt"/>
              </a:rPr>
              <a:t>Features Engineering</a:t>
            </a:r>
            <a:r>
              <a:rPr lang="ru-RU" dirty="0"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+mn-lt"/>
              </a:rPr>
              <a:t>Приведу несколько примеров очистки признаков.</a:t>
            </a:r>
            <a:endParaRPr lang="en-US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+mn-lt"/>
              </a:rPr>
              <a:t>Целевая переменная как и многие другие признаки содержали различные символы , выбросы и требовали глубокой очистки.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После очистки и логарифмирования распределение целевого признака стало нормальным.</a:t>
            </a:r>
          </a:p>
        </p:txBody>
      </p:sp>
    </p:spTree>
    <p:extLst>
      <p:ext uri="{BB962C8B-B14F-4D97-AF65-F5344CB8AC3E}">
        <p14:creationId xmlns:p14="http://schemas.microsoft.com/office/powerpoint/2010/main" val="155540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+mn-lt"/>
              </a:rPr>
              <a:t>Из 2х сложных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признаков (</a:t>
            </a:r>
            <a:r>
              <a:rPr lang="en-US" sz="1100" dirty="0" err="1">
                <a:latin typeface="+mj-lt"/>
              </a:rPr>
              <a:t>homeFact</a:t>
            </a:r>
            <a:r>
              <a:rPr lang="ru-RU" sz="1100" dirty="0">
                <a:latin typeface="+mj-lt"/>
              </a:rPr>
              <a:t> и</a:t>
            </a:r>
            <a:r>
              <a:rPr lang="en-US" sz="1100" dirty="0">
                <a:latin typeface="+mj-lt"/>
              </a:rPr>
              <a:t> schools</a:t>
            </a:r>
            <a:r>
              <a:rPr lang="ru-RU" dirty="0">
                <a:latin typeface="+mn-lt"/>
              </a:rPr>
              <a:t>), после обработки и очистки были получены новые признаки: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+mn-lt"/>
              </a:rPr>
              <a:t>(Среднее, минимально и максимальное значение  по рейтингу школ и расстоянию до них)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YEAR BUILT - </a:t>
            </a:r>
            <a:r>
              <a:rPr lang="ru-RU" b="0" i="0" dirty="0">
                <a:effectLst/>
                <a:latin typeface="+mn-lt"/>
              </a:rPr>
              <a:t>год постройки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REMODELED YEAR - </a:t>
            </a:r>
            <a:r>
              <a:rPr lang="ru-RU" b="0" i="0" dirty="0">
                <a:effectLst/>
                <a:latin typeface="+mn-lt"/>
              </a:rPr>
              <a:t>год реконструкции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HEATING – </a:t>
            </a:r>
            <a:r>
              <a:rPr lang="ru-RU" b="0" i="0" dirty="0">
                <a:effectLst/>
                <a:latin typeface="+mn-lt"/>
              </a:rPr>
              <a:t>отопление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PARKING - </a:t>
            </a:r>
            <a:r>
              <a:rPr lang="ru-RU" b="0" i="0" dirty="0">
                <a:effectLst/>
                <a:latin typeface="+mn-lt"/>
              </a:rPr>
              <a:t>парковка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LOTSIZE – </a:t>
            </a:r>
            <a:r>
              <a:rPr lang="ru-RU" b="0" i="0" dirty="0">
                <a:effectLst/>
                <a:latin typeface="+mn-lt"/>
              </a:rPr>
              <a:t>площадь.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PRICE/SQFT - </a:t>
            </a:r>
            <a:r>
              <a:rPr lang="ru-RU" b="0" i="0" dirty="0">
                <a:effectLst/>
                <a:latin typeface="+mn-lt"/>
              </a:rPr>
              <a:t>цена за </a:t>
            </a:r>
            <a:r>
              <a:rPr lang="ru-RU" b="0" i="0" dirty="0" err="1">
                <a:effectLst/>
                <a:latin typeface="+mn-lt"/>
              </a:rPr>
              <a:t>кв.Фут</a:t>
            </a:r>
            <a:endParaRPr lang="ru-RU" b="0" i="0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n-lt"/>
              </a:rPr>
              <a:t>В новых полученных признаках были свои сложности, например в цене за </a:t>
            </a:r>
            <a:r>
              <a:rPr lang="ru-RU" b="0" i="0" dirty="0" err="1">
                <a:effectLst/>
                <a:latin typeface="+mn-lt"/>
              </a:rPr>
              <a:t>кв.фут</a:t>
            </a:r>
            <a:r>
              <a:rPr lang="ru-RU" b="0" i="0" dirty="0">
                <a:effectLst/>
                <a:latin typeface="+mn-lt"/>
              </a:rPr>
              <a:t> значения были и в акрах и в футах. </a:t>
            </a:r>
            <a:r>
              <a:rPr lang="ru-RU" b="0" i="0" dirty="0" err="1">
                <a:effectLst/>
                <a:latin typeface="+mn-lt"/>
              </a:rPr>
              <a:t>Т.е</a:t>
            </a:r>
            <a:r>
              <a:rPr lang="ru-RU" b="0" i="0" dirty="0">
                <a:effectLst/>
                <a:latin typeface="+mn-lt"/>
              </a:rPr>
              <a:t> требовало приведения к одному измерению</a:t>
            </a:r>
          </a:p>
          <a:p>
            <a:pPr marL="158750" indent="0" algn="l">
              <a:buNone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Добавление в </a:t>
            </a:r>
            <a:r>
              <a:rPr lang="ru-RU" b="0" i="0" dirty="0" err="1">
                <a:solidFill>
                  <a:srgbClr val="D5D5D5"/>
                </a:solidFill>
                <a:effectLst/>
                <a:latin typeface="+mn-lt"/>
              </a:rPr>
              <a:t>датасет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  признаков </a:t>
            </a:r>
            <a:r>
              <a:rPr lang="en-US" b="0" i="0" dirty="0">
                <a:solidFill>
                  <a:srgbClr val="D5D5D5"/>
                </a:solidFill>
                <a:effectLst/>
                <a:latin typeface="+mn-lt"/>
              </a:rPr>
              <a:t>'Heating' 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и '</a:t>
            </a:r>
            <a:r>
              <a:rPr lang="en-US" b="0" i="0" dirty="0">
                <a:solidFill>
                  <a:srgbClr val="D5D5D5"/>
                </a:solidFill>
                <a:effectLst/>
                <a:latin typeface="+mn-lt"/>
              </a:rPr>
              <a:t>Cooling' 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ухудшали  метрику</a:t>
            </a:r>
          </a:p>
          <a:p>
            <a:pPr marL="158750" indent="0" algn="l">
              <a:buNone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А вот '</a:t>
            </a:r>
            <a:r>
              <a:rPr lang="en-US" b="0" i="0" dirty="0">
                <a:solidFill>
                  <a:srgbClr val="D5D5D5"/>
                </a:solidFill>
                <a:effectLst/>
                <a:latin typeface="+mn-lt"/>
              </a:rPr>
              <a:t>Parking’ 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,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Price/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sqft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lotsize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 '</a:t>
            </a:r>
            <a:r>
              <a:rPr lang="en-US" b="0" i="0" dirty="0">
                <a:solidFill>
                  <a:srgbClr val="D5D5D5"/>
                </a:solidFill>
                <a:effectLst/>
                <a:latin typeface="+mn-lt"/>
              </a:rPr>
              <a:t>Year built' </a:t>
            </a: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делает лучше!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78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В признаке количество ванных комнат более 100000 пропусков, а дробные значения это не опечатка</a:t>
            </a:r>
          </a:p>
          <a:p>
            <a:pPr marL="158750" indent="0" algn="l">
              <a:buNone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В США наличие ванной комнаты обозначается следующим образом: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Если 1 - это значит, что это полноценная ванная комната с душем, туалетом, ванной, раковиной.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Если 0.5 - имеет только два из четырех основных компонентов ванной комнаты, обычно унитаз и раковину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Если 0.75 - значит чего-то одного не хватает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Если 0.25 - комната только с одним из четырех элементов, обычно это туалет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3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 algn="l"/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В признаке количество спален </a:t>
            </a:r>
          </a:p>
          <a:p>
            <a:pPr marL="457200" indent="-298450" algn="l"/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И так же требовалась тщательная очистка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Пропуски: 89929 Уникальных: 1122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Как видим по-разному записаны одни и те же значения.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b="0" i="0" dirty="0">
                <a:solidFill>
                  <a:srgbClr val="D5D5D5"/>
                </a:solidFill>
                <a:effectLst/>
                <a:latin typeface="+mn-lt"/>
              </a:rPr>
              <a:t>В итоге получили вот такое нормальное распределение после обработки, как видим на графике справа</a:t>
            </a:r>
          </a:p>
          <a:p>
            <a:pPr marL="457200" indent="-298450" algn="l"/>
            <a:endParaRPr lang="ru-RU" b="0" i="0" dirty="0">
              <a:solidFill>
                <a:srgbClr val="D5D5D5"/>
              </a:solidFill>
              <a:effectLst/>
              <a:latin typeface="+mn-lt"/>
            </a:endParaRPr>
          </a:p>
          <a:p>
            <a:pPr marL="457200" indent="-298450" algn="l"/>
            <a:endParaRPr lang="ru-RU" b="0" i="0" dirty="0">
              <a:solidFill>
                <a:srgbClr val="D5D5D5"/>
              </a:solidFill>
              <a:effectLst/>
              <a:latin typeface="+mn-lt"/>
            </a:endParaRPr>
          </a:p>
          <a:p>
            <a:pPr marL="158750" indent="0" algn="l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06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3025952"/>
            <a:ext cx="3295500" cy="571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n-lt"/>
              </a:rPr>
              <a:t>Финальный проект</a:t>
            </a:r>
            <a:endParaRPr sz="1600" dirty="0">
              <a:latin typeface="+mn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+mj-lt"/>
              </a:rPr>
              <a:t>Предсказание стоимости недвижимости </a:t>
            </a:r>
            <a:endParaRPr sz="3200" dirty="0">
              <a:latin typeface="+mj-lt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D3164A-BE9A-09F2-C962-F36DB43231D0}"/>
              </a:ext>
            </a:extLst>
          </p:cNvPr>
          <p:cNvSpPr txBox="1"/>
          <p:nvPr/>
        </p:nvSpPr>
        <p:spPr>
          <a:xfrm>
            <a:off x="497201" y="4324930"/>
            <a:ext cx="238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Макарова Елена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dst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89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 </a:t>
            </a:r>
            <a:r>
              <a:rPr lang="ru-RU" sz="2800" dirty="0">
                <a:latin typeface="+mj-lt"/>
              </a:rPr>
              <a:t>Бинарные признаки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D1A5D0-2F52-DD7C-D3D7-6C05E056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" y="1067903"/>
            <a:ext cx="3003683" cy="20966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2ADB0E-1BFD-0820-497E-FDC1BF7C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17" y="1028689"/>
            <a:ext cx="3264943" cy="20966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211F2F6-8C73-FF37-7043-7D9F4225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8" y="2992037"/>
            <a:ext cx="3264942" cy="21017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521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559144" y="404370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Корреляция признаков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F9E3BB15-8BEC-B8F4-13AB-CFFB07ED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" y="910676"/>
            <a:ext cx="5261119" cy="39979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D90D84-41B8-4DB2-DCB7-1B556719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284" y="982170"/>
            <a:ext cx="2949125" cy="38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846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 </a:t>
            </a:r>
            <a:r>
              <a:rPr lang="ru-RU" sz="2800" dirty="0">
                <a:latin typeface="+mj-lt"/>
              </a:rPr>
              <a:t>Кодирование и </a:t>
            </a:r>
            <a:r>
              <a:rPr lang="ru-RU" sz="2800" dirty="0" err="1">
                <a:latin typeface="+mj-lt"/>
              </a:rPr>
              <a:t>маштабирование</a:t>
            </a:r>
            <a:r>
              <a:rPr lang="en-US" sz="2800" dirty="0">
                <a:latin typeface="+mj-lt"/>
              </a:rPr>
              <a:t> 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B3281-F7FC-FDD9-0618-E5FF06AF6034}"/>
              </a:ext>
            </a:extLst>
          </p:cNvPr>
          <p:cNvSpPr txBox="1"/>
          <p:nvPr/>
        </p:nvSpPr>
        <p:spPr>
          <a:xfrm>
            <a:off x="100632" y="1328838"/>
            <a:ext cx="7465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/>
            <a:r>
              <a:rPr lang="en-US" sz="1600" b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1600" b="0" dirty="0">
                <a:solidFill>
                  <a:schemeClr val="bg1"/>
                </a:solidFill>
                <a:effectLst/>
                <a:latin typeface="+mn-lt"/>
              </a:rPr>
              <a:t>После создания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+mn-lt"/>
              </a:rPr>
              <a:t>dummi</a:t>
            </a:r>
            <a:r>
              <a:rPr lang="ru-RU" sz="1600" b="0" dirty="0">
                <a:solidFill>
                  <a:schemeClr val="bg1"/>
                </a:solidFill>
                <a:effectLst/>
                <a:latin typeface="+mn-lt"/>
              </a:rPr>
              <a:t> переменных</a:t>
            </a:r>
            <a:r>
              <a:rPr lang="en-US" sz="1600" b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1600" b="0" dirty="0">
                <a:solidFill>
                  <a:schemeClr val="bg1"/>
                </a:solidFill>
                <a:effectLst/>
                <a:latin typeface="+mn-lt"/>
              </a:rPr>
              <a:t>размерность нашего </a:t>
            </a:r>
            <a:r>
              <a:rPr lang="ru-RU" sz="1600" b="0" dirty="0" err="1">
                <a:solidFill>
                  <a:schemeClr val="bg1"/>
                </a:solidFill>
                <a:effectLst/>
                <a:latin typeface="+mn-lt"/>
              </a:rPr>
              <a:t>датасета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600" b="0" dirty="0">
                <a:solidFill>
                  <a:schemeClr val="bg1"/>
                </a:solidFill>
                <a:effectLst/>
                <a:latin typeface="+mn-lt"/>
              </a:rPr>
              <a:t>стала 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(338082, 298) -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float64(9), int64(16), uint8(273)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  <a:p>
            <a:pPr marL="457200" indent="-298450" algn="just"/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36AB8-3243-C8C4-5740-A3832CAC4173}"/>
              </a:ext>
            </a:extLst>
          </p:cNvPr>
          <p:cNvSpPr txBox="1"/>
          <p:nvPr/>
        </p:nvSpPr>
        <p:spPr>
          <a:xfrm>
            <a:off x="1189914" y="2210019"/>
            <a:ext cx="4321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bg1"/>
                </a:solidFill>
                <a:effectLst/>
                <a:latin typeface="+mn-lt"/>
              </a:rPr>
              <a:t>Выбранные метрики:</a:t>
            </a:r>
            <a:endParaRPr lang="ru-RU" sz="16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n-lt"/>
              </a:rPr>
              <a:t>-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MAE - Средняя абсолютная ошибка.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MAPE - средний процент отклонения.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n-lt"/>
              </a:rPr>
              <a:t>-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R2 - Коэффициент детерминации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.</a:t>
            </a:r>
            <a:endParaRPr lang="ru-RU" sz="16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n-lt"/>
              </a:rPr>
              <a:t>-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RMSE -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+mn-lt"/>
              </a:rPr>
              <a:t>Среднеквадратическая ошибка</a:t>
            </a:r>
          </a:p>
        </p:txBody>
      </p:sp>
      <p:grpSp>
        <p:nvGrpSpPr>
          <p:cNvPr id="13" name="Google Shape;490;p27">
            <a:extLst>
              <a:ext uri="{FF2B5EF4-FFF2-40B4-BE49-F238E27FC236}">
                <a16:creationId xmlns:a16="http://schemas.microsoft.com/office/drawing/2014/main" id="{7B3505F7-1C85-209D-03BB-EBA2EDE16327}"/>
              </a:ext>
            </a:extLst>
          </p:cNvPr>
          <p:cNvGrpSpPr/>
          <p:nvPr/>
        </p:nvGrpSpPr>
        <p:grpSpPr>
          <a:xfrm>
            <a:off x="58128" y="4324690"/>
            <a:ext cx="357235" cy="335801"/>
            <a:chOff x="3095745" y="3805393"/>
            <a:chExt cx="352840" cy="354717"/>
          </a:xfrm>
          <a:solidFill>
            <a:schemeClr val="bg1"/>
          </a:solidFill>
        </p:grpSpPr>
        <p:sp>
          <p:nvSpPr>
            <p:cNvPr id="14" name="Google Shape;491;p27">
              <a:extLst>
                <a:ext uri="{FF2B5EF4-FFF2-40B4-BE49-F238E27FC236}">
                  <a16:creationId xmlns:a16="http://schemas.microsoft.com/office/drawing/2014/main" id="{CF1F41A1-79BA-5773-CBB2-A0FDBAA63361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2;p27">
              <a:extLst>
                <a:ext uri="{FF2B5EF4-FFF2-40B4-BE49-F238E27FC236}">
                  <a16:creationId xmlns:a16="http://schemas.microsoft.com/office/drawing/2014/main" id="{472B8124-172D-8804-DAB7-A8F198D5CA0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3;p27">
              <a:extLst>
                <a:ext uri="{FF2B5EF4-FFF2-40B4-BE49-F238E27FC236}">
                  <a16:creationId xmlns:a16="http://schemas.microsoft.com/office/drawing/2014/main" id="{21053AE2-3BA9-2D7A-2429-92211326AF56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4;p27">
              <a:extLst>
                <a:ext uri="{FF2B5EF4-FFF2-40B4-BE49-F238E27FC236}">
                  <a16:creationId xmlns:a16="http://schemas.microsoft.com/office/drawing/2014/main" id="{68AA08E2-A56F-460D-8129-724EAD5F560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5;p27">
              <a:extLst>
                <a:ext uri="{FF2B5EF4-FFF2-40B4-BE49-F238E27FC236}">
                  <a16:creationId xmlns:a16="http://schemas.microsoft.com/office/drawing/2014/main" id="{7A0346C6-4DE9-17DA-16E6-B743DD4684EA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6;p27">
              <a:extLst>
                <a:ext uri="{FF2B5EF4-FFF2-40B4-BE49-F238E27FC236}">
                  <a16:creationId xmlns:a16="http://schemas.microsoft.com/office/drawing/2014/main" id="{4175328F-DB03-CA45-F16A-9253B4EDB13C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AD6FDB-9027-9954-D895-D53749EC71BF}"/>
              </a:ext>
            </a:extLst>
          </p:cNvPr>
          <p:cNvSpPr txBox="1"/>
          <p:nvPr/>
        </p:nvSpPr>
        <p:spPr>
          <a:xfrm>
            <a:off x="4779845" y="3643620"/>
            <a:ext cx="355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+mn-lt"/>
              </a:rPr>
              <a:t>Датасет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 поделен в следующих пропорциях:</a:t>
            </a:r>
          </a:p>
          <a:p>
            <a:r>
              <a:rPr lang="ru-RU" sz="16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train 80%</a:t>
            </a:r>
          </a:p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 - test 20%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27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Model </a:t>
            </a:r>
            <a:r>
              <a:rPr lang="ru-RU" dirty="0">
                <a:latin typeface="+mj-lt"/>
              </a:rPr>
              <a:t>1: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Наивная модель</a:t>
            </a:r>
            <a:endParaRPr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59F22-9C90-DB7B-82A2-F41D97B5912D}"/>
              </a:ext>
            </a:extLst>
          </p:cNvPr>
          <p:cNvSpPr txBox="1"/>
          <p:nvPr/>
        </p:nvSpPr>
        <p:spPr>
          <a:xfrm>
            <a:off x="491005" y="1203489"/>
            <a:ext cx="4324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TARGET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результаты если удалить коррелирующие признаки: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760752.20$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195%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1373340.37</a:t>
            </a:r>
          </a:p>
          <a:p>
            <a:endParaRPr lang="ru-RU" dirty="0">
              <a:solidFill>
                <a:schemeClr val="bg1"/>
              </a:solidFill>
              <a:latin typeface="+mn-lt"/>
            </a:endParaRP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результат если их оставить: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758896.69$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190%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1366371.58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90281-EE6B-8FF5-9E77-23E3DEE653B9}"/>
              </a:ext>
            </a:extLst>
          </p:cNvPr>
          <p:cNvSpPr txBox="1"/>
          <p:nvPr/>
        </p:nvSpPr>
        <p:spPr>
          <a:xfrm>
            <a:off x="4452748" y="1203489"/>
            <a:ext cx="440644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LOG(TARGET)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результаты если удалить коррелирующие признаки: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497721.71$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68%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1210005.99</a:t>
            </a:r>
          </a:p>
          <a:p>
            <a:endParaRPr lang="ru-RU" dirty="0">
              <a:solidFill>
                <a:schemeClr val="bg1"/>
              </a:solidFill>
              <a:latin typeface="+mn-lt"/>
            </a:endParaRP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результат если их оставить: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491974.56$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67%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1207524.56</a:t>
            </a:r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995724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88095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69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Model 2 : </a:t>
            </a:r>
            <a:r>
              <a:rPr lang="en-US" dirty="0" err="1">
                <a:latin typeface="+mj-lt"/>
              </a:rPr>
              <a:t>RandomForestRegressor</a:t>
            </a:r>
            <a:endParaRPr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1045455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93236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4B540-02A2-0AEC-3E0A-E6992BA2444D}"/>
              </a:ext>
            </a:extLst>
          </p:cNvPr>
          <p:cNvSpPr txBox="1"/>
          <p:nvPr/>
        </p:nvSpPr>
        <p:spPr>
          <a:xfrm>
            <a:off x="658645" y="1261840"/>
            <a:ext cx="358086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180513.21$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12.0%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78.0%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2553295.97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EEA0E-E29A-573F-DAC2-EBDD813854BF}"/>
              </a:ext>
            </a:extLst>
          </p:cNvPr>
          <p:cNvSpPr txBox="1"/>
          <p:nvPr/>
        </p:nvSpPr>
        <p:spPr>
          <a:xfrm>
            <a:off x="4736447" y="2345197"/>
            <a:ext cx="35808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С подбором параметров.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164478.46$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11.0%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86.0%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1959208.41</a:t>
            </a:r>
          </a:p>
        </p:txBody>
      </p:sp>
    </p:spTree>
    <p:extLst>
      <p:ext uri="{BB962C8B-B14F-4D97-AF65-F5344CB8AC3E}">
        <p14:creationId xmlns:p14="http://schemas.microsoft.com/office/powerpoint/2010/main" val="325181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Результаты моделей</a:t>
            </a:r>
            <a:endParaRPr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7" y="1045455"/>
            <a:ext cx="8710261" cy="38021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3168" y="4615449"/>
            <a:ext cx="632329" cy="3243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3" y="932360"/>
            <a:ext cx="8922793" cy="403725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4B540-02A2-0AEC-3E0A-E6992BA2444D}"/>
              </a:ext>
            </a:extLst>
          </p:cNvPr>
          <p:cNvSpPr txBox="1"/>
          <p:nvPr/>
        </p:nvSpPr>
        <p:spPr>
          <a:xfrm>
            <a:off x="488644" y="1108819"/>
            <a:ext cx="4739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3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ExtraTreesRegressor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174889.97$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11%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85.0%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2011939.13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79642-3E36-7356-5A20-E9ECE69CF3E0}"/>
              </a:ext>
            </a:extLst>
          </p:cNvPr>
          <p:cNvSpPr txBox="1"/>
          <p:nvPr/>
        </p:nvSpPr>
        <p:spPr>
          <a:xfrm>
            <a:off x="3708285" y="2035661"/>
            <a:ext cx="44648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4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CatBoostRegressor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230018.54$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11.0%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80.0%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2343284.31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51AF-FEBB-2AED-A41A-60F39FEBC1B1}"/>
              </a:ext>
            </a:extLst>
          </p:cNvPr>
          <p:cNvSpPr txBox="1"/>
          <p:nvPr/>
        </p:nvSpPr>
        <p:spPr>
          <a:xfrm>
            <a:off x="658645" y="3318307"/>
            <a:ext cx="51717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5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XGBRegressor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185316.43$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12.0%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86.0%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1923762.25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5C5E9-AD1E-8266-B5D6-BEBB3FD9103B}"/>
              </a:ext>
            </a:extLst>
          </p:cNvPr>
          <p:cNvSpPr txBox="1"/>
          <p:nvPr/>
        </p:nvSpPr>
        <p:spPr>
          <a:xfrm>
            <a:off x="4760378" y="3346603"/>
            <a:ext cx="27622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До подбора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гиперпараметров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+mn-lt"/>
              </a:rPr>
              <a:t>MAE: 214965.17$</a:t>
            </a:r>
          </a:p>
          <a:p>
            <a:r>
              <a:rPr lang="pt-BR" dirty="0">
                <a:solidFill>
                  <a:schemeClr val="bg1"/>
                </a:solidFill>
                <a:latin typeface="+mn-lt"/>
              </a:rPr>
              <a:t>MAPE: 20%</a:t>
            </a:r>
          </a:p>
          <a:p>
            <a:r>
              <a:rPr lang="pt-BR" dirty="0">
                <a:solidFill>
                  <a:schemeClr val="bg1"/>
                </a:solidFill>
                <a:latin typeface="+mn-lt"/>
              </a:rPr>
              <a:t>R2: 8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6</a:t>
            </a:r>
            <a:r>
              <a:rPr lang="pt-BR" dirty="0">
                <a:solidFill>
                  <a:schemeClr val="bg1"/>
                </a:solidFill>
                <a:latin typeface="+mn-lt"/>
              </a:rPr>
              <a:t>%</a:t>
            </a:r>
          </a:p>
          <a:p>
            <a:r>
              <a:rPr lang="pt-BR" dirty="0">
                <a:solidFill>
                  <a:schemeClr val="bg1"/>
                </a:solidFill>
                <a:latin typeface="+mn-lt"/>
              </a:rPr>
              <a:t>RMSE: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1</a:t>
            </a:r>
            <a:r>
              <a:rPr lang="pt-BR" dirty="0">
                <a:solidFill>
                  <a:schemeClr val="bg1"/>
                </a:solidFill>
                <a:latin typeface="+mn-lt"/>
              </a:rPr>
              <a:t>636758.44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10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Model 6 Bagging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1045455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93236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60F6C-8C41-ADE1-D920-FCB62BEFDE03}"/>
              </a:ext>
            </a:extLst>
          </p:cNvPr>
          <p:cNvSpPr txBox="1"/>
          <p:nvPr/>
        </p:nvSpPr>
        <p:spPr>
          <a:xfrm>
            <a:off x="428906" y="1166312"/>
            <a:ext cx="5754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6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Bagging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со случайным лесом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по метрике: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MAE: 169486.85$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MAPE: 12.0%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R2: 84.0%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RMSE: 2076985.6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FCC94-F146-CD72-463F-9D0F453D6367}"/>
              </a:ext>
            </a:extLst>
          </p:cNvPr>
          <p:cNvSpPr txBox="1"/>
          <p:nvPr/>
        </p:nvSpPr>
        <p:spPr>
          <a:xfrm>
            <a:off x="428906" y="2622923"/>
            <a:ext cx="5754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6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Bagging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с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градиентным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бустингом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по метрике: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MAE: 177447.52$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MAPE: 12.0%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-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R2: 85.0%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2020966.73</a:t>
            </a:r>
          </a:p>
        </p:txBody>
      </p:sp>
    </p:spTree>
    <p:extLst>
      <p:ext uri="{BB962C8B-B14F-4D97-AF65-F5344CB8AC3E}">
        <p14:creationId xmlns:p14="http://schemas.microsoft.com/office/powerpoint/2010/main" val="345943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Model 7: Stacking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1045455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93236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60F6C-8C41-ADE1-D920-FCB62BEFDE03}"/>
              </a:ext>
            </a:extLst>
          </p:cNvPr>
          <p:cNvSpPr txBox="1"/>
          <p:nvPr/>
        </p:nvSpPr>
        <p:spPr>
          <a:xfrm>
            <a:off x="658645" y="1513502"/>
            <a:ext cx="28091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164578.56$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87.0%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1796565.08</a:t>
            </a:r>
          </a:p>
        </p:txBody>
      </p:sp>
    </p:spTree>
    <p:extLst>
      <p:ext uri="{BB962C8B-B14F-4D97-AF65-F5344CB8AC3E}">
        <p14:creationId xmlns:p14="http://schemas.microsoft.com/office/powerpoint/2010/main" val="35665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Model</a:t>
            </a:r>
            <a:r>
              <a:rPr lang="ru-RU" b="1" i="0" dirty="0">
                <a:effectLst/>
                <a:latin typeface="+mj-lt"/>
              </a:rPr>
              <a:t> </a:t>
            </a:r>
            <a:r>
              <a:rPr lang="en-US" b="1" i="0" dirty="0" err="1">
                <a:effectLst/>
                <a:latin typeface="+mj-lt"/>
              </a:rPr>
              <a:t>LGBMRegressor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1045455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93236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60F6C-8C41-ADE1-D920-FCB62BEFDE03}"/>
              </a:ext>
            </a:extLst>
          </p:cNvPr>
          <p:cNvSpPr txBox="1"/>
          <p:nvPr/>
        </p:nvSpPr>
        <p:spPr>
          <a:xfrm>
            <a:off x="658645" y="1513502"/>
            <a:ext cx="28091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159763.84$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10%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85.0%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1797965.08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698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Model</a:t>
            </a:r>
            <a:r>
              <a:rPr lang="ru-RU" b="1" i="0" dirty="0">
                <a:effectLst/>
                <a:latin typeface="+mj-lt"/>
              </a:rPr>
              <a:t>  </a:t>
            </a:r>
            <a:r>
              <a:rPr lang="en-US" b="1" i="0" dirty="0" err="1">
                <a:effectLst/>
                <a:latin typeface="+mj-lt"/>
              </a:rPr>
              <a:t>TabNet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1E810482-80C7-E1D3-18CE-4256A38EC772}"/>
              </a:ext>
            </a:extLst>
          </p:cNvPr>
          <p:cNvSpPr/>
          <p:nvPr/>
        </p:nvSpPr>
        <p:spPr>
          <a:xfrm>
            <a:off x="182948" y="1045455"/>
            <a:ext cx="8134362" cy="28082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14;p30">
            <a:extLst>
              <a:ext uri="{FF2B5EF4-FFF2-40B4-BE49-F238E27FC236}">
                <a16:creationId xmlns:a16="http://schemas.microsoft.com/office/drawing/2014/main" id="{9FB592ED-FAB2-DE88-4D9B-4D5AEC112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951" y="4181232"/>
            <a:ext cx="1155261" cy="669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41;p44">
            <a:extLst>
              <a:ext uri="{FF2B5EF4-FFF2-40B4-BE49-F238E27FC236}">
                <a16:creationId xmlns:a16="http://schemas.microsoft.com/office/drawing/2014/main" id="{8067FF53-B65D-DB80-2A6E-91F833A2666A}"/>
              </a:ext>
            </a:extLst>
          </p:cNvPr>
          <p:cNvSpPr/>
          <p:nvPr/>
        </p:nvSpPr>
        <p:spPr>
          <a:xfrm>
            <a:off x="74504" y="932360"/>
            <a:ext cx="8351250" cy="303521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60F6C-8C41-ADE1-D920-FCB62BEFDE03}"/>
              </a:ext>
            </a:extLst>
          </p:cNvPr>
          <p:cNvSpPr txBox="1"/>
          <p:nvPr/>
        </p:nvSpPr>
        <p:spPr>
          <a:xfrm>
            <a:off x="658645" y="1513502"/>
            <a:ext cx="28091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Точность модели по метрике: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MAE: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3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5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0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753.84$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MAPE: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60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R2: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33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.0%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- RMSE: 1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8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96565.08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6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38219"/>
            <a:ext cx="7199606" cy="3812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n-lt"/>
              </a:rPr>
              <a:t>Создание модели прогнозирования стоимости недвижимости с применением методов машинного обучения. </a:t>
            </a:r>
            <a:endParaRPr sz="1600" dirty="0">
              <a:latin typeface="+mn-lt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Задача проекта:</a:t>
            </a:r>
            <a:endParaRPr dirty="0">
              <a:latin typeface="+mj-lt"/>
            </a:endParaRPr>
          </a:p>
        </p:txBody>
      </p:sp>
      <p:grpSp>
        <p:nvGrpSpPr>
          <p:cNvPr id="2" name="Google Shape;457;p25">
            <a:extLst>
              <a:ext uri="{FF2B5EF4-FFF2-40B4-BE49-F238E27FC236}">
                <a16:creationId xmlns:a16="http://schemas.microsoft.com/office/drawing/2014/main" id="{8F15D57A-962B-AF95-F981-B6469AF377E1}"/>
              </a:ext>
            </a:extLst>
          </p:cNvPr>
          <p:cNvGrpSpPr/>
          <p:nvPr/>
        </p:nvGrpSpPr>
        <p:grpSpPr>
          <a:xfrm>
            <a:off x="303622" y="1460708"/>
            <a:ext cx="199001" cy="867198"/>
            <a:chOff x="4475150" y="4052605"/>
            <a:chExt cx="199001" cy="867198"/>
          </a:xfrm>
        </p:grpSpPr>
        <p:sp>
          <p:nvSpPr>
            <p:cNvPr id="3" name="Google Shape;458;p25">
              <a:extLst>
                <a:ext uri="{FF2B5EF4-FFF2-40B4-BE49-F238E27FC236}">
                  <a16:creationId xmlns:a16="http://schemas.microsoft.com/office/drawing/2014/main" id="{B6CA8BF3-F17C-5D31-FB77-645DF072F5E1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9;p25">
              <a:extLst>
                <a:ext uri="{FF2B5EF4-FFF2-40B4-BE49-F238E27FC236}">
                  <a16:creationId xmlns:a16="http://schemas.microsoft.com/office/drawing/2014/main" id="{EEE08E76-3A4F-71D2-AA9B-0C7AD6D62E24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0;p25">
              <a:extLst>
                <a:ext uri="{FF2B5EF4-FFF2-40B4-BE49-F238E27FC236}">
                  <a16:creationId xmlns:a16="http://schemas.microsoft.com/office/drawing/2014/main" id="{3AA4B292-F94A-65A9-880E-A4956A099E2A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8;p25">
            <a:extLst>
              <a:ext uri="{FF2B5EF4-FFF2-40B4-BE49-F238E27FC236}">
                <a16:creationId xmlns:a16="http://schemas.microsoft.com/office/drawing/2014/main" id="{77F8E7F4-1BFD-CD91-C700-A5317BC60D8E}"/>
              </a:ext>
            </a:extLst>
          </p:cNvPr>
          <p:cNvGrpSpPr/>
          <p:nvPr/>
        </p:nvGrpSpPr>
        <p:grpSpPr>
          <a:xfrm>
            <a:off x="8397538" y="1678497"/>
            <a:ext cx="199237" cy="2828935"/>
            <a:chOff x="1608717" y="1280046"/>
            <a:chExt cx="199237" cy="2828935"/>
          </a:xfrm>
        </p:grpSpPr>
        <p:sp>
          <p:nvSpPr>
            <p:cNvPr id="7" name="Google Shape;449;p25">
              <a:extLst>
                <a:ext uri="{FF2B5EF4-FFF2-40B4-BE49-F238E27FC236}">
                  <a16:creationId xmlns:a16="http://schemas.microsoft.com/office/drawing/2014/main" id="{C0A3A23C-6B46-5085-6D4D-83201342F0DE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;p25">
              <a:extLst>
                <a:ext uri="{FF2B5EF4-FFF2-40B4-BE49-F238E27FC236}">
                  <a16:creationId xmlns:a16="http://schemas.microsoft.com/office/drawing/2014/main" id="{3D0910BA-CC73-6AEB-6DD8-EBEC6CD1628E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;p25">
              <a:extLst>
                <a:ext uri="{FF2B5EF4-FFF2-40B4-BE49-F238E27FC236}">
                  <a16:creationId xmlns:a16="http://schemas.microsoft.com/office/drawing/2014/main" id="{928BFCDE-BB7C-AA1A-6523-7256EEA90E5E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DFDF5C-DDA6-FA21-B479-08078AD4A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89" y="4454649"/>
            <a:ext cx="609825" cy="6098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7DF944-FF70-58F8-EC56-46D3EEDD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597" y="4672401"/>
            <a:ext cx="791117" cy="3456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740474-BC41-AAA7-7E4E-3978D290F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8" y="4650008"/>
            <a:ext cx="368027" cy="3680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56C323-B70B-952A-EAD4-ABCFD6A3A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57" y="4725654"/>
            <a:ext cx="747654" cy="282561"/>
          </a:xfrm>
          <a:prstGeom prst="rect">
            <a:avLst/>
          </a:prstGeom>
        </p:spPr>
      </p:pic>
      <p:sp>
        <p:nvSpPr>
          <p:cNvPr id="15" name="Google Shape;453;p25">
            <a:extLst>
              <a:ext uri="{FF2B5EF4-FFF2-40B4-BE49-F238E27FC236}">
                <a16:creationId xmlns:a16="http://schemas.microsoft.com/office/drawing/2014/main" id="{19EB9A5C-AFE7-D675-7ADF-431E8CFB28DB}"/>
              </a:ext>
            </a:extLst>
          </p:cNvPr>
          <p:cNvSpPr/>
          <p:nvPr/>
        </p:nvSpPr>
        <p:spPr>
          <a:xfrm>
            <a:off x="6588375" y="2254959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3;p25">
            <a:extLst>
              <a:ext uri="{FF2B5EF4-FFF2-40B4-BE49-F238E27FC236}">
                <a16:creationId xmlns:a16="http://schemas.microsoft.com/office/drawing/2014/main" id="{9C2BAFB1-5374-37B9-AA19-639750D0872B}"/>
              </a:ext>
            </a:extLst>
          </p:cNvPr>
          <p:cNvSpPr/>
          <p:nvPr/>
        </p:nvSpPr>
        <p:spPr>
          <a:xfrm>
            <a:off x="6934059" y="3073747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442;p25">
            <a:extLst>
              <a:ext uri="{FF2B5EF4-FFF2-40B4-BE49-F238E27FC236}">
                <a16:creationId xmlns:a16="http://schemas.microsoft.com/office/drawing/2014/main" id="{A8F3B653-CD89-E851-3F28-16B46DE679F9}"/>
              </a:ext>
            </a:extLst>
          </p:cNvPr>
          <p:cNvGrpSpPr/>
          <p:nvPr/>
        </p:nvGrpSpPr>
        <p:grpSpPr>
          <a:xfrm>
            <a:off x="1080244" y="3581919"/>
            <a:ext cx="121434" cy="1073147"/>
            <a:chOff x="6232314" y="3696331"/>
            <a:chExt cx="121434" cy="1073147"/>
          </a:xfrm>
        </p:grpSpPr>
        <p:sp>
          <p:nvSpPr>
            <p:cNvPr id="18" name="Google Shape;443;p25">
              <a:extLst>
                <a:ext uri="{FF2B5EF4-FFF2-40B4-BE49-F238E27FC236}">
                  <a16:creationId xmlns:a16="http://schemas.microsoft.com/office/drawing/2014/main" id="{6889A390-B383-E9EE-E384-02D68E19F83D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4;p25">
              <a:extLst>
                <a:ext uri="{FF2B5EF4-FFF2-40B4-BE49-F238E27FC236}">
                  <a16:creationId xmlns:a16="http://schemas.microsoft.com/office/drawing/2014/main" id="{0350932D-3507-30E5-85FF-B56ED8310882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2;p25">
            <a:extLst>
              <a:ext uri="{FF2B5EF4-FFF2-40B4-BE49-F238E27FC236}">
                <a16:creationId xmlns:a16="http://schemas.microsoft.com/office/drawing/2014/main" id="{69AC4DA5-7FB0-B83D-E84C-0EC2D5456058}"/>
              </a:ext>
            </a:extLst>
          </p:cNvPr>
          <p:cNvGrpSpPr/>
          <p:nvPr/>
        </p:nvGrpSpPr>
        <p:grpSpPr>
          <a:xfrm>
            <a:off x="3694733" y="3779653"/>
            <a:ext cx="121434" cy="1073147"/>
            <a:chOff x="6232314" y="3696331"/>
            <a:chExt cx="121434" cy="1073147"/>
          </a:xfrm>
        </p:grpSpPr>
        <p:sp>
          <p:nvSpPr>
            <p:cNvPr id="21" name="Google Shape;443;p25">
              <a:extLst>
                <a:ext uri="{FF2B5EF4-FFF2-40B4-BE49-F238E27FC236}">
                  <a16:creationId xmlns:a16="http://schemas.microsoft.com/office/drawing/2014/main" id="{D80B7015-55D6-0C84-BB8C-DF36EE79EE5F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4;p25">
              <a:extLst>
                <a:ext uri="{FF2B5EF4-FFF2-40B4-BE49-F238E27FC236}">
                  <a16:creationId xmlns:a16="http://schemas.microsoft.com/office/drawing/2014/main" id="{E0670511-7CBB-4464-B423-36AF2DC11EF4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996C9D-2E30-CC66-3E82-E10AE78F5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62" y="1761091"/>
            <a:ext cx="7651076" cy="21457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58645" y="417924"/>
            <a:ext cx="65587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b="1" i="0" dirty="0">
                <a:effectLst/>
                <a:latin typeface="+mj-lt"/>
              </a:rPr>
              <a:t>Выводы и результаты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CA201-8F90-8185-0799-7986A8D8CA0B}"/>
              </a:ext>
            </a:extLst>
          </p:cNvPr>
          <p:cNvSpPr txBox="1"/>
          <p:nvPr/>
        </p:nvSpPr>
        <p:spPr>
          <a:xfrm>
            <a:off x="658645" y="1776237"/>
            <a:ext cx="74095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Данные разделены на числовые и категориальные признаки.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Извлечен ряд новых признаков и добавлены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dummy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признаки.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+mn-lt"/>
              </a:rPr>
              <a:t>Проверенны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какие признаки улучшают модели, а какие нет.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Протестировано несколько моделей.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Определены лучшие модели на основе выбранных метрик: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ru-RU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RandomForestRegressor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 (1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%),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стекинг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моделей, в качестве базовых моделей ( </a:t>
            </a:r>
            <a:r>
              <a:rPr lang="ru-RU" dirty="0" err="1">
                <a:solidFill>
                  <a:schemeClr val="bg1"/>
                </a:solidFill>
                <a:latin typeface="+mn-lt"/>
              </a:rPr>
              <a:t>XGBRegressor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&amp;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RandomForestRegressor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)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 (1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%)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 и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LGBMRegressor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41850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2182703" y="2069742"/>
            <a:ext cx="47785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b="1" dirty="0">
                <a:latin typeface="+mj-lt"/>
              </a:rPr>
              <a:t>Спасибо за внимание ;)</a:t>
            </a:r>
            <a:endParaRPr lang="en-US" b="1" i="0" dirty="0">
              <a:effectLst/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9071" y="989475"/>
            <a:ext cx="7120760" cy="354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600" dirty="0">
                <a:latin typeface="+mn-lt"/>
              </a:rPr>
              <a:t>Провести разведывательный анализ данных (EDA). Очистить и подготовить данные из предоставленного </a:t>
            </a:r>
            <a:r>
              <a:rPr lang="ru-RU" sz="1600" dirty="0" err="1">
                <a:latin typeface="+mn-lt"/>
              </a:rPr>
              <a:t>датасета</a:t>
            </a:r>
            <a:r>
              <a:rPr lang="ru-RU" sz="1600" dirty="0">
                <a:latin typeface="+mn-lt"/>
              </a:rPr>
              <a:t> . Сделать вывод на основе EDA</a:t>
            </a:r>
          </a:p>
          <a:p>
            <a:pPr marL="0" indent="0">
              <a:buNone/>
            </a:pPr>
            <a:endParaRPr lang="ru-RU" sz="1600" dirty="0">
              <a:latin typeface="+mn-lt"/>
            </a:endParaRPr>
          </a:p>
          <a:p>
            <a:pPr marL="285750" indent="-285750"/>
            <a:r>
              <a:rPr lang="ru-RU" sz="1600" dirty="0">
                <a:latin typeface="+mn-lt"/>
              </a:rPr>
              <a:t>Построить различные модели машинного обучения к полученной после предобработки базе данных, сравнить их и выбрать лучшую на основе выбранной метрики.</a:t>
            </a:r>
          </a:p>
          <a:p>
            <a:pPr marL="285750" indent="-285750"/>
            <a:endParaRPr lang="ru-RU" sz="1600" dirty="0">
              <a:latin typeface="+mn-lt"/>
            </a:endParaRPr>
          </a:p>
          <a:p>
            <a:pPr marL="285750" indent="-285750"/>
            <a:r>
              <a:rPr lang="ru-RU" sz="1600" dirty="0">
                <a:latin typeface="+mn-lt"/>
              </a:rPr>
              <a:t>Провести анализ влияния переменных на работу лучшей модели. </a:t>
            </a:r>
          </a:p>
          <a:p>
            <a:pPr marL="0" indent="0">
              <a:buNone/>
            </a:pPr>
            <a:endParaRPr lang="ru-RU" sz="1600" dirty="0">
              <a:latin typeface="+mn-lt"/>
            </a:endParaRPr>
          </a:p>
          <a:p>
            <a:pPr marL="285750" indent="-285750"/>
            <a:r>
              <a:rPr lang="ru-RU" sz="1600" dirty="0">
                <a:latin typeface="+mn-lt"/>
              </a:rPr>
              <a:t>Попробовать пропустить данные через нейронную сеть.</a:t>
            </a:r>
          </a:p>
          <a:p>
            <a:pPr marL="0" indent="0">
              <a:buNone/>
            </a:pPr>
            <a:r>
              <a:rPr lang="ru-RU" sz="1600" dirty="0">
                <a:latin typeface="+mn-lt"/>
              </a:rPr>
              <a:t> </a:t>
            </a:r>
          </a:p>
          <a:p>
            <a:pPr marL="285750" indent="-285750"/>
            <a:r>
              <a:rPr lang="ru-RU" sz="1600" dirty="0">
                <a:latin typeface="+mn-lt"/>
              </a:rPr>
              <a:t>Сделать выводы по проекту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n-lt"/>
              </a:rPr>
              <a:t> </a:t>
            </a:r>
            <a:endParaRPr sz="1600" dirty="0">
              <a:latin typeface="+mn-lt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Цели проекта:</a:t>
            </a:r>
            <a:endParaRPr dirty="0">
              <a:latin typeface="+mj-lt"/>
            </a:endParaRPr>
          </a:p>
        </p:txBody>
      </p:sp>
      <p:grpSp>
        <p:nvGrpSpPr>
          <p:cNvPr id="2" name="Google Shape;457;p25">
            <a:extLst>
              <a:ext uri="{FF2B5EF4-FFF2-40B4-BE49-F238E27FC236}">
                <a16:creationId xmlns:a16="http://schemas.microsoft.com/office/drawing/2014/main" id="{8F15D57A-962B-AF95-F981-B6469AF377E1}"/>
              </a:ext>
            </a:extLst>
          </p:cNvPr>
          <p:cNvGrpSpPr/>
          <p:nvPr/>
        </p:nvGrpSpPr>
        <p:grpSpPr>
          <a:xfrm>
            <a:off x="299380" y="1269790"/>
            <a:ext cx="199001" cy="867198"/>
            <a:chOff x="4475150" y="4052605"/>
            <a:chExt cx="199001" cy="867198"/>
          </a:xfrm>
        </p:grpSpPr>
        <p:sp>
          <p:nvSpPr>
            <p:cNvPr id="3" name="Google Shape;458;p25">
              <a:extLst>
                <a:ext uri="{FF2B5EF4-FFF2-40B4-BE49-F238E27FC236}">
                  <a16:creationId xmlns:a16="http://schemas.microsoft.com/office/drawing/2014/main" id="{B6CA8BF3-F17C-5D31-FB77-645DF072F5E1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9;p25">
              <a:extLst>
                <a:ext uri="{FF2B5EF4-FFF2-40B4-BE49-F238E27FC236}">
                  <a16:creationId xmlns:a16="http://schemas.microsoft.com/office/drawing/2014/main" id="{EEE08E76-3A4F-71D2-AA9B-0C7AD6D62E24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0;p25">
              <a:extLst>
                <a:ext uri="{FF2B5EF4-FFF2-40B4-BE49-F238E27FC236}">
                  <a16:creationId xmlns:a16="http://schemas.microsoft.com/office/drawing/2014/main" id="{3AA4B292-F94A-65A9-880E-A4956A099E2A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8;p25">
            <a:extLst>
              <a:ext uri="{FF2B5EF4-FFF2-40B4-BE49-F238E27FC236}">
                <a16:creationId xmlns:a16="http://schemas.microsoft.com/office/drawing/2014/main" id="{77F8E7F4-1BFD-CD91-C700-A5317BC60D8E}"/>
              </a:ext>
            </a:extLst>
          </p:cNvPr>
          <p:cNvGrpSpPr/>
          <p:nvPr/>
        </p:nvGrpSpPr>
        <p:grpSpPr>
          <a:xfrm>
            <a:off x="8445310" y="1065241"/>
            <a:ext cx="199237" cy="2828935"/>
            <a:chOff x="1608717" y="1280046"/>
            <a:chExt cx="199237" cy="2828935"/>
          </a:xfrm>
        </p:grpSpPr>
        <p:sp>
          <p:nvSpPr>
            <p:cNvPr id="7" name="Google Shape;449;p25">
              <a:extLst>
                <a:ext uri="{FF2B5EF4-FFF2-40B4-BE49-F238E27FC236}">
                  <a16:creationId xmlns:a16="http://schemas.microsoft.com/office/drawing/2014/main" id="{C0A3A23C-6B46-5085-6D4D-83201342F0DE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;p25">
              <a:extLst>
                <a:ext uri="{FF2B5EF4-FFF2-40B4-BE49-F238E27FC236}">
                  <a16:creationId xmlns:a16="http://schemas.microsoft.com/office/drawing/2014/main" id="{3D0910BA-CC73-6AEB-6DD8-EBEC6CD1628E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;p25">
              <a:extLst>
                <a:ext uri="{FF2B5EF4-FFF2-40B4-BE49-F238E27FC236}">
                  <a16:creationId xmlns:a16="http://schemas.microsoft.com/office/drawing/2014/main" id="{928BFCDE-BB7C-AA1A-6523-7256EEA90E5E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42;p25">
            <a:extLst>
              <a:ext uri="{FF2B5EF4-FFF2-40B4-BE49-F238E27FC236}">
                <a16:creationId xmlns:a16="http://schemas.microsoft.com/office/drawing/2014/main" id="{C4489E1E-3A6D-059A-365E-8FC6034763A7}"/>
              </a:ext>
            </a:extLst>
          </p:cNvPr>
          <p:cNvGrpSpPr/>
          <p:nvPr/>
        </p:nvGrpSpPr>
        <p:grpSpPr>
          <a:xfrm>
            <a:off x="8088057" y="3894176"/>
            <a:ext cx="121434" cy="1073147"/>
            <a:chOff x="6232314" y="3696331"/>
            <a:chExt cx="121434" cy="1073147"/>
          </a:xfrm>
        </p:grpSpPr>
        <p:sp>
          <p:nvSpPr>
            <p:cNvPr id="11" name="Google Shape;443;p25">
              <a:extLst>
                <a:ext uri="{FF2B5EF4-FFF2-40B4-BE49-F238E27FC236}">
                  <a16:creationId xmlns:a16="http://schemas.microsoft.com/office/drawing/2014/main" id="{C6E2F560-28B0-2F51-A7C8-8C724AAD30C8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4;p25">
              <a:extLst>
                <a:ext uri="{FF2B5EF4-FFF2-40B4-BE49-F238E27FC236}">
                  <a16:creationId xmlns:a16="http://schemas.microsoft.com/office/drawing/2014/main" id="{20063E31-F59E-B59C-38E4-43ECAABEADB1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42;p25">
            <a:extLst>
              <a:ext uri="{FF2B5EF4-FFF2-40B4-BE49-F238E27FC236}">
                <a16:creationId xmlns:a16="http://schemas.microsoft.com/office/drawing/2014/main" id="{E64EBF16-1F81-E614-87B9-A1A6BFB90A49}"/>
              </a:ext>
            </a:extLst>
          </p:cNvPr>
          <p:cNvGrpSpPr/>
          <p:nvPr/>
        </p:nvGrpSpPr>
        <p:grpSpPr>
          <a:xfrm>
            <a:off x="8866658" y="-124899"/>
            <a:ext cx="121434" cy="1073147"/>
            <a:chOff x="6232314" y="3696331"/>
            <a:chExt cx="121434" cy="1073147"/>
          </a:xfrm>
        </p:grpSpPr>
        <p:sp>
          <p:nvSpPr>
            <p:cNvPr id="14" name="Google Shape;443;p25">
              <a:extLst>
                <a:ext uri="{FF2B5EF4-FFF2-40B4-BE49-F238E27FC236}">
                  <a16:creationId xmlns:a16="http://schemas.microsoft.com/office/drawing/2014/main" id="{D1F8B06E-72E5-0349-18C5-46B14C5FA623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4;p25">
              <a:extLst>
                <a:ext uri="{FF2B5EF4-FFF2-40B4-BE49-F238E27FC236}">
                  <a16:creationId xmlns:a16="http://schemas.microsoft.com/office/drawing/2014/main" id="{03A6854E-C79C-0F76-8E2F-7ED0AC134F83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53;p25">
            <a:extLst>
              <a:ext uri="{FF2B5EF4-FFF2-40B4-BE49-F238E27FC236}">
                <a16:creationId xmlns:a16="http://schemas.microsoft.com/office/drawing/2014/main" id="{6024A878-33F5-633C-FF38-0C20D2B5C695}"/>
              </a:ext>
            </a:extLst>
          </p:cNvPr>
          <p:cNvSpPr/>
          <p:nvPr/>
        </p:nvSpPr>
        <p:spPr>
          <a:xfrm>
            <a:off x="398881" y="2684333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Описание базы данных</a:t>
            </a:r>
            <a:endParaRPr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49913" y="270017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54" name="Таблица 453">
            <a:extLst>
              <a:ext uri="{FF2B5EF4-FFF2-40B4-BE49-F238E27FC236}">
                <a16:creationId xmlns:a16="http://schemas.microsoft.com/office/drawing/2014/main" id="{3F472A3F-7299-0ED8-4B6D-03E3886CA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69674"/>
              </p:ext>
            </p:extLst>
          </p:nvPr>
        </p:nvGraphicFramePr>
        <p:xfrm>
          <a:off x="493111" y="1126128"/>
          <a:ext cx="3992045" cy="3547244"/>
        </p:xfrm>
        <a:graphic>
          <a:graphicData uri="http://schemas.openxmlformats.org/drawingml/2006/table">
            <a:tbl>
              <a:tblPr firstRow="1" firstCol="1" bandRow="1">
                <a:tableStyleId>{FD7475F1-0767-46F2-BEC2-0542FB17D876}</a:tableStyleId>
              </a:tblPr>
              <a:tblGrid>
                <a:gridCol w="1503324">
                  <a:extLst>
                    <a:ext uri="{9D8B030D-6E8A-4147-A177-3AD203B41FA5}">
                      <a16:colId xmlns:a16="http://schemas.microsoft.com/office/drawing/2014/main" val="997528247"/>
                    </a:ext>
                  </a:extLst>
                </a:gridCol>
                <a:gridCol w="2488721">
                  <a:extLst>
                    <a:ext uri="{9D8B030D-6E8A-4147-A177-3AD203B41FA5}">
                      <a16:colId xmlns:a16="http://schemas.microsoft.com/office/drawing/2014/main" val="2974421408"/>
                    </a:ext>
                  </a:extLst>
                </a:gridCol>
              </a:tblGrid>
              <a:tr h="248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Статус недвижимости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689871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private pool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Наличие бассейна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519881"/>
                  </a:ext>
                </a:extLst>
              </a:tr>
              <a:tr h="510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propertyType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Тип недвижимости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067852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street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Адрес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11079"/>
                  </a:ext>
                </a:extLst>
              </a:tr>
              <a:tr h="5106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baths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Информация о ванных комнатах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968880"/>
                  </a:ext>
                </a:extLst>
              </a:tr>
              <a:tr h="5106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homeFacts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Информация о недвижимости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8685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fireplace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Наличие камина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753499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city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Город 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511173"/>
                  </a:ext>
                </a:extLst>
              </a:tr>
              <a:tr h="772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schools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Рейтинг и близость образовательных учреждений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867048"/>
                  </a:ext>
                </a:extLst>
              </a:tr>
            </a:tbl>
          </a:graphicData>
        </a:graphic>
      </p:graphicFrame>
      <p:graphicFrame>
        <p:nvGraphicFramePr>
          <p:cNvPr id="455" name="Таблица 454">
            <a:extLst>
              <a:ext uri="{FF2B5EF4-FFF2-40B4-BE49-F238E27FC236}">
                <a16:creationId xmlns:a16="http://schemas.microsoft.com/office/drawing/2014/main" id="{1901F175-BF9D-4E1B-A497-C2A0DB92A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51823"/>
              </p:ext>
            </p:extLst>
          </p:nvPr>
        </p:nvGraphicFramePr>
        <p:xfrm>
          <a:off x="4780210" y="1126128"/>
          <a:ext cx="3879904" cy="3553852"/>
        </p:xfrm>
        <a:graphic>
          <a:graphicData uri="http://schemas.openxmlformats.org/drawingml/2006/table">
            <a:tbl>
              <a:tblPr firstRow="1" firstCol="1" bandRow="1">
                <a:tableStyleId>{FD7475F1-0767-46F2-BEC2-0542FB17D876}</a:tableStyleId>
              </a:tblPr>
              <a:tblGrid>
                <a:gridCol w="1414445">
                  <a:extLst>
                    <a:ext uri="{9D8B030D-6E8A-4147-A177-3AD203B41FA5}">
                      <a16:colId xmlns:a16="http://schemas.microsoft.com/office/drawing/2014/main" val="48773740"/>
                    </a:ext>
                  </a:extLst>
                </a:gridCol>
                <a:gridCol w="2465459">
                  <a:extLst>
                    <a:ext uri="{9D8B030D-6E8A-4147-A177-3AD203B41FA5}">
                      <a16:colId xmlns:a16="http://schemas.microsoft.com/office/drawing/2014/main" val="4105103590"/>
                    </a:ext>
                  </a:extLst>
                </a:gridCol>
              </a:tblGrid>
              <a:tr h="51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sqft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Площадь в квадратных футах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267446"/>
                  </a:ext>
                </a:extLst>
              </a:tr>
              <a:tr h="249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zipcode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Почтовый индекс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567590"/>
                  </a:ext>
                </a:extLst>
              </a:tr>
              <a:tr h="773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beds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Количество спален (или количество кроватей)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646946"/>
                  </a:ext>
                </a:extLst>
              </a:tr>
              <a:tr h="249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state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Штат 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550009"/>
                  </a:ext>
                </a:extLst>
              </a:tr>
              <a:tr h="249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stories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Этажность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40021"/>
                  </a:ext>
                </a:extLst>
              </a:tr>
              <a:tr h="249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mls-id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Номер в реестре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350703"/>
                  </a:ext>
                </a:extLst>
              </a:tr>
              <a:tr h="51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PrivatePool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Наличие бассейна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926250"/>
                  </a:ext>
                </a:extLst>
              </a:tr>
              <a:tr h="249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MlsId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Номер в реестре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6890"/>
                  </a:ext>
                </a:extLst>
              </a:tr>
              <a:tr h="511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Цена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недвижиости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(целевой признак)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882825"/>
                  </a:ext>
                </a:extLst>
              </a:tr>
            </a:tbl>
          </a:graphicData>
        </a:graphic>
      </p:graphicFrame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85060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112531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Первичный анализ данных</a:t>
            </a:r>
            <a:endParaRPr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7646BCF-4D78-F7AD-EBE7-CC94429E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1" y="1098592"/>
            <a:ext cx="2695575" cy="3810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B3A1354-A276-E2A5-476B-ADFD9926F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909" y="1645565"/>
            <a:ext cx="5544388" cy="2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7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EDA. </a:t>
            </a:r>
            <a:r>
              <a:rPr lang="ru-RU" sz="2800" dirty="0"/>
              <a:t>Целевой признак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29E99-8F65-775C-0389-C3ADC108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5" y="999524"/>
            <a:ext cx="3464145" cy="2308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01DDB-9797-0A91-649C-B94C3C603344}"/>
              </a:ext>
            </a:extLst>
          </p:cNvPr>
          <p:cNvSpPr txBox="1"/>
          <p:nvPr/>
        </p:nvSpPr>
        <p:spPr>
          <a:xfrm>
            <a:off x="869183" y="3307775"/>
            <a:ext cx="2125226" cy="186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count    3.746550e+05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mean     1.016751e+07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std      4.790991e+08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min      2.000000e+00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25%      4.700000e+05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50%      8.024750e+05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75%      1.462500e+06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max      1.812500e+11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8ED6C8-DADD-0227-A028-669C2FCD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13" y="999524"/>
            <a:ext cx="3327419" cy="23082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C8BF27-1170-F0A5-9028-9E9BC13F7790}"/>
              </a:ext>
            </a:extLst>
          </p:cNvPr>
          <p:cNvSpPr txBox="1"/>
          <p:nvPr/>
        </p:nvSpPr>
        <p:spPr>
          <a:xfrm>
            <a:off x="5199546" y="3307775"/>
            <a:ext cx="22759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count    370190.000000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mean         13.553115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std           1.107142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min           8.953899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25%          13.063146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50%          13.592337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75%          14.178417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max          16.705188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76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73570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 </a:t>
            </a:r>
            <a:r>
              <a:rPr lang="ru-RU" sz="2800" dirty="0">
                <a:latin typeface="+mj-lt"/>
              </a:rPr>
              <a:t>Признак </a:t>
            </a:r>
            <a:r>
              <a:rPr lang="en-US" sz="2800" dirty="0" err="1">
                <a:latin typeface="+mj-lt"/>
              </a:rPr>
              <a:t>homeFact</a:t>
            </a:r>
            <a:r>
              <a:rPr lang="ru-RU" sz="2800" dirty="0">
                <a:latin typeface="+mj-lt"/>
              </a:rPr>
              <a:t> и</a:t>
            </a:r>
            <a:r>
              <a:rPr lang="en-US" sz="2800" dirty="0">
                <a:latin typeface="+mj-lt"/>
              </a:rPr>
              <a:t> schools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2D064E-AE9E-C9D1-5C0F-636AA2AB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5" y="1296820"/>
            <a:ext cx="8504903" cy="1477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AA0B0-2FB9-E0AC-E578-B482C92ED003}"/>
              </a:ext>
            </a:extLst>
          </p:cNvPr>
          <p:cNvSpPr txBox="1"/>
          <p:nvPr/>
        </p:nvSpPr>
        <p:spPr>
          <a:xfrm>
            <a:off x="347418" y="2877267"/>
            <a:ext cx="3673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Year built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61168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227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Remodeled year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221812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152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Heating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107172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1977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Cooling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120873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1438</a:t>
            </a:r>
          </a:p>
          <a:p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C7599-1C72-E8E1-EBD4-03469C05BE1C}"/>
              </a:ext>
            </a:extLst>
          </p:cNvPr>
          <p:cNvSpPr txBox="1"/>
          <p:nvPr/>
        </p:nvSpPr>
        <p:spPr>
          <a:xfrm>
            <a:off x="4444181" y="2955925"/>
            <a:ext cx="35396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Parking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172486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3327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Lotsize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60238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e 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37134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Price/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sqft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Пропуски –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60879</a:t>
            </a:r>
            <a:r>
              <a:rPr lang="ru-RU" dirty="0">
                <a:solidFill>
                  <a:schemeClr val="bg1"/>
                </a:solidFill>
                <a:latin typeface="+mn-lt"/>
              </a:rPr>
              <a:t>, Уникальных -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5561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3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 </a:t>
            </a:r>
            <a:r>
              <a:rPr lang="en-US" sz="2800" dirty="0">
                <a:latin typeface="+mj-lt"/>
              </a:rPr>
              <a:t>baths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B20486-D250-6045-1825-FD72C59F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3" y="953962"/>
            <a:ext cx="3195791" cy="40156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7F82E3-885B-5592-BEF7-7F6A0E0A6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241" y="1149924"/>
            <a:ext cx="4422606" cy="30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1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925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EDA. </a:t>
            </a:r>
            <a:r>
              <a:rPr lang="en-US" sz="2800" dirty="0">
                <a:latin typeface="+mj-lt"/>
              </a:rPr>
              <a:t>beds</a:t>
            </a:r>
            <a:endParaRPr sz="2800" dirty="0">
              <a:latin typeface="+mj-lt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146702" y="4786924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504" y="135231"/>
            <a:ext cx="139790" cy="14917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88;p27">
            <a:extLst>
              <a:ext uri="{FF2B5EF4-FFF2-40B4-BE49-F238E27FC236}">
                <a16:creationId xmlns:a16="http://schemas.microsoft.com/office/drawing/2014/main" id="{7FB1730D-6D94-E787-6356-145B91867FE7}"/>
              </a:ext>
            </a:extLst>
          </p:cNvPr>
          <p:cNvSpPr/>
          <p:nvPr/>
        </p:nvSpPr>
        <p:spPr>
          <a:xfrm>
            <a:off x="8806260" y="497477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87;p27">
            <a:extLst>
              <a:ext uri="{FF2B5EF4-FFF2-40B4-BE49-F238E27FC236}">
                <a16:creationId xmlns:a16="http://schemas.microsoft.com/office/drawing/2014/main" id="{92CF1F32-4D53-552C-A419-B43C5225978D}"/>
              </a:ext>
            </a:extLst>
          </p:cNvPr>
          <p:cNvSpPr/>
          <p:nvPr/>
        </p:nvSpPr>
        <p:spPr>
          <a:xfrm>
            <a:off x="100632" y="-34225"/>
            <a:ext cx="246786" cy="244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87;p27">
            <a:extLst>
              <a:ext uri="{FF2B5EF4-FFF2-40B4-BE49-F238E27FC236}">
                <a16:creationId xmlns:a16="http://schemas.microsoft.com/office/drawing/2014/main" id="{9DA7A796-EF6F-4C73-FECE-C89DFD0F43FE}"/>
              </a:ext>
            </a:extLst>
          </p:cNvPr>
          <p:cNvSpPr/>
          <p:nvPr/>
        </p:nvSpPr>
        <p:spPr>
          <a:xfrm>
            <a:off x="8997297" y="4847568"/>
            <a:ext cx="104087" cy="12204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A7173C-BA62-5705-786C-CE9DC99C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5" y="1143050"/>
            <a:ext cx="1888402" cy="382656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D342D81-174D-DB29-E6E0-3D5C0582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27" y="1330502"/>
            <a:ext cx="4649443" cy="30044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238650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1815</Words>
  <Application>Microsoft Office PowerPoint</Application>
  <PresentationFormat>Экран (16:9)</PresentationFormat>
  <Paragraphs>269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Maven Pro</vt:lpstr>
      <vt:lpstr>Share Tech</vt:lpstr>
      <vt:lpstr>Livvic Light</vt:lpstr>
      <vt:lpstr>Nunito Light</vt:lpstr>
      <vt:lpstr>Calibri</vt:lpstr>
      <vt:lpstr>Arial</vt:lpstr>
      <vt:lpstr>Wingdings</vt:lpstr>
      <vt:lpstr>Data Science Consulting by Slidesgo</vt:lpstr>
      <vt:lpstr>Предсказание стоимости недвижимости </vt:lpstr>
      <vt:lpstr>Задача проекта:</vt:lpstr>
      <vt:lpstr>Цели проекта:</vt:lpstr>
      <vt:lpstr>Описание базы данных</vt:lpstr>
      <vt:lpstr>Первичный анализ данных</vt:lpstr>
      <vt:lpstr>EDA. Целевой признак</vt:lpstr>
      <vt:lpstr>EDA. Признак homeFact и schools</vt:lpstr>
      <vt:lpstr>EDA. baths</vt:lpstr>
      <vt:lpstr>EDA. beds</vt:lpstr>
      <vt:lpstr>EDA. Бинарные признаки</vt:lpstr>
      <vt:lpstr>EDA.  Корреляция признаков</vt:lpstr>
      <vt:lpstr>EDA. Кодирование и маштабирование </vt:lpstr>
      <vt:lpstr>Model 1: Наивная модель</vt:lpstr>
      <vt:lpstr>Model 2 : RandomForestRegressor</vt:lpstr>
      <vt:lpstr>Результаты моделей</vt:lpstr>
      <vt:lpstr>Model 6 Bagging</vt:lpstr>
      <vt:lpstr>Model 7: Stacking</vt:lpstr>
      <vt:lpstr>Model LGBMRegressor</vt:lpstr>
      <vt:lpstr>Model  TabNet</vt:lpstr>
      <vt:lpstr>Выводы и результаты</vt:lpstr>
      <vt:lpstr>Спасибо за внимание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скоринговая модель предсказания дефолта клиентов банка</dc:title>
  <dc:creator>Shkrabov, Alexey A (Kazzinc - KZ)</dc:creator>
  <cp:lastModifiedBy>Елена Макарова</cp:lastModifiedBy>
  <cp:revision>15</cp:revision>
  <dcterms:modified xsi:type="dcterms:W3CDTF">2023-03-16T14:15:30Z</dcterms:modified>
</cp:coreProperties>
</file>