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A0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A971F-157D-4288-AE51-05D72DE7FE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C793-40EC-4DE5-9834-CB86E7A86726}">
      <dgm:prSet/>
      <dgm:spPr>
        <a:solidFill>
          <a:srgbClr val="FFCCCC"/>
        </a:solidFill>
      </dgm:spPr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Согласно базовому сценарию, предложенному Минэкономразвития России, темпы роста ВВП предполагаются на уровне 1,2% в 2023 году, увеличиваясь до 2,6% в 2025 году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D8D90-8E97-4DF6-94F7-BB4FDFDE0A66}" type="parTrans" cxnId="{3E61A615-F660-4FF0-A164-1AD4D6B8939B}">
      <dgm:prSet/>
      <dgm:spPr/>
      <dgm:t>
        <a:bodyPr/>
        <a:lstStyle/>
        <a:p>
          <a:endParaRPr lang="en-US"/>
        </a:p>
      </dgm:t>
    </dgm:pt>
    <dgm:pt modelId="{1C389168-9ED3-4617-850F-CB97C97882AD}" type="sibTrans" cxnId="{3E61A615-F660-4FF0-A164-1AD4D6B8939B}">
      <dgm:prSet/>
      <dgm:spPr/>
      <dgm:t>
        <a:bodyPr/>
        <a:lstStyle/>
        <a:p>
          <a:endParaRPr lang="en-US"/>
        </a:p>
      </dgm:t>
    </dgm:pt>
    <dgm:pt modelId="{125E72CD-0418-44D5-A1D4-D1F69FC13C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Ожидается, что в прогнозируемом периоде уровень ВРП на душу населения составит 14,3% в 2023 году, постепенно увеличиваясь до 1,31% к 2030 году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B9F90-4992-4B00-A362-9C8C2176BAE6}" type="parTrans" cxnId="{29086169-C306-4313-A5CA-3DF4877ADC47}">
      <dgm:prSet/>
      <dgm:spPr/>
      <dgm:t>
        <a:bodyPr/>
        <a:lstStyle/>
        <a:p>
          <a:endParaRPr lang="en-US"/>
        </a:p>
      </dgm:t>
    </dgm:pt>
    <dgm:pt modelId="{5C5AE379-B25B-400E-AF2E-C2B362BCA764}" type="sibTrans" cxnId="{29086169-C306-4313-A5CA-3DF4877ADC47}">
      <dgm:prSet/>
      <dgm:spPr/>
      <dgm:t>
        <a:bodyPr/>
        <a:lstStyle/>
        <a:p>
          <a:endParaRPr lang="en-US"/>
        </a:p>
      </dgm:t>
    </dgm:pt>
    <dgm:pt modelId="{E752AD77-1662-4444-8808-B41C4AEB408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Дополнительно, исследования показывают, что изменения в структуре доходов бюджета оказывают прямое влияние на возможность реализации прогнозов, особенно в условиях создаваемых государственных инициатив в сфере бизнеса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2DFD9C-9CE2-4B4A-8F51-410CA46920E8}" type="parTrans" cxnId="{6BF2C21F-1D78-4699-AC17-9679866DDAF8}">
      <dgm:prSet/>
      <dgm:spPr/>
      <dgm:t>
        <a:bodyPr/>
        <a:lstStyle/>
        <a:p>
          <a:endParaRPr lang="en-US"/>
        </a:p>
      </dgm:t>
    </dgm:pt>
    <dgm:pt modelId="{5DB80757-65B6-4425-9F30-5A90FAED9DBE}" type="sibTrans" cxnId="{6BF2C21F-1D78-4699-AC17-9679866DDAF8}">
      <dgm:prSet/>
      <dgm:spPr/>
      <dgm:t>
        <a:bodyPr/>
        <a:lstStyle/>
        <a:p>
          <a:endParaRPr lang="en-US"/>
        </a:p>
      </dgm:t>
    </dgm:pt>
    <dgm:pt modelId="{842974BD-79CC-4A04-85D8-30903161CFA6}" type="pres">
      <dgm:prSet presAssocID="{BD6A971F-157D-4288-AE51-05D72DE7FE5D}" presName="root" presStyleCnt="0">
        <dgm:presLayoutVars>
          <dgm:dir/>
          <dgm:resizeHandles val="exact"/>
        </dgm:presLayoutVars>
      </dgm:prSet>
      <dgm:spPr/>
    </dgm:pt>
    <dgm:pt modelId="{3ED468D5-5AE5-4A86-B9DF-D6222C2F66C6}" type="pres">
      <dgm:prSet presAssocID="{8BD6C793-40EC-4DE5-9834-CB86E7A86726}" presName="compNode" presStyleCnt="0"/>
      <dgm:spPr/>
    </dgm:pt>
    <dgm:pt modelId="{D5AA7ADA-3146-407B-9AD6-7417EADD3516}" type="pres">
      <dgm:prSet presAssocID="{8BD6C793-40EC-4DE5-9834-CB86E7A86726}" presName="bgRect" presStyleLbl="bgShp" presStyleIdx="0" presStyleCnt="3"/>
      <dgm:spPr>
        <a:solidFill>
          <a:srgbClr val="FFCCCC"/>
        </a:solidFill>
      </dgm:spPr>
    </dgm:pt>
    <dgm:pt modelId="{20DB04D0-E451-465E-B4C1-FEE45EF018F5}" type="pres">
      <dgm:prSet presAssocID="{8BD6C793-40EC-4DE5-9834-CB86E7A867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78BE4D0-BBB5-44CB-9328-C3B2C5A56826}" type="pres">
      <dgm:prSet presAssocID="{8BD6C793-40EC-4DE5-9834-CB86E7A86726}" presName="spaceRect" presStyleCnt="0"/>
      <dgm:spPr/>
    </dgm:pt>
    <dgm:pt modelId="{43CBBF9E-5907-4EF4-9E50-820495164764}" type="pres">
      <dgm:prSet presAssocID="{8BD6C793-40EC-4DE5-9834-CB86E7A86726}" presName="parTx" presStyleLbl="revTx" presStyleIdx="0" presStyleCnt="3" custLinFactNeighborY="-12456">
        <dgm:presLayoutVars>
          <dgm:chMax val="0"/>
          <dgm:chPref val="0"/>
        </dgm:presLayoutVars>
      </dgm:prSet>
      <dgm:spPr/>
    </dgm:pt>
    <dgm:pt modelId="{5C13EE0E-4330-4B71-AF87-847BC7DD880E}" type="pres">
      <dgm:prSet presAssocID="{1C389168-9ED3-4617-850F-CB97C97882AD}" presName="sibTrans" presStyleCnt="0"/>
      <dgm:spPr/>
    </dgm:pt>
    <dgm:pt modelId="{2246AA2E-B8CE-4B98-A9EB-263317AADF7C}" type="pres">
      <dgm:prSet presAssocID="{125E72CD-0418-44D5-A1D4-D1F69FC13C4A}" presName="compNode" presStyleCnt="0"/>
      <dgm:spPr/>
    </dgm:pt>
    <dgm:pt modelId="{1C885592-2B35-4AA2-98C2-6020C42FF9D9}" type="pres">
      <dgm:prSet presAssocID="{125E72CD-0418-44D5-A1D4-D1F69FC13C4A}" presName="bgRect" presStyleLbl="bgShp" presStyleIdx="1" presStyleCnt="3"/>
      <dgm:spPr>
        <a:solidFill>
          <a:srgbClr val="FFCCCC"/>
        </a:solidFill>
      </dgm:spPr>
    </dgm:pt>
    <dgm:pt modelId="{ECF503BA-0E92-477E-AD23-0AFD5E929389}" type="pres">
      <dgm:prSet presAssocID="{125E72CD-0418-44D5-A1D4-D1F69FC13C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ейерверки"/>
        </a:ext>
      </dgm:extLst>
    </dgm:pt>
    <dgm:pt modelId="{F1E8EED7-09A3-42DC-9A57-3E0580E71859}" type="pres">
      <dgm:prSet presAssocID="{125E72CD-0418-44D5-A1D4-D1F69FC13C4A}" presName="spaceRect" presStyleCnt="0"/>
      <dgm:spPr/>
    </dgm:pt>
    <dgm:pt modelId="{4F97CC2E-B8AA-47A2-93FC-61917BC4381B}" type="pres">
      <dgm:prSet presAssocID="{125E72CD-0418-44D5-A1D4-D1F69FC13C4A}" presName="parTx" presStyleLbl="revTx" presStyleIdx="1" presStyleCnt="3">
        <dgm:presLayoutVars>
          <dgm:chMax val="0"/>
          <dgm:chPref val="0"/>
        </dgm:presLayoutVars>
      </dgm:prSet>
      <dgm:spPr/>
    </dgm:pt>
    <dgm:pt modelId="{BC924DCB-01BB-4887-B4A1-1C793D0E0A36}" type="pres">
      <dgm:prSet presAssocID="{5C5AE379-B25B-400E-AF2E-C2B362BCA764}" presName="sibTrans" presStyleCnt="0"/>
      <dgm:spPr/>
    </dgm:pt>
    <dgm:pt modelId="{FF099E4D-8A46-4C3A-870A-45BA5FE6A7D4}" type="pres">
      <dgm:prSet presAssocID="{E752AD77-1662-4444-8808-B41C4AEB408A}" presName="compNode" presStyleCnt="0"/>
      <dgm:spPr/>
    </dgm:pt>
    <dgm:pt modelId="{A9E4B117-D193-41B9-96C0-2FD17ADDFF03}" type="pres">
      <dgm:prSet presAssocID="{E752AD77-1662-4444-8808-B41C4AEB408A}" presName="bgRect" presStyleLbl="bgShp" presStyleIdx="2" presStyleCnt="3"/>
      <dgm:spPr>
        <a:solidFill>
          <a:srgbClr val="FFCCCC"/>
        </a:solidFill>
      </dgm:spPr>
    </dgm:pt>
    <dgm:pt modelId="{0F431628-A365-4F29-ABBF-248D534843B5}" type="pres">
      <dgm:prSet presAssocID="{E752AD77-1662-4444-8808-B41C4AEB40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2EBC6C7-57B9-48CA-A4F4-3570C2136316}" type="pres">
      <dgm:prSet presAssocID="{E752AD77-1662-4444-8808-B41C4AEB408A}" presName="spaceRect" presStyleCnt="0"/>
      <dgm:spPr/>
    </dgm:pt>
    <dgm:pt modelId="{D726C2F3-CD35-4DB1-AD6F-841C6B429703}" type="pres">
      <dgm:prSet presAssocID="{E752AD77-1662-4444-8808-B41C4AEB40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61A615-F660-4FF0-A164-1AD4D6B8939B}" srcId="{BD6A971F-157D-4288-AE51-05D72DE7FE5D}" destId="{8BD6C793-40EC-4DE5-9834-CB86E7A86726}" srcOrd="0" destOrd="0" parTransId="{98DD8D90-8E97-4DF6-94F7-BB4FDFDE0A66}" sibTransId="{1C389168-9ED3-4617-850F-CB97C97882AD}"/>
    <dgm:cxn modelId="{6BF2C21F-1D78-4699-AC17-9679866DDAF8}" srcId="{BD6A971F-157D-4288-AE51-05D72DE7FE5D}" destId="{E752AD77-1662-4444-8808-B41C4AEB408A}" srcOrd="2" destOrd="0" parTransId="{C32DFD9C-9CE2-4B4A-8F51-410CA46920E8}" sibTransId="{5DB80757-65B6-4425-9F30-5A90FAED9DBE}"/>
    <dgm:cxn modelId="{9FDEB622-52B8-403C-9395-4488AF07617A}" type="presOf" srcId="{BD6A971F-157D-4288-AE51-05D72DE7FE5D}" destId="{842974BD-79CC-4A04-85D8-30903161CFA6}" srcOrd="0" destOrd="0" presId="urn:microsoft.com/office/officeart/2018/2/layout/IconVerticalSolidList"/>
    <dgm:cxn modelId="{29086169-C306-4313-A5CA-3DF4877ADC47}" srcId="{BD6A971F-157D-4288-AE51-05D72DE7FE5D}" destId="{125E72CD-0418-44D5-A1D4-D1F69FC13C4A}" srcOrd="1" destOrd="0" parTransId="{643B9F90-4992-4B00-A362-9C8C2176BAE6}" sibTransId="{5C5AE379-B25B-400E-AF2E-C2B362BCA764}"/>
    <dgm:cxn modelId="{FC280685-27BB-40DC-A261-650EEEA6D053}" type="presOf" srcId="{125E72CD-0418-44D5-A1D4-D1F69FC13C4A}" destId="{4F97CC2E-B8AA-47A2-93FC-61917BC4381B}" srcOrd="0" destOrd="0" presId="urn:microsoft.com/office/officeart/2018/2/layout/IconVerticalSolidList"/>
    <dgm:cxn modelId="{DF9844D9-F940-4DE4-8117-80ADC505A9D5}" type="presOf" srcId="{E752AD77-1662-4444-8808-B41C4AEB408A}" destId="{D726C2F3-CD35-4DB1-AD6F-841C6B429703}" srcOrd="0" destOrd="0" presId="urn:microsoft.com/office/officeart/2018/2/layout/IconVerticalSolidList"/>
    <dgm:cxn modelId="{56B2CAF5-C7BC-449F-A1DC-8090CD7AED8A}" type="presOf" srcId="{8BD6C793-40EC-4DE5-9834-CB86E7A86726}" destId="{43CBBF9E-5907-4EF4-9E50-820495164764}" srcOrd="0" destOrd="0" presId="urn:microsoft.com/office/officeart/2018/2/layout/IconVerticalSolidList"/>
    <dgm:cxn modelId="{46F30836-C68E-4CC9-AFCA-84922C605917}" type="presParOf" srcId="{842974BD-79CC-4A04-85D8-30903161CFA6}" destId="{3ED468D5-5AE5-4A86-B9DF-D6222C2F66C6}" srcOrd="0" destOrd="0" presId="urn:microsoft.com/office/officeart/2018/2/layout/IconVerticalSolidList"/>
    <dgm:cxn modelId="{733EDA51-4A26-4828-AC3C-37604E2BC370}" type="presParOf" srcId="{3ED468D5-5AE5-4A86-B9DF-D6222C2F66C6}" destId="{D5AA7ADA-3146-407B-9AD6-7417EADD3516}" srcOrd="0" destOrd="0" presId="urn:microsoft.com/office/officeart/2018/2/layout/IconVerticalSolidList"/>
    <dgm:cxn modelId="{15207120-CB46-4DB6-8399-D7E57447DBCD}" type="presParOf" srcId="{3ED468D5-5AE5-4A86-B9DF-D6222C2F66C6}" destId="{20DB04D0-E451-465E-B4C1-FEE45EF018F5}" srcOrd="1" destOrd="0" presId="urn:microsoft.com/office/officeart/2018/2/layout/IconVerticalSolidList"/>
    <dgm:cxn modelId="{034D9043-E728-4EEF-A8AA-B959C018BB4D}" type="presParOf" srcId="{3ED468D5-5AE5-4A86-B9DF-D6222C2F66C6}" destId="{378BE4D0-BBB5-44CB-9328-C3B2C5A56826}" srcOrd="2" destOrd="0" presId="urn:microsoft.com/office/officeart/2018/2/layout/IconVerticalSolidList"/>
    <dgm:cxn modelId="{C6714C56-3006-48DA-87C8-77412A4A7089}" type="presParOf" srcId="{3ED468D5-5AE5-4A86-B9DF-D6222C2F66C6}" destId="{43CBBF9E-5907-4EF4-9E50-820495164764}" srcOrd="3" destOrd="0" presId="urn:microsoft.com/office/officeart/2018/2/layout/IconVerticalSolidList"/>
    <dgm:cxn modelId="{27798BF7-00C5-4F7D-91FE-12BFD7A57382}" type="presParOf" srcId="{842974BD-79CC-4A04-85D8-30903161CFA6}" destId="{5C13EE0E-4330-4B71-AF87-847BC7DD880E}" srcOrd="1" destOrd="0" presId="urn:microsoft.com/office/officeart/2018/2/layout/IconVerticalSolidList"/>
    <dgm:cxn modelId="{B2F88745-F016-4C16-9C94-3916508C43FE}" type="presParOf" srcId="{842974BD-79CC-4A04-85D8-30903161CFA6}" destId="{2246AA2E-B8CE-4B98-A9EB-263317AADF7C}" srcOrd="2" destOrd="0" presId="urn:microsoft.com/office/officeart/2018/2/layout/IconVerticalSolidList"/>
    <dgm:cxn modelId="{50C32223-7FA1-4F77-81B2-E07CB2033940}" type="presParOf" srcId="{2246AA2E-B8CE-4B98-A9EB-263317AADF7C}" destId="{1C885592-2B35-4AA2-98C2-6020C42FF9D9}" srcOrd="0" destOrd="0" presId="urn:microsoft.com/office/officeart/2018/2/layout/IconVerticalSolidList"/>
    <dgm:cxn modelId="{33AB156B-53A9-4364-B27C-D7320D28B426}" type="presParOf" srcId="{2246AA2E-B8CE-4B98-A9EB-263317AADF7C}" destId="{ECF503BA-0E92-477E-AD23-0AFD5E929389}" srcOrd="1" destOrd="0" presId="urn:microsoft.com/office/officeart/2018/2/layout/IconVerticalSolidList"/>
    <dgm:cxn modelId="{E730B128-02AC-4661-87E3-EF8969FA896B}" type="presParOf" srcId="{2246AA2E-B8CE-4B98-A9EB-263317AADF7C}" destId="{F1E8EED7-09A3-42DC-9A57-3E0580E71859}" srcOrd="2" destOrd="0" presId="urn:microsoft.com/office/officeart/2018/2/layout/IconVerticalSolidList"/>
    <dgm:cxn modelId="{03547990-1A8B-4598-A4DF-11EE25AC1837}" type="presParOf" srcId="{2246AA2E-B8CE-4B98-A9EB-263317AADF7C}" destId="{4F97CC2E-B8AA-47A2-93FC-61917BC4381B}" srcOrd="3" destOrd="0" presId="urn:microsoft.com/office/officeart/2018/2/layout/IconVerticalSolidList"/>
    <dgm:cxn modelId="{1E8F5E44-3CD0-42F0-960B-6AE80D4F9623}" type="presParOf" srcId="{842974BD-79CC-4A04-85D8-30903161CFA6}" destId="{BC924DCB-01BB-4887-B4A1-1C793D0E0A36}" srcOrd="3" destOrd="0" presId="urn:microsoft.com/office/officeart/2018/2/layout/IconVerticalSolidList"/>
    <dgm:cxn modelId="{764A465A-E161-4613-9279-753276775FA0}" type="presParOf" srcId="{842974BD-79CC-4A04-85D8-30903161CFA6}" destId="{FF099E4D-8A46-4C3A-870A-45BA5FE6A7D4}" srcOrd="4" destOrd="0" presId="urn:microsoft.com/office/officeart/2018/2/layout/IconVerticalSolidList"/>
    <dgm:cxn modelId="{20CA43A4-BBE4-452F-A911-B36D95E5975C}" type="presParOf" srcId="{FF099E4D-8A46-4C3A-870A-45BA5FE6A7D4}" destId="{A9E4B117-D193-41B9-96C0-2FD17ADDFF03}" srcOrd="0" destOrd="0" presId="urn:microsoft.com/office/officeart/2018/2/layout/IconVerticalSolidList"/>
    <dgm:cxn modelId="{804F1E78-9391-4E9C-B734-76C79564D5EC}" type="presParOf" srcId="{FF099E4D-8A46-4C3A-870A-45BA5FE6A7D4}" destId="{0F431628-A365-4F29-ABBF-248D534843B5}" srcOrd="1" destOrd="0" presId="urn:microsoft.com/office/officeart/2018/2/layout/IconVerticalSolidList"/>
    <dgm:cxn modelId="{8837BFED-8B2B-4027-A5C9-34DCB89753CF}" type="presParOf" srcId="{FF099E4D-8A46-4C3A-870A-45BA5FE6A7D4}" destId="{D2EBC6C7-57B9-48CA-A4F4-3570C2136316}" srcOrd="2" destOrd="0" presId="urn:microsoft.com/office/officeart/2018/2/layout/IconVerticalSolidList"/>
    <dgm:cxn modelId="{8FC2DACF-AD06-4D03-B315-9C6CC3DCDC50}" type="presParOf" srcId="{FF099E4D-8A46-4C3A-870A-45BA5FE6A7D4}" destId="{D726C2F3-CD35-4DB1-AD6F-841C6B4297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62C3C-C795-4C6C-A657-5472A36E483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56781-9E81-4C36-ACEF-7A518650E4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Обрабатывающие отрасли должны стать центром внимания для экономических стратегий развития Москвы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652B7-231D-4E78-A2B5-03E48F9A8507}" type="parTrans" cxnId="{76DC76E6-37AD-4228-AA7E-5E056DAAB199}">
      <dgm:prSet/>
      <dgm:spPr/>
      <dgm:t>
        <a:bodyPr/>
        <a:lstStyle/>
        <a:p>
          <a:endParaRPr lang="en-US"/>
        </a:p>
      </dgm:t>
    </dgm:pt>
    <dgm:pt modelId="{35D29AD5-7302-42A8-ADDD-BBB26A326FFC}" type="sibTrans" cxnId="{76DC76E6-37AD-4228-AA7E-5E056DAAB199}">
      <dgm:prSet/>
      <dgm:spPr/>
      <dgm:t>
        <a:bodyPr/>
        <a:lstStyle/>
        <a:p>
          <a:endParaRPr lang="en-US"/>
        </a:p>
      </dgm:t>
    </dgm:pt>
    <dgm:pt modelId="{EC08FEBC-AEFC-413B-B1C5-BE7D655203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Инвестирование в локальные предприятия, поддержка стартапов и развитие производственных мощностей являются ключевыми элементами </a:t>
          </a:r>
          <a:r>
            <a:rPr lang="ru-RU" dirty="0"/>
            <a:t>этой стратегии</a:t>
          </a:r>
          <a:endParaRPr lang="en-US" dirty="0"/>
        </a:p>
      </dgm:t>
    </dgm:pt>
    <dgm:pt modelId="{7339BD26-6482-48A3-B0A9-C601D5FA5DD0}" type="parTrans" cxnId="{7EF85015-0CC0-448C-9494-5A41712405A7}">
      <dgm:prSet/>
      <dgm:spPr/>
      <dgm:t>
        <a:bodyPr/>
        <a:lstStyle/>
        <a:p>
          <a:endParaRPr lang="en-US"/>
        </a:p>
      </dgm:t>
    </dgm:pt>
    <dgm:pt modelId="{886594D2-E7DD-4DE4-B386-6EC1B850A3DC}" type="sibTrans" cxnId="{7EF85015-0CC0-448C-9494-5A41712405A7}">
      <dgm:prSet/>
      <dgm:spPr/>
      <dgm:t>
        <a:bodyPr/>
        <a:lstStyle/>
        <a:p>
          <a:endParaRPr lang="en-US"/>
        </a:p>
      </dgm:t>
    </dgm:pt>
    <dgm:pt modelId="{EDCFF579-9B62-4E01-B4DD-27D50ED1FF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Это не только улучшит экономические показатели столицы, но и положительно скажется на социальной составляющей, обеспечивая населению новые возможности и рабочие места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9DFA57-D487-461B-B0CA-6E6A2314FE1B}" type="parTrans" cxnId="{C7459283-9960-4B7A-9988-20F026446131}">
      <dgm:prSet/>
      <dgm:spPr/>
      <dgm:t>
        <a:bodyPr/>
        <a:lstStyle/>
        <a:p>
          <a:endParaRPr lang="en-US"/>
        </a:p>
      </dgm:t>
    </dgm:pt>
    <dgm:pt modelId="{6C0B496A-A8B8-4C9C-B917-5800C9B16AED}" type="sibTrans" cxnId="{C7459283-9960-4B7A-9988-20F026446131}">
      <dgm:prSet/>
      <dgm:spPr/>
      <dgm:t>
        <a:bodyPr/>
        <a:lstStyle/>
        <a:p>
          <a:endParaRPr lang="en-US"/>
        </a:p>
      </dgm:t>
    </dgm:pt>
    <dgm:pt modelId="{6FF37382-BEFF-4641-99C4-C80711A3E92F}" type="pres">
      <dgm:prSet presAssocID="{17462C3C-C795-4C6C-A657-5472A36E483E}" presName="root" presStyleCnt="0">
        <dgm:presLayoutVars>
          <dgm:dir/>
          <dgm:resizeHandles val="exact"/>
        </dgm:presLayoutVars>
      </dgm:prSet>
      <dgm:spPr/>
    </dgm:pt>
    <dgm:pt modelId="{E1AD8D20-4D0D-4710-8A56-2BA7C6D307C7}" type="pres">
      <dgm:prSet presAssocID="{34456781-9E81-4C36-ACEF-7A518650E47A}" presName="compNode" presStyleCnt="0"/>
      <dgm:spPr/>
    </dgm:pt>
    <dgm:pt modelId="{7D8598D7-29E4-408C-A3B2-F301620475A7}" type="pres">
      <dgm:prSet presAssocID="{34456781-9E81-4C36-ACEF-7A518650E47A}" presName="iconBgRect" presStyleLbl="bgShp" presStyleIdx="0" presStyleCnt="3"/>
      <dgm:spPr>
        <a:solidFill>
          <a:srgbClr val="FFCCCC"/>
        </a:solidFill>
      </dgm:spPr>
    </dgm:pt>
    <dgm:pt modelId="{A39D41D0-514B-4E75-A2AC-70E794D894C0}" type="pres">
      <dgm:prSet presAssocID="{34456781-9E81-4C36-ACEF-7A518650E4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варщик"/>
        </a:ext>
      </dgm:extLst>
    </dgm:pt>
    <dgm:pt modelId="{4496A6CC-DEDD-4F15-8723-924B68390BDD}" type="pres">
      <dgm:prSet presAssocID="{34456781-9E81-4C36-ACEF-7A518650E47A}" presName="spaceRect" presStyleCnt="0"/>
      <dgm:spPr/>
    </dgm:pt>
    <dgm:pt modelId="{6C4FFC35-3BB6-4579-AB53-B10A50513E8E}" type="pres">
      <dgm:prSet presAssocID="{34456781-9E81-4C36-ACEF-7A518650E47A}" presName="textRect" presStyleLbl="revTx" presStyleIdx="0" presStyleCnt="3">
        <dgm:presLayoutVars>
          <dgm:chMax val="1"/>
          <dgm:chPref val="1"/>
        </dgm:presLayoutVars>
      </dgm:prSet>
      <dgm:spPr/>
    </dgm:pt>
    <dgm:pt modelId="{42D16FF5-7222-412F-98E1-A6D2D1C81C4E}" type="pres">
      <dgm:prSet presAssocID="{35D29AD5-7302-42A8-ADDD-BBB26A326FFC}" presName="sibTrans" presStyleCnt="0"/>
      <dgm:spPr/>
    </dgm:pt>
    <dgm:pt modelId="{15452108-1645-48E6-A6BF-7D7FC93F8757}" type="pres">
      <dgm:prSet presAssocID="{EC08FEBC-AEFC-413B-B1C5-BE7D655203CC}" presName="compNode" presStyleCnt="0"/>
      <dgm:spPr/>
    </dgm:pt>
    <dgm:pt modelId="{CD84A833-C77C-4B44-AFF1-A4A2C322F899}" type="pres">
      <dgm:prSet presAssocID="{EC08FEBC-AEFC-413B-B1C5-BE7D655203CC}" presName="iconBgRect" presStyleLbl="bgShp" presStyleIdx="1" presStyleCnt="3"/>
      <dgm:spPr>
        <a:solidFill>
          <a:srgbClr val="FFCCCC"/>
        </a:solidFill>
      </dgm:spPr>
    </dgm:pt>
    <dgm:pt modelId="{2070A64A-75A3-4415-BD79-7C44C81013D7}" type="pres">
      <dgm:prSet presAssocID="{EC08FEBC-AEFC-413B-B1C5-BE7D655203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Рукопожатие"/>
        </a:ext>
      </dgm:extLst>
    </dgm:pt>
    <dgm:pt modelId="{26697C89-68A9-4E43-B09D-6B67E13692D5}" type="pres">
      <dgm:prSet presAssocID="{EC08FEBC-AEFC-413B-B1C5-BE7D655203CC}" presName="spaceRect" presStyleCnt="0"/>
      <dgm:spPr/>
    </dgm:pt>
    <dgm:pt modelId="{CB866AA7-713F-49C1-A3FB-9D40660CBDAF}" type="pres">
      <dgm:prSet presAssocID="{EC08FEBC-AEFC-413B-B1C5-BE7D655203CC}" presName="textRect" presStyleLbl="revTx" presStyleIdx="1" presStyleCnt="3">
        <dgm:presLayoutVars>
          <dgm:chMax val="1"/>
          <dgm:chPref val="1"/>
        </dgm:presLayoutVars>
      </dgm:prSet>
      <dgm:spPr/>
    </dgm:pt>
    <dgm:pt modelId="{8F08A47E-D338-4726-A5FF-B92EE3D703AF}" type="pres">
      <dgm:prSet presAssocID="{886594D2-E7DD-4DE4-B386-6EC1B850A3DC}" presName="sibTrans" presStyleCnt="0"/>
      <dgm:spPr/>
    </dgm:pt>
    <dgm:pt modelId="{6336AD8F-D0A0-4B8C-9A89-50E2A26164FE}" type="pres">
      <dgm:prSet presAssocID="{EDCFF579-9B62-4E01-B4DD-27D50ED1FFBF}" presName="compNode" presStyleCnt="0"/>
      <dgm:spPr/>
    </dgm:pt>
    <dgm:pt modelId="{2DDD895D-C85F-4AAD-B2E3-853C7E6DC321}" type="pres">
      <dgm:prSet presAssocID="{EDCFF579-9B62-4E01-B4DD-27D50ED1FFBF}" presName="iconBgRect" presStyleLbl="bgShp" presStyleIdx="2" presStyleCnt="3"/>
      <dgm:spPr>
        <a:solidFill>
          <a:srgbClr val="FFCCCC"/>
        </a:solidFill>
      </dgm:spPr>
    </dgm:pt>
    <dgm:pt modelId="{E60D5943-A275-417F-8E10-5679698E60E7}" type="pres">
      <dgm:prSet presAssocID="{EDCFF579-9B62-4E01-B4DD-27D50ED1FF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6A911393-2131-4EF9-8ED5-71012EDB5D97}" type="pres">
      <dgm:prSet presAssocID="{EDCFF579-9B62-4E01-B4DD-27D50ED1FFBF}" presName="spaceRect" presStyleCnt="0"/>
      <dgm:spPr/>
    </dgm:pt>
    <dgm:pt modelId="{D6650659-7899-44B2-AEC7-47599AB6301E}" type="pres">
      <dgm:prSet presAssocID="{EDCFF579-9B62-4E01-B4DD-27D50ED1FF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F85015-0CC0-448C-9494-5A41712405A7}" srcId="{17462C3C-C795-4C6C-A657-5472A36E483E}" destId="{EC08FEBC-AEFC-413B-B1C5-BE7D655203CC}" srcOrd="1" destOrd="0" parTransId="{7339BD26-6482-48A3-B0A9-C601D5FA5DD0}" sibTransId="{886594D2-E7DD-4DE4-B386-6EC1B850A3DC}"/>
    <dgm:cxn modelId="{3050C22A-6409-40DA-AEC1-3219A8DEFE1B}" type="presOf" srcId="{EC08FEBC-AEFC-413B-B1C5-BE7D655203CC}" destId="{CB866AA7-713F-49C1-A3FB-9D40660CBDAF}" srcOrd="0" destOrd="0" presId="urn:microsoft.com/office/officeart/2018/5/layout/IconCircleLabelList"/>
    <dgm:cxn modelId="{C5E70854-6553-4F64-A6B8-57C9D1982EC3}" type="presOf" srcId="{34456781-9E81-4C36-ACEF-7A518650E47A}" destId="{6C4FFC35-3BB6-4579-AB53-B10A50513E8E}" srcOrd="0" destOrd="0" presId="urn:microsoft.com/office/officeart/2018/5/layout/IconCircleLabelList"/>
    <dgm:cxn modelId="{C7459283-9960-4B7A-9988-20F026446131}" srcId="{17462C3C-C795-4C6C-A657-5472A36E483E}" destId="{EDCFF579-9B62-4E01-B4DD-27D50ED1FFBF}" srcOrd="2" destOrd="0" parTransId="{269DFA57-D487-461B-B0CA-6E6A2314FE1B}" sibTransId="{6C0B496A-A8B8-4C9C-B917-5800C9B16AED}"/>
    <dgm:cxn modelId="{9BF0BFA3-E808-41F4-8D7F-249839088CC4}" type="presOf" srcId="{EDCFF579-9B62-4E01-B4DD-27D50ED1FFBF}" destId="{D6650659-7899-44B2-AEC7-47599AB6301E}" srcOrd="0" destOrd="0" presId="urn:microsoft.com/office/officeart/2018/5/layout/IconCircleLabelList"/>
    <dgm:cxn modelId="{42BE75D8-13E6-4819-A39C-D158F9EBD912}" type="presOf" srcId="{17462C3C-C795-4C6C-A657-5472A36E483E}" destId="{6FF37382-BEFF-4641-99C4-C80711A3E92F}" srcOrd="0" destOrd="0" presId="urn:microsoft.com/office/officeart/2018/5/layout/IconCircleLabelList"/>
    <dgm:cxn modelId="{76DC76E6-37AD-4228-AA7E-5E056DAAB199}" srcId="{17462C3C-C795-4C6C-A657-5472A36E483E}" destId="{34456781-9E81-4C36-ACEF-7A518650E47A}" srcOrd="0" destOrd="0" parTransId="{B6A652B7-231D-4E78-A2B5-03E48F9A8507}" sibTransId="{35D29AD5-7302-42A8-ADDD-BBB26A326FFC}"/>
    <dgm:cxn modelId="{794070F9-41E7-4FBF-A191-59FE0BC57E0C}" type="presParOf" srcId="{6FF37382-BEFF-4641-99C4-C80711A3E92F}" destId="{E1AD8D20-4D0D-4710-8A56-2BA7C6D307C7}" srcOrd="0" destOrd="0" presId="urn:microsoft.com/office/officeart/2018/5/layout/IconCircleLabelList"/>
    <dgm:cxn modelId="{F16E8643-FBAA-49A8-B3DD-D63A12F1963A}" type="presParOf" srcId="{E1AD8D20-4D0D-4710-8A56-2BA7C6D307C7}" destId="{7D8598D7-29E4-408C-A3B2-F301620475A7}" srcOrd="0" destOrd="0" presId="urn:microsoft.com/office/officeart/2018/5/layout/IconCircleLabelList"/>
    <dgm:cxn modelId="{ADF347B7-4D6E-49B3-A91E-C432CD57E1FE}" type="presParOf" srcId="{E1AD8D20-4D0D-4710-8A56-2BA7C6D307C7}" destId="{A39D41D0-514B-4E75-A2AC-70E794D894C0}" srcOrd="1" destOrd="0" presId="urn:microsoft.com/office/officeart/2018/5/layout/IconCircleLabelList"/>
    <dgm:cxn modelId="{86D39BEA-0628-4A41-92A2-EF148BECBAC5}" type="presParOf" srcId="{E1AD8D20-4D0D-4710-8A56-2BA7C6D307C7}" destId="{4496A6CC-DEDD-4F15-8723-924B68390BDD}" srcOrd="2" destOrd="0" presId="urn:microsoft.com/office/officeart/2018/5/layout/IconCircleLabelList"/>
    <dgm:cxn modelId="{5E956F89-A1C2-49A6-80D3-BBC60DD5FD63}" type="presParOf" srcId="{E1AD8D20-4D0D-4710-8A56-2BA7C6D307C7}" destId="{6C4FFC35-3BB6-4579-AB53-B10A50513E8E}" srcOrd="3" destOrd="0" presId="urn:microsoft.com/office/officeart/2018/5/layout/IconCircleLabelList"/>
    <dgm:cxn modelId="{BFDC11B9-69C7-4854-9E06-D8F1C187D6CB}" type="presParOf" srcId="{6FF37382-BEFF-4641-99C4-C80711A3E92F}" destId="{42D16FF5-7222-412F-98E1-A6D2D1C81C4E}" srcOrd="1" destOrd="0" presId="urn:microsoft.com/office/officeart/2018/5/layout/IconCircleLabelList"/>
    <dgm:cxn modelId="{935441C4-7CDE-452B-8576-096DEAE69266}" type="presParOf" srcId="{6FF37382-BEFF-4641-99C4-C80711A3E92F}" destId="{15452108-1645-48E6-A6BF-7D7FC93F8757}" srcOrd="2" destOrd="0" presId="urn:microsoft.com/office/officeart/2018/5/layout/IconCircleLabelList"/>
    <dgm:cxn modelId="{9DB5BE3E-B1F1-4C39-AA76-18711014F6A4}" type="presParOf" srcId="{15452108-1645-48E6-A6BF-7D7FC93F8757}" destId="{CD84A833-C77C-4B44-AFF1-A4A2C322F899}" srcOrd="0" destOrd="0" presId="urn:microsoft.com/office/officeart/2018/5/layout/IconCircleLabelList"/>
    <dgm:cxn modelId="{CDAC1E2E-2B88-4101-9FCB-05B4A2E81B2A}" type="presParOf" srcId="{15452108-1645-48E6-A6BF-7D7FC93F8757}" destId="{2070A64A-75A3-4415-BD79-7C44C81013D7}" srcOrd="1" destOrd="0" presId="urn:microsoft.com/office/officeart/2018/5/layout/IconCircleLabelList"/>
    <dgm:cxn modelId="{6B3B1820-E91C-42A3-8800-70234F2320F1}" type="presParOf" srcId="{15452108-1645-48E6-A6BF-7D7FC93F8757}" destId="{26697C89-68A9-4E43-B09D-6B67E13692D5}" srcOrd="2" destOrd="0" presId="urn:microsoft.com/office/officeart/2018/5/layout/IconCircleLabelList"/>
    <dgm:cxn modelId="{72B2B59B-F4C5-4D83-9784-0C4F362D2730}" type="presParOf" srcId="{15452108-1645-48E6-A6BF-7D7FC93F8757}" destId="{CB866AA7-713F-49C1-A3FB-9D40660CBDAF}" srcOrd="3" destOrd="0" presId="urn:microsoft.com/office/officeart/2018/5/layout/IconCircleLabelList"/>
    <dgm:cxn modelId="{CA32DA97-2C82-42C8-A385-03DD4EDCA18D}" type="presParOf" srcId="{6FF37382-BEFF-4641-99C4-C80711A3E92F}" destId="{8F08A47E-D338-4726-A5FF-B92EE3D703AF}" srcOrd="3" destOrd="0" presId="urn:microsoft.com/office/officeart/2018/5/layout/IconCircleLabelList"/>
    <dgm:cxn modelId="{DD2F487A-A973-45DC-A0B1-B762BE4E1718}" type="presParOf" srcId="{6FF37382-BEFF-4641-99C4-C80711A3E92F}" destId="{6336AD8F-D0A0-4B8C-9A89-50E2A26164FE}" srcOrd="4" destOrd="0" presId="urn:microsoft.com/office/officeart/2018/5/layout/IconCircleLabelList"/>
    <dgm:cxn modelId="{2BCBF126-B6FE-4D9F-940A-2312C957063E}" type="presParOf" srcId="{6336AD8F-D0A0-4B8C-9A89-50E2A26164FE}" destId="{2DDD895D-C85F-4AAD-B2E3-853C7E6DC321}" srcOrd="0" destOrd="0" presId="urn:microsoft.com/office/officeart/2018/5/layout/IconCircleLabelList"/>
    <dgm:cxn modelId="{8B74B10C-CCA0-4246-9A59-C614540C8BA0}" type="presParOf" srcId="{6336AD8F-D0A0-4B8C-9A89-50E2A26164FE}" destId="{E60D5943-A275-417F-8E10-5679698E60E7}" srcOrd="1" destOrd="0" presId="urn:microsoft.com/office/officeart/2018/5/layout/IconCircleLabelList"/>
    <dgm:cxn modelId="{41EB0F9D-5696-4675-B3D7-C034C6282721}" type="presParOf" srcId="{6336AD8F-D0A0-4B8C-9A89-50E2A26164FE}" destId="{6A911393-2131-4EF9-8ED5-71012EDB5D97}" srcOrd="2" destOrd="0" presId="urn:microsoft.com/office/officeart/2018/5/layout/IconCircleLabelList"/>
    <dgm:cxn modelId="{C14C42D9-473A-4623-9FFA-915D75DFCD63}" type="presParOf" srcId="{6336AD8F-D0A0-4B8C-9A89-50E2A26164FE}" destId="{D6650659-7899-44B2-AEC7-47599AB6301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65E932-8045-4270-90CA-CA1EF1F27F5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90B6BB-390E-4BA1-B510-F706D17A93F7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Для улиц из топа 10–75% всех заведений располагают до 75 посадочных мест, медианное значение 40 мест. Но это "средняя температура в целом по больнице".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056617-962A-40FA-BE88-60836F68DDA0}" type="parTrans" cxnId="{ACD426F1-3DF0-481E-B347-32BFE7924C5B}">
      <dgm:prSet/>
      <dgm:spPr/>
      <dgm:t>
        <a:bodyPr/>
        <a:lstStyle/>
        <a:p>
          <a:endParaRPr lang="en-US"/>
        </a:p>
      </dgm:t>
    </dgm:pt>
    <dgm:pt modelId="{15F5F3AF-3617-4B8F-9AB8-9CC95A0CB641}" type="sibTrans" cxnId="{ACD426F1-3DF0-481E-B347-32BFE7924C5B}">
      <dgm:prSet/>
      <dgm:spPr/>
      <dgm:t>
        <a:bodyPr/>
        <a:lstStyle/>
        <a:p>
          <a:endParaRPr lang="en-US"/>
        </a:p>
      </dgm:t>
    </dgm:pt>
    <dgm:pt modelId="{ADF3C3DB-00D3-4BD8-9227-EFBA575B2D69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При детальном рассмотрении 75% объектов не превышают границы в 100 посадочных мест, а медиана максимальна на проспекте Мира (49 посадочных мест) и минимальна на Профсоюзной улице (около 20 мест).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35E0E9-4B36-474D-B8FC-76A66FA5DDB4}" type="parTrans" cxnId="{7548FD8F-AA43-4DB7-BFAC-A971FE1BF855}">
      <dgm:prSet/>
      <dgm:spPr/>
      <dgm:t>
        <a:bodyPr/>
        <a:lstStyle/>
        <a:p>
          <a:endParaRPr lang="en-US"/>
        </a:p>
      </dgm:t>
    </dgm:pt>
    <dgm:pt modelId="{13ECE859-4882-467B-B9B0-8CA76D7CF564}" type="sibTrans" cxnId="{7548FD8F-AA43-4DB7-BFAC-A971FE1BF855}">
      <dgm:prSet/>
      <dgm:spPr/>
      <dgm:t>
        <a:bodyPr/>
        <a:lstStyle/>
        <a:p>
          <a:endParaRPr lang="en-US"/>
        </a:p>
      </dgm:t>
    </dgm:pt>
    <dgm:pt modelId="{C5BC92C7-F43E-41DD-A88A-5BDE3D5CC80A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Крупные выбросы (500–100 посадочных мест) единичны, все данные лежат в диапазоне до 400 мест.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5FB1A5-33A6-4CC0-B413-91028E3C775E}" type="parTrans" cxnId="{D2A3422A-3A8A-4D51-9D2E-FCED5439B41D}">
      <dgm:prSet/>
      <dgm:spPr/>
      <dgm:t>
        <a:bodyPr/>
        <a:lstStyle/>
        <a:p>
          <a:endParaRPr lang="en-US"/>
        </a:p>
      </dgm:t>
    </dgm:pt>
    <dgm:pt modelId="{40255D2B-80BE-4645-AF93-478005AECCCE}" type="sibTrans" cxnId="{D2A3422A-3A8A-4D51-9D2E-FCED5439B41D}">
      <dgm:prSet/>
      <dgm:spPr/>
      <dgm:t>
        <a:bodyPr/>
        <a:lstStyle/>
        <a:p>
          <a:endParaRPr lang="en-US"/>
        </a:p>
      </dgm:t>
    </dgm:pt>
    <dgm:pt modelId="{5619C6CA-52E5-4CF2-AB00-1341D1894A55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Для улиц с одним объектом общепита значения примерно те же - 75% заведений -до 102 посадочных мест и медианное значение в 50.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E29C6A-8812-440F-AF27-4A9479ACB532}" type="parTrans" cxnId="{ECB05944-7C66-483E-9144-16451B32B83C}">
      <dgm:prSet/>
      <dgm:spPr/>
      <dgm:t>
        <a:bodyPr/>
        <a:lstStyle/>
        <a:p>
          <a:endParaRPr lang="en-US"/>
        </a:p>
      </dgm:t>
    </dgm:pt>
    <dgm:pt modelId="{B9581FB1-308B-4BE3-AC56-3F2F1C6AF5D1}" type="sibTrans" cxnId="{ECB05944-7C66-483E-9144-16451B32B83C}">
      <dgm:prSet/>
      <dgm:spPr/>
      <dgm:t>
        <a:bodyPr/>
        <a:lstStyle/>
        <a:p>
          <a:endParaRPr lang="en-US"/>
        </a:p>
      </dgm:t>
    </dgm:pt>
    <dgm:pt modelId="{9B00F129-4850-448B-B58F-671F743368DD}" type="pres">
      <dgm:prSet presAssocID="{8765E932-8045-4270-90CA-CA1EF1F27F51}" presName="vert0" presStyleCnt="0">
        <dgm:presLayoutVars>
          <dgm:dir/>
          <dgm:animOne val="branch"/>
          <dgm:animLvl val="lvl"/>
        </dgm:presLayoutVars>
      </dgm:prSet>
      <dgm:spPr/>
    </dgm:pt>
    <dgm:pt modelId="{8DD98CFA-A59B-46CC-BB26-305B38744FEB}" type="pres">
      <dgm:prSet presAssocID="{8590B6BB-390E-4BA1-B510-F706D17A93F7}" presName="thickLine" presStyleLbl="alignNode1" presStyleIdx="0" presStyleCnt="4"/>
      <dgm:spPr/>
    </dgm:pt>
    <dgm:pt modelId="{7E5F0774-AB52-4396-9ABA-EE248E130DE1}" type="pres">
      <dgm:prSet presAssocID="{8590B6BB-390E-4BA1-B510-F706D17A93F7}" presName="horz1" presStyleCnt="0"/>
      <dgm:spPr/>
    </dgm:pt>
    <dgm:pt modelId="{9BFD8155-AB3E-48FB-B40C-AFD7E17D8AE0}" type="pres">
      <dgm:prSet presAssocID="{8590B6BB-390E-4BA1-B510-F706D17A93F7}" presName="tx1" presStyleLbl="revTx" presStyleIdx="0" presStyleCnt="4"/>
      <dgm:spPr/>
    </dgm:pt>
    <dgm:pt modelId="{37CE3E1F-78E2-4FD7-801C-CB2AA3163AF1}" type="pres">
      <dgm:prSet presAssocID="{8590B6BB-390E-4BA1-B510-F706D17A93F7}" presName="vert1" presStyleCnt="0"/>
      <dgm:spPr/>
    </dgm:pt>
    <dgm:pt modelId="{C8D7E2AB-8993-4CBE-BD1D-6A84B0F961B0}" type="pres">
      <dgm:prSet presAssocID="{ADF3C3DB-00D3-4BD8-9227-EFBA575B2D69}" presName="thickLine" presStyleLbl="alignNode1" presStyleIdx="1" presStyleCnt="4" custLinFactNeighborY="-24792"/>
      <dgm:spPr/>
    </dgm:pt>
    <dgm:pt modelId="{ADDF1DD2-7249-42D9-BAE8-BE643DC91F86}" type="pres">
      <dgm:prSet presAssocID="{ADF3C3DB-00D3-4BD8-9227-EFBA575B2D69}" presName="horz1" presStyleCnt="0"/>
      <dgm:spPr/>
    </dgm:pt>
    <dgm:pt modelId="{401B56D7-6C65-4570-9FBF-C11E99CB8C80}" type="pres">
      <dgm:prSet presAssocID="{ADF3C3DB-00D3-4BD8-9227-EFBA575B2D69}" presName="tx1" presStyleLbl="revTx" presStyleIdx="1" presStyleCnt="4" custLinFactNeighborY="-22835"/>
      <dgm:spPr/>
    </dgm:pt>
    <dgm:pt modelId="{DC93AC70-852E-482B-A39D-34F41BAC7675}" type="pres">
      <dgm:prSet presAssocID="{ADF3C3DB-00D3-4BD8-9227-EFBA575B2D69}" presName="vert1" presStyleCnt="0"/>
      <dgm:spPr/>
    </dgm:pt>
    <dgm:pt modelId="{1B2AF63F-3D11-44A8-A64F-E152F7F6CD7B}" type="pres">
      <dgm:prSet presAssocID="{C5BC92C7-F43E-41DD-A88A-5BDE3D5CC80A}" presName="thickLine" presStyleLbl="alignNode1" presStyleIdx="2" presStyleCnt="4" custLinFactNeighborY="-26097"/>
      <dgm:spPr/>
    </dgm:pt>
    <dgm:pt modelId="{7B694300-A2A9-48E5-8461-2AB6971FC15D}" type="pres">
      <dgm:prSet presAssocID="{C5BC92C7-F43E-41DD-A88A-5BDE3D5CC80A}" presName="horz1" presStyleCnt="0"/>
      <dgm:spPr/>
    </dgm:pt>
    <dgm:pt modelId="{07B20B7B-AC32-41F3-ABAE-E96A32090979}" type="pres">
      <dgm:prSet presAssocID="{C5BC92C7-F43E-41DD-A88A-5BDE3D5CC80A}" presName="tx1" presStyleLbl="revTx" presStyleIdx="2" presStyleCnt="4" custLinFactNeighborY="-29271"/>
      <dgm:spPr/>
    </dgm:pt>
    <dgm:pt modelId="{D182FA91-D734-49FE-9F7B-0F5F1566AD5F}" type="pres">
      <dgm:prSet presAssocID="{C5BC92C7-F43E-41DD-A88A-5BDE3D5CC80A}" presName="vert1" presStyleCnt="0"/>
      <dgm:spPr/>
    </dgm:pt>
    <dgm:pt modelId="{4AECDE9B-24B4-4069-97CB-D30CC692EBCA}" type="pres">
      <dgm:prSet presAssocID="{5619C6CA-52E5-4CF2-AB00-1341D1894A55}" presName="thickLine" presStyleLbl="alignNode1" presStyleIdx="3" presStyleCnt="4" custLinFactNeighborX="1331" custLinFactNeighborY="-79159"/>
      <dgm:spPr/>
    </dgm:pt>
    <dgm:pt modelId="{1BEB0761-D5CF-4B28-87DD-3DCBC3D31ED9}" type="pres">
      <dgm:prSet presAssocID="{5619C6CA-52E5-4CF2-AB00-1341D1894A55}" presName="horz1" presStyleCnt="0"/>
      <dgm:spPr/>
    </dgm:pt>
    <dgm:pt modelId="{C5888D69-FE82-4A3E-B2C7-67B9D4CAAC8F}" type="pres">
      <dgm:prSet presAssocID="{5619C6CA-52E5-4CF2-AB00-1341D1894A55}" presName="tx1" presStyleLbl="revTx" presStyleIdx="3" presStyleCnt="4" custLinFactNeighborY="-79271"/>
      <dgm:spPr/>
    </dgm:pt>
    <dgm:pt modelId="{EB8E075E-EDA2-4338-87CB-F00F05E664A5}" type="pres">
      <dgm:prSet presAssocID="{5619C6CA-52E5-4CF2-AB00-1341D1894A55}" presName="vert1" presStyleCnt="0"/>
      <dgm:spPr/>
    </dgm:pt>
  </dgm:ptLst>
  <dgm:cxnLst>
    <dgm:cxn modelId="{81719612-258E-44EF-9632-2C38234921F4}" type="presOf" srcId="{C5BC92C7-F43E-41DD-A88A-5BDE3D5CC80A}" destId="{07B20B7B-AC32-41F3-ABAE-E96A32090979}" srcOrd="0" destOrd="0" presId="urn:microsoft.com/office/officeart/2008/layout/LinedList"/>
    <dgm:cxn modelId="{33F63C16-CA72-4DB1-AB86-D8B8C3462EE4}" type="presOf" srcId="{8590B6BB-390E-4BA1-B510-F706D17A93F7}" destId="{9BFD8155-AB3E-48FB-B40C-AFD7E17D8AE0}" srcOrd="0" destOrd="0" presId="urn:microsoft.com/office/officeart/2008/layout/LinedList"/>
    <dgm:cxn modelId="{D2A3422A-3A8A-4D51-9D2E-FCED5439B41D}" srcId="{8765E932-8045-4270-90CA-CA1EF1F27F51}" destId="{C5BC92C7-F43E-41DD-A88A-5BDE3D5CC80A}" srcOrd="2" destOrd="0" parTransId="{625FB1A5-33A6-4CC0-B413-91028E3C775E}" sibTransId="{40255D2B-80BE-4645-AF93-478005AECCCE}"/>
    <dgm:cxn modelId="{0153A763-6D1A-460F-BF13-61B75C108547}" type="presOf" srcId="{5619C6CA-52E5-4CF2-AB00-1341D1894A55}" destId="{C5888D69-FE82-4A3E-B2C7-67B9D4CAAC8F}" srcOrd="0" destOrd="0" presId="urn:microsoft.com/office/officeart/2008/layout/LinedList"/>
    <dgm:cxn modelId="{ECB05944-7C66-483E-9144-16451B32B83C}" srcId="{8765E932-8045-4270-90CA-CA1EF1F27F51}" destId="{5619C6CA-52E5-4CF2-AB00-1341D1894A55}" srcOrd="3" destOrd="0" parTransId="{B1E29C6A-8812-440F-AF27-4A9479ACB532}" sibTransId="{B9581FB1-308B-4BE3-AC56-3F2F1C6AF5D1}"/>
    <dgm:cxn modelId="{B7990B80-FF70-43BE-A66C-60EEB4BA305E}" type="presOf" srcId="{8765E932-8045-4270-90CA-CA1EF1F27F51}" destId="{9B00F129-4850-448B-B58F-671F743368DD}" srcOrd="0" destOrd="0" presId="urn:microsoft.com/office/officeart/2008/layout/LinedList"/>
    <dgm:cxn modelId="{013C4F84-CE3F-40B1-A074-EDF7C5B71DCA}" type="presOf" srcId="{ADF3C3DB-00D3-4BD8-9227-EFBA575B2D69}" destId="{401B56D7-6C65-4570-9FBF-C11E99CB8C80}" srcOrd="0" destOrd="0" presId="urn:microsoft.com/office/officeart/2008/layout/LinedList"/>
    <dgm:cxn modelId="{7548FD8F-AA43-4DB7-BFAC-A971FE1BF855}" srcId="{8765E932-8045-4270-90CA-CA1EF1F27F51}" destId="{ADF3C3DB-00D3-4BD8-9227-EFBA575B2D69}" srcOrd="1" destOrd="0" parTransId="{9E35E0E9-4B36-474D-B8FC-76A66FA5DDB4}" sibTransId="{13ECE859-4882-467B-B9B0-8CA76D7CF564}"/>
    <dgm:cxn modelId="{ACD426F1-3DF0-481E-B347-32BFE7924C5B}" srcId="{8765E932-8045-4270-90CA-CA1EF1F27F51}" destId="{8590B6BB-390E-4BA1-B510-F706D17A93F7}" srcOrd="0" destOrd="0" parTransId="{A4056617-962A-40FA-BE88-60836F68DDA0}" sibTransId="{15F5F3AF-3617-4B8F-9AB8-9CC95A0CB641}"/>
    <dgm:cxn modelId="{A49FFFA4-AF7D-4E5D-BFEB-19CEE2782F85}" type="presParOf" srcId="{9B00F129-4850-448B-B58F-671F743368DD}" destId="{8DD98CFA-A59B-46CC-BB26-305B38744FEB}" srcOrd="0" destOrd="0" presId="urn:microsoft.com/office/officeart/2008/layout/LinedList"/>
    <dgm:cxn modelId="{011B5E24-FF2D-456A-9A5E-57B26C2614DA}" type="presParOf" srcId="{9B00F129-4850-448B-B58F-671F743368DD}" destId="{7E5F0774-AB52-4396-9ABA-EE248E130DE1}" srcOrd="1" destOrd="0" presId="urn:microsoft.com/office/officeart/2008/layout/LinedList"/>
    <dgm:cxn modelId="{7B1F3880-2EA3-4DD2-8ED8-1185BAEBDA38}" type="presParOf" srcId="{7E5F0774-AB52-4396-9ABA-EE248E130DE1}" destId="{9BFD8155-AB3E-48FB-B40C-AFD7E17D8AE0}" srcOrd="0" destOrd="0" presId="urn:microsoft.com/office/officeart/2008/layout/LinedList"/>
    <dgm:cxn modelId="{41FFFFCA-AE79-4F3B-8655-6A0E43133B00}" type="presParOf" srcId="{7E5F0774-AB52-4396-9ABA-EE248E130DE1}" destId="{37CE3E1F-78E2-4FD7-801C-CB2AA3163AF1}" srcOrd="1" destOrd="0" presId="urn:microsoft.com/office/officeart/2008/layout/LinedList"/>
    <dgm:cxn modelId="{A1695C03-9446-4271-BAF5-629DB0CED6A4}" type="presParOf" srcId="{9B00F129-4850-448B-B58F-671F743368DD}" destId="{C8D7E2AB-8993-4CBE-BD1D-6A84B0F961B0}" srcOrd="2" destOrd="0" presId="urn:microsoft.com/office/officeart/2008/layout/LinedList"/>
    <dgm:cxn modelId="{10A9AECA-FF5C-4A14-83FE-14158AB63DCF}" type="presParOf" srcId="{9B00F129-4850-448B-B58F-671F743368DD}" destId="{ADDF1DD2-7249-42D9-BAE8-BE643DC91F86}" srcOrd="3" destOrd="0" presId="urn:microsoft.com/office/officeart/2008/layout/LinedList"/>
    <dgm:cxn modelId="{30E86898-450A-4EDE-A822-86FEBCBBB7FC}" type="presParOf" srcId="{ADDF1DD2-7249-42D9-BAE8-BE643DC91F86}" destId="{401B56D7-6C65-4570-9FBF-C11E99CB8C80}" srcOrd="0" destOrd="0" presId="urn:microsoft.com/office/officeart/2008/layout/LinedList"/>
    <dgm:cxn modelId="{CD10E7B4-674A-47B3-93D6-80C0077BFB9E}" type="presParOf" srcId="{ADDF1DD2-7249-42D9-BAE8-BE643DC91F86}" destId="{DC93AC70-852E-482B-A39D-34F41BAC7675}" srcOrd="1" destOrd="0" presId="urn:microsoft.com/office/officeart/2008/layout/LinedList"/>
    <dgm:cxn modelId="{ABB57460-0ED5-471E-83D2-246DF716DB75}" type="presParOf" srcId="{9B00F129-4850-448B-B58F-671F743368DD}" destId="{1B2AF63F-3D11-44A8-A64F-E152F7F6CD7B}" srcOrd="4" destOrd="0" presId="urn:microsoft.com/office/officeart/2008/layout/LinedList"/>
    <dgm:cxn modelId="{14D1160F-65F9-46BA-A752-CD6CCCF95F1B}" type="presParOf" srcId="{9B00F129-4850-448B-B58F-671F743368DD}" destId="{7B694300-A2A9-48E5-8461-2AB6971FC15D}" srcOrd="5" destOrd="0" presId="urn:microsoft.com/office/officeart/2008/layout/LinedList"/>
    <dgm:cxn modelId="{B021D281-8FE0-454C-B5D7-FE3C63B940B0}" type="presParOf" srcId="{7B694300-A2A9-48E5-8461-2AB6971FC15D}" destId="{07B20B7B-AC32-41F3-ABAE-E96A32090979}" srcOrd="0" destOrd="0" presId="urn:microsoft.com/office/officeart/2008/layout/LinedList"/>
    <dgm:cxn modelId="{9F896A24-4E37-413F-AA62-3E7136D1A0A8}" type="presParOf" srcId="{7B694300-A2A9-48E5-8461-2AB6971FC15D}" destId="{D182FA91-D734-49FE-9F7B-0F5F1566AD5F}" srcOrd="1" destOrd="0" presId="urn:microsoft.com/office/officeart/2008/layout/LinedList"/>
    <dgm:cxn modelId="{E64FA140-F312-4A72-96B6-7757DFE217F6}" type="presParOf" srcId="{9B00F129-4850-448B-B58F-671F743368DD}" destId="{4AECDE9B-24B4-4069-97CB-D30CC692EBCA}" srcOrd="6" destOrd="0" presId="urn:microsoft.com/office/officeart/2008/layout/LinedList"/>
    <dgm:cxn modelId="{618E5607-1BDA-48F8-A8A8-53FE1ED5DA76}" type="presParOf" srcId="{9B00F129-4850-448B-B58F-671F743368DD}" destId="{1BEB0761-D5CF-4B28-87DD-3DCBC3D31ED9}" srcOrd="7" destOrd="0" presId="urn:microsoft.com/office/officeart/2008/layout/LinedList"/>
    <dgm:cxn modelId="{C4A00256-9E64-4158-A390-646216C7ACCC}" type="presParOf" srcId="{1BEB0761-D5CF-4B28-87DD-3DCBC3D31ED9}" destId="{C5888D69-FE82-4A3E-B2C7-67B9D4CAAC8F}" srcOrd="0" destOrd="0" presId="urn:microsoft.com/office/officeart/2008/layout/LinedList"/>
    <dgm:cxn modelId="{F05C5593-13F8-4AEA-8372-4A9A683E209D}" type="presParOf" srcId="{1BEB0761-D5CF-4B28-87DD-3DCBC3D31ED9}" destId="{EB8E075E-EDA2-4338-87CB-F00F05E664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A7ADA-3146-407B-9AD6-7417EADD3516}">
      <dsp:nvSpPr>
        <dsp:cNvPr id="0" name=""/>
        <dsp:cNvSpPr/>
      </dsp:nvSpPr>
      <dsp:spPr>
        <a:xfrm>
          <a:off x="0" y="679"/>
          <a:ext cx="8996445" cy="1589882"/>
        </a:xfrm>
        <a:prstGeom prst="roundRect">
          <a:avLst>
            <a:gd name="adj" fmla="val 10000"/>
          </a:avLst>
        </a:prstGeom>
        <a:solidFill>
          <a:srgbClr val="FF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B04D0-E451-465E-B4C1-FEE45EF018F5}">
      <dsp:nvSpPr>
        <dsp:cNvPr id="0" name=""/>
        <dsp:cNvSpPr/>
      </dsp:nvSpPr>
      <dsp:spPr>
        <a:xfrm>
          <a:off x="480939" y="358402"/>
          <a:ext cx="874435" cy="874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BBF9E-5907-4EF4-9E50-820495164764}">
      <dsp:nvSpPr>
        <dsp:cNvPr id="0" name=""/>
        <dsp:cNvSpPr/>
      </dsp:nvSpPr>
      <dsp:spPr>
        <a:xfrm>
          <a:off x="1836314" y="0"/>
          <a:ext cx="7160130" cy="1589882"/>
        </a:xfrm>
        <a:prstGeom prst="rect">
          <a:avLst/>
        </a:prstGeom>
        <a:solidFill>
          <a:srgbClr val="FFCCCC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63" tIns="168263" rIns="168263" bIns="16826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Согласно базовому сценарию, предложенному Минэкономразвития России, темпы роста ВВП предполагаются на уровне 1,2% в 2023 году, увеличиваясь до 2,6% в 2025 году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6314" y="0"/>
        <a:ext cx="7160130" cy="1589882"/>
      </dsp:txXfrm>
    </dsp:sp>
    <dsp:sp modelId="{1C885592-2B35-4AA2-98C2-6020C42FF9D9}">
      <dsp:nvSpPr>
        <dsp:cNvPr id="0" name=""/>
        <dsp:cNvSpPr/>
      </dsp:nvSpPr>
      <dsp:spPr>
        <a:xfrm>
          <a:off x="0" y="1988032"/>
          <a:ext cx="8996445" cy="1589882"/>
        </a:xfrm>
        <a:prstGeom prst="roundRect">
          <a:avLst>
            <a:gd name="adj" fmla="val 10000"/>
          </a:avLst>
        </a:prstGeom>
        <a:solidFill>
          <a:srgbClr val="FF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503BA-0E92-477E-AD23-0AFD5E929389}">
      <dsp:nvSpPr>
        <dsp:cNvPr id="0" name=""/>
        <dsp:cNvSpPr/>
      </dsp:nvSpPr>
      <dsp:spPr>
        <a:xfrm>
          <a:off x="480939" y="2345755"/>
          <a:ext cx="874435" cy="874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7CC2E-B8AA-47A2-93FC-61917BC4381B}">
      <dsp:nvSpPr>
        <dsp:cNvPr id="0" name=""/>
        <dsp:cNvSpPr/>
      </dsp:nvSpPr>
      <dsp:spPr>
        <a:xfrm>
          <a:off x="1836314" y="1988032"/>
          <a:ext cx="7160130" cy="158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63" tIns="168263" rIns="168263" bIns="16826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Ожидается, что в прогнозируемом периоде уровень ВРП на душу населения составит 14,3% в 2023 году, постепенно увеличиваясь до 1,31% к 2030 году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6314" y="1988032"/>
        <a:ext cx="7160130" cy="1589882"/>
      </dsp:txXfrm>
    </dsp:sp>
    <dsp:sp modelId="{A9E4B117-D193-41B9-96C0-2FD17ADDFF03}">
      <dsp:nvSpPr>
        <dsp:cNvPr id="0" name=""/>
        <dsp:cNvSpPr/>
      </dsp:nvSpPr>
      <dsp:spPr>
        <a:xfrm>
          <a:off x="0" y="3975385"/>
          <a:ext cx="8996445" cy="1589882"/>
        </a:xfrm>
        <a:prstGeom prst="roundRect">
          <a:avLst>
            <a:gd name="adj" fmla="val 10000"/>
          </a:avLst>
        </a:prstGeom>
        <a:solidFill>
          <a:srgbClr val="FF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1628-A365-4F29-ABBF-248D534843B5}">
      <dsp:nvSpPr>
        <dsp:cNvPr id="0" name=""/>
        <dsp:cNvSpPr/>
      </dsp:nvSpPr>
      <dsp:spPr>
        <a:xfrm>
          <a:off x="480939" y="4333108"/>
          <a:ext cx="874435" cy="874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6C2F3-CD35-4DB1-AD6F-841C6B429703}">
      <dsp:nvSpPr>
        <dsp:cNvPr id="0" name=""/>
        <dsp:cNvSpPr/>
      </dsp:nvSpPr>
      <dsp:spPr>
        <a:xfrm>
          <a:off x="1836314" y="3975385"/>
          <a:ext cx="7160130" cy="158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63" tIns="168263" rIns="168263" bIns="16826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Дополнительно, исследования показывают, что изменения в структуре доходов бюджета оказывают прямое влияние на возможность реализации прогнозов, особенно в условиях создаваемых государственных инициатив в сфере бизнеса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6314" y="3975385"/>
        <a:ext cx="7160130" cy="1589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598D7-29E4-408C-A3B2-F301620475A7}">
      <dsp:nvSpPr>
        <dsp:cNvPr id="0" name=""/>
        <dsp:cNvSpPr/>
      </dsp:nvSpPr>
      <dsp:spPr>
        <a:xfrm>
          <a:off x="585472" y="607856"/>
          <a:ext cx="1612687" cy="1612687"/>
        </a:xfrm>
        <a:prstGeom prst="ellipse">
          <a:avLst/>
        </a:prstGeom>
        <a:solidFill>
          <a:srgbClr val="FF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D41D0-514B-4E75-A2AC-70E794D894C0}">
      <dsp:nvSpPr>
        <dsp:cNvPr id="0" name=""/>
        <dsp:cNvSpPr/>
      </dsp:nvSpPr>
      <dsp:spPr>
        <a:xfrm>
          <a:off x="929160" y="951544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FFC35-3BB6-4579-AB53-B10A50513E8E}">
      <dsp:nvSpPr>
        <dsp:cNvPr id="0" name=""/>
        <dsp:cNvSpPr/>
      </dsp:nvSpPr>
      <dsp:spPr>
        <a:xfrm>
          <a:off x="69941" y="2722856"/>
          <a:ext cx="2643750" cy="112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Обрабатывающие отрасли должны стать центром внимания для экономических стратегий развития Москвы 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41" y="2722856"/>
        <a:ext cx="2643750" cy="1127238"/>
      </dsp:txXfrm>
    </dsp:sp>
    <dsp:sp modelId="{CD84A833-C77C-4B44-AFF1-A4A2C322F899}">
      <dsp:nvSpPr>
        <dsp:cNvPr id="0" name=""/>
        <dsp:cNvSpPr/>
      </dsp:nvSpPr>
      <dsp:spPr>
        <a:xfrm>
          <a:off x="3691878" y="607856"/>
          <a:ext cx="1612687" cy="1612687"/>
        </a:xfrm>
        <a:prstGeom prst="ellipse">
          <a:avLst/>
        </a:prstGeom>
        <a:solidFill>
          <a:srgbClr val="FF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A64A-75A3-4415-BD79-7C44C81013D7}">
      <dsp:nvSpPr>
        <dsp:cNvPr id="0" name=""/>
        <dsp:cNvSpPr/>
      </dsp:nvSpPr>
      <dsp:spPr>
        <a:xfrm>
          <a:off x="4035566" y="951544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6AA7-713F-49C1-A3FB-9D40660CBDAF}">
      <dsp:nvSpPr>
        <dsp:cNvPr id="0" name=""/>
        <dsp:cNvSpPr/>
      </dsp:nvSpPr>
      <dsp:spPr>
        <a:xfrm>
          <a:off x="3176347" y="2722856"/>
          <a:ext cx="2643750" cy="112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Инвестирование в локальные предприятия, поддержка стартапов и развитие производственных мощностей являются ключевыми элементами </a:t>
          </a:r>
          <a:r>
            <a:rPr lang="ru-RU" sz="1100" kern="1200" dirty="0"/>
            <a:t>этой стратегии</a:t>
          </a:r>
          <a:endParaRPr lang="en-US" sz="1100" kern="1200" dirty="0"/>
        </a:p>
      </dsp:txBody>
      <dsp:txXfrm>
        <a:off x="3176347" y="2722856"/>
        <a:ext cx="2643750" cy="1127238"/>
      </dsp:txXfrm>
    </dsp:sp>
    <dsp:sp modelId="{2DDD895D-C85F-4AAD-B2E3-853C7E6DC321}">
      <dsp:nvSpPr>
        <dsp:cNvPr id="0" name=""/>
        <dsp:cNvSpPr/>
      </dsp:nvSpPr>
      <dsp:spPr>
        <a:xfrm>
          <a:off x="6798285" y="607856"/>
          <a:ext cx="1612687" cy="1612687"/>
        </a:xfrm>
        <a:prstGeom prst="ellipse">
          <a:avLst/>
        </a:prstGeom>
        <a:solidFill>
          <a:srgbClr val="FF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D5943-A275-417F-8E10-5679698E60E7}">
      <dsp:nvSpPr>
        <dsp:cNvPr id="0" name=""/>
        <dsp:cNvSpPr/>
      </dsp:nvSpPr>
      <dsp:spPr>
        <a:xfrm>
          <a:off x="7141972" y="951544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50659-7899-44B2-AEC7-47599AB6301E}">
      <dsp:nvSpPr>
        <dsp:cNvPr id="0" name=""/>
        <dsp:cNvSpPr/>
      </dsp:nvSpPr>
      <dsp:spPr>
        <a:xfrm>
          <a:off x="6282753" y="2722856"/>
          <a:ext cx="2643750" cy="112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Это не только улучшит экономические показатели столицы, но и положительно скажется на социальной составляющей, обеспечивая населению новые возможности и рабочие места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82753" y="2722856"/>
        <a:ext cx="2643750" cy="1127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98CFA-A59B-46CC-BB26-305B38744FEB}">
      <dsp:nvSpPr>
        <dsp:cNvPr id="0" name=""/>
        <dsp:cNvSpPr/>
      </dsp:nvSpPr>
      <dsp:spPr>
        <a:xfrm>
          <a:off x="0" y="0"/>
          <a:ext cx="89964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D8155-AB3E-48FB-B40C-AFD7E17D8AE0}">
      <dsp:nvSpPr>
        <dsp:cNvPr id="0" name=""/>
        <dsp:cNvSpPr/>
      </dsp:nvSpPr>
      <dsp:spPr>
        <a:xfrm>
          <a:off x="0" y="0"/>
          <a:ext cx="8996445" cy="16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Для улиц из топа 10–75% всех заведений располагают до 75 посадочных мест, медианное значение 40 мест. Но это "средняя температура в целом по больнице".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8996445" cy="1668485"/>
      </dsp:txXfrm>
    </dsp:sp>
    <dsp:sp modelId="{C8D7E2AB-8993-4CBE-BD1D-6A84B0F961B0}">
      <dsp:nvSpPr>
        <dsp:cNvPr id="0" name=""/>
        <dsp:cNvSpPr/>
      </dsp:nvSpPr>
      <dsp:spPr>
        <a:xfrm>
          <a:off x="0" y="1254834"/>
          <a:ext cx="89964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B56D7-6C65-4570-9FBF-C11E99CB8C80}">
      <dsp:nvSpPr>
        <dsp:cNvPr id="0" name=""/>
        <dsp:cNvSpPr/>
      </dsp:nvSpPr>
      <dsp:spPr>
        <a:xfrm>
          <a:off x="0" y="1287487"/>
          <a:ext cx="8996445" cy="16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 детальном рассмотрении 75% объектов не превышают границы в 100 посадочных мест, а медиана максимальна на проспекте Мира (49 посадочных мест) и минимальна на Профсоюзной улице (около 20 мест).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87487"/>
        <a:ext cx="8996445" cy="1668485"/>
      </dsp:txXfrm>
    </dsp:sp>
    <dsp:sp modelId="{1B2AF63F-3D11-44A8-A64F-E152F7F6CD7B}">
      <dsp:nvSpPr>
        <dsp:cNvPr id="0" name=""/>
        <dsp:cNvSpPr/>
      </dsp:nvSpPr>
      <dsp:spPr>
        <a:xfrm>
          <a:off x="0" y="2901546"/>
          <a:ext cx="89964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20B7B-AC32-41F3-ABAE-E96A32090979}">
      <dsp:nvSpPr>
        <dsp:cNvPr id="0" name=""/>
        <dsp:cNvSpPr/>
      </dsp:nvSpPr>
      <dsp:spPr>
        <a:xfrm>
          <a:off x="0" y="2848589"/>
          <a:ext cx="8996445" cy="16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Крупные выбросы (500–100 посадочных мест) единичны, все данные лежат в диапазоне до 400 мест.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48589"/>
        <a:ext cx="8996445" cy="1668485"/>
      </dsp:txXfrm>
    </dsp:sp>
    <dsp:sp modelId="{4AECDE9B-24B4-4069-97CB-D30CC692EBCA}">
      <dsp:nvSpPr>
        <dsp:cNvPr id="0" name=""/>
        <dsp:cNvSpPr/>
      </dsp:nvSpPr>
      <dsp:spPr>
        <a:xfrm>
          <a:off x="0" y="3684700"/>
          <a:ext cx="89964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88D69-FE82-4A3E-B2C7-67B9D4CAAC8F}">
      <dsp:nvSpPr>
        <dsp:cNvPr id="0" name=""/>
        <dsp:cNvSpPr/>
      </dsp:nvSpPr>
      <dsp:spPr>
        <a:xfrm>
          <a:off x="0" y="3682831"/>
          <a:ext cx="8996445" cy="16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Для улиц с одним объектом общепита значения примерно те же - 75% заведений -до 102 посадочных мест и медианное значение в 50.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82831"/>
        <a:ext cx="8996445" cy="166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9DE5A-31BA-410E-ACA2-9B800274F20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06CDF-95D6-465E-990F-051E22972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52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многочисленных исследованиях, посвященных проблемам математического образования, говорится о необходимости формирования математической грамотности у обучающихся, однако наблюдается нехватка методических разработок и упражнений, направленных на овладения навыком решения повседневных задач в различных сферах деятельности на основе теоретических знаний. Таким образом, можем говорить об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актуальности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выбранной темы: процесс обучения математике должен строиться не только из изучения основной программы курса, но и из овладения приложениями алгебры и начал анализа. </a:t>
            </a:r>
            <a:endParaRPr dirty="0"/>
          </a:p>
        </p:txBody>
      </p:sp>
      <p:sp>
        <p:nvSpPr>
          <p:cNvPr id="306" name="Google Shape;30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5599FC8B-4AD0-3DC6-4BF5-61CE9735D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A03FFFB2-B5BD-684E-4683-2BE829998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34B7E34A-D53D-E81E-6BD4-428A9D5AA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BE48C02E-5085-5954-FC29-C957116264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50B896E1-AB17-B6F9-BA5E-D2E10E0085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5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0CAF92C0-D61A-C13B-9A06-75DAD0D8E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E4A13567-F7D2-2056-CE45-EB13B05921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6B752576-4DF0-71B3-08B5-2112081C3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439317F2-886C-B0A6-015A-1AF3C118ED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E32D1941-5FB5-DD8A-4F2C-6A995CA8A31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731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88F45492-5774-DCDB-3EFA-37FF6EEC3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BD759E09-6A4B-4B1A-4769-9F316A8DA1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AAAB2428-3C85-41CC-351B-5B31E9C6C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58F936B6-5956-FB4E-A035-AEC928610F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5089370C-FA6C-0CF5-3B70-7EE17F299B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50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1AB87D4E-74F0-717F-1056-AEA6F81B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CB8E8066-0DF2-2DB3-59CD-8675E71452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E2EAA436-98EA-053E-95F8-3318E08DD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572497ED-9301-445B-E2A4-83E669D49E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78C6AF72-CC6C-085B-2CBE-1C4D7E0160A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648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DFB15B6B-C13E-1408-C044-25BDCC53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>
            <a:extLst>
              <a:ext uri="{FF2B5EF4-FFF2-40B4-BE49-F238E27FC236}">
                <a16:creationId xmlns:a16="http://schemas.microsoft.com/office/drawing/2014/main" id="{5BAF0A6F-26C3-A10D-AEFF-5BFDE23FA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1:notes">
            <a:extLst>
              <a:ext uri="{FF2B5EF4-FFF2-40B4-BE49-F238E27FC236}">
                <a16:creationId xmlns:a16="http://schemas.microsoft.com/office/drawing/2014/main" id="{8CD82DFC-3AF9-2D24-578D-A2A618069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многочисленных исследованиях, посвященных проблемам математического образования, говорится о необходимости формирования математической грамотности у обучающихся, однако наблюдается нехватка методических разработок и упражнений, направленных на овладения навыком решения повседневных задач в различных сферах деятельности на основе теоретических знаний. Таким образом, можем говорить об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актуальности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выбранной темы: процесс обучения математике должен строиться не только из изучения основной программы курса, но и из овладения приложениями алгебры и начал анализа. </a:t>
            </a:r>
            <a:endParaRPr dirty="0"/>
          </a:p>
        </p:txBody>
      </p:sp>
      <p:sp>
        <p:nvSpPr>
          <p:cNvPr id="306" name="Google Shape;306;p1:notes">
            <a:extLst>
              <a:ext uri="{FF2B5EF4-FFF2-40B4-BE49-F238E27FC236}">
                <a16:creationId xmlns:a16="http://schemas.microsoft.com/office/drawing/2014/main" id="{4D359BB5-735D-39F6-1F05-0E620E3E03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:notes">
            <a:extLst>
              <a:ext uri="{FF2B5EF4-FFF2-40B4-BE49-F238E27FC236}">
                <a16:creationId xmlns:a16="http://schemas.microsoft.com/office/drawing/2014/main" id="{BE907A7E-2F21-0951-B544-9BDD3AD78A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49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016A6CC3-451D-233A-F692-203381D8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005345A1-DD7C-799B-E241-E4572A128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58AE22E4-4639-A19F-B126-C1839EC65E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08A1A31A-966D-929A-B5E9-58CACBF6AA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538B6D62-8A0C-F2E2-0E5A-2AEAC9145E8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0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87CFEC2C-FF88-BCDB-9ACC-60620E0B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90A76245-9BED-7391-CB79-7262AFC5A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4A3428D5-958A-1843-A39A-FF9CD7045A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3D4A3C50-D0FD-6E2B-F8C7-E85E04279F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0DC110DF-7A30-0C4F-4AA0-DB3718D33D6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42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C16F40EF-A5E5-5502-18D4-C5B0C002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158D9CCD-30A8-F26A-6CEA-8AA9908AF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C9BD8EB3-0FDE-D902-9669-3A7A0B151F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6F34EB33-AB85-7958-EA3F-289A13265C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09068836-594C-1976-083B-257B6971B71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54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7CF74328-39C5-A394-BC27-CF04081A0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BD6CA0EC-6635-09F7-2D00-9293D22D5D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1FDB7053-5C14-77B8-9704-05E60AB94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35F7CAD6-2F87-27D2-146C-0A7A9D209F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06EA5D91-5661-C37C-6903-7F8AC00BB3A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5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1670433F-CBED-78B1-E89D-5690E1CC7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EFA900DF-7C2D-9853-2EF6-B352140523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E967E1DE-D85E-F40C-D85A-F35D094A9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CA1AD10B-F2DA-6D7C-42A0-DF4BFE2600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1A007B98-F934-4D47-1208-9D4B6BC6DF7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8C918CF1-129E-D2E8-A7E6-00A6858EE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C835B897-3464-F24F-FF92-1A7035CB0B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3E2CF63D-F059-7461-B067-861D2B725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60C0B327-1F53-3AFB-7456-4272422351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B72238C9-38D1-A251-0A50-11A131F5235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63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7E507646-ACB2-161C-A4D3-3BE50C4C3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>
            <a:extLst>
              <a:ext uri="{FF2B5EF4-FFF2-40B4-BE49-F238E27FC236}">
                <a16:creationId xmlns:a16="http://schemas.microsoft.com/office/drawing/2014/main" id="{62A4DA13-5C6D-A513-4DB7-2B496BC2B3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3" name="Google Shape;333;p3:notes">
            <a:extLst>
              <a:ext uri="{FF2B5EF4-FFF2-40B4-BE49-F238E27FC236}">
                <a16:creationId xmlns:a16="http://schemas.microsoft.com/office/drawing/2014/main" id="{B6BF71D8-0F19-76B9-914E-2E5B83ECF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методические рекомендации по формированию математической грамотности при обучении алгебре и началам математического анализа.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задачи, которые вы можете видеть на слайде.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Важно отметить 3 задачу из данного списка, поскольку она является одной из ключевых в достижении цели работы. Важность метода математического моделирования заключается в том, что при его помощи можно не только решать задачи, но и создавать их, с помощью данного навыка выпускник сможет выйти творческой личностью, способной не только к базовым действиям.</a:t>
            </a:r>
            <a:endParaRPr dirty="0"/>
          </a:p>
        </p:txBody>
      </p:sp>
      <p:sp>
        <p:nvSpPr>
          <p:cNvPr id="334" name="Google Shape;334;p3:notes">
            <a:extLst>
              <a:ext uri="{FF2B5EF4-FFF2-40B4-BE49-F238E27FC236}">
                <a16:creationId xmlns:a16="http://schemas.microsoft.com/office/drawing/2014/main" id="{3C181768-11BB-EC8C-7E20-A7DEE26DD3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:notes">
            <a:extLst>
              <a:ext uri="{FF2B5EF4-FFF2-40B4-BE49-F238E27FC236}">
                <a16:creationId xmlns:a16="http://schemas.microsoft.com/office/drawing/2014/main" id="{E0A90834-2268-536C-0493-6B5F5E711D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A224E-56EF-DD0D-E8C7-44EDE0DB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32BD9B-3F83-343E-A89F-657BB50DC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FE3E7-49EB-4CDC-0D8C-A56CA85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3418B-CB96-A2F6-095B-341DCA79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ADF39-A884-38F1-3D83-D19E4C90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B16F7-BA53-6698-4199-974B3D6A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4597BC-5431-D8A0-C9F5-CEBC139A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C0952-4E9A-1CAF-F22B-46CB0D1D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CDEFD-F055-5E0D-212A-2532A90C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7C354-821D-117B-F499-5CDEBA1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8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B7D2BF-8D46-085D-8E50-F894F735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D36171-3116-2FA9-6D67-50B3EE79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29F2E-41C0-BFA3-97D2-EECADD6F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35A1FE-5C9D-9988-5A8E-EBBB59B7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BB99D0-3286-01A7-CFC1-FBF748D9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ACC7A-089A-A5F4-C2CB-770B7E15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FB33A-69DB-9EE2-00A9-625288FD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C43357-68E0-D18D-25B8-1418AC99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10F6A-CAD6-027B-B6BB-BDDB05C7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37868D-246A-A055-5A0A-4AF67ADE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97F4F-11EA-5B63-24CE-59F35825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CB5BEB-7F11-E000-5B2F-A29E995B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770D1-AAE3-19DF-A274-DD6756AF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332B-8C36-4426-11F8-53048E25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EF69B-38B4-8349-62D5-A39BA3DA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72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8330F-24DF-58D5-520E-7538F89A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9847A-B6AD-676D-05B8-910AC3D6F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6B80F-A8AB-625D-68F4-FF7FEB07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68366-2C50-C9AD-9213-32D651F7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782D9-CE93-36AF-83C0-D3F96231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672DE1-505A-DB37-B898-ABAE254B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C3EE3-E7A7-D449-7F55-31DE8750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0C7647-8DCF-2980-47B0-55E8DA3F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F5FAF6-73C0-23C8-CB5C-CAB4D47D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28E11D-904B-DCDC-6AFC-51118D6D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92EB3E-0106-30EF-4D70-13312F83F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4619D2-D33A-491E-4D6F-5D13C36C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8C95B4-BED1-14BD-4B38-6220220B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A6F4A4-276A-012C-0A55-EB30B503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815A4-1DBB-0818-756B-E113E626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24DFF4-D19C-401A-1F94-67CFCC3D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76BA67-D580-00B3-791E-55872F6F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7E077A-360E-E045-5759-F68ED0F6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6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EA6BFC-B5E7-B430-0C2E-FB231A21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469D90-BBA3-196D-968F-23450C62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7C09A1-D3E8-D270-E741-238435FB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10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2FC3B-FCBA-30AB-FBFD-218D7B56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C7762-B36A-48E1-CD4E-85D8494B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EB1E79-76BA-8B6D-E756-4F633147C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6BA673-B482-895C-A339-9EC1F92C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E90387-1FCF-8E00-271A-07BD1C1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9A7F1E-86E8-E48A-AF0D-AFC9DC45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9C32E-5BA0-EBCF-3C25-6307BA52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ABF2D1-2D54-0F21-524B-F229717B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5C2643-5D98-76BE-87CB-C06F5906A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86B5E-49D8-4C53-17BF-5A28565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B8FD2-5735-39B1-89D4-56D6A9E2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CF654-3616-2474-5A93-2FD10D2F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8D37A-D11B-3068-6D64-0803DB5B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0345FB-FB92-B5E5-0844-55CF3B2C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07EC8-A105-A77D-D80B-6DC0629E5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BF9D-38DE-4AE7-A5B2-4825D9831239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4D75E-7709-1330-F480-C59B0EE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D5D772-B2EC-20A8-D1D1-08DE3B7E2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1900C-7ED8-40CF-81D9-A2CD458A2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0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" descr="Logo normal 1401e1667efad29606cdfdd1d90ffe25d413b1d0f75e857e435eab2230f63f39"/>
          <p:cNvSpPr/>
          <p:nvPr/>
        </p:nvSpPr>
        <p:spPr>
          <a:xfrm>
            <a:off x="2037132" y="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10" name="Google Shape;310;p1" descr="Logo normal 1401e1667efad29606cdfdd1d90ffe25d413b1d0f75e857e435eab2230f63f39"/>
          <p:cNvSpPr/>
          <p:nvPr/>
        </p:nvSpPr>
        <p:spPr>
          <a:xfrm>
            <a:off x="2037132" y="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11" name="Google Shape;311;p1" descr="C:\Users\Афанасьева Жанна\Downloads\новый герб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"/>
          <p:cNvSpPr txBox="1"/>
          <p:nvPr/>
        </p:nvSpPr>
        <p:spPr>
          <a:xfrm>
            <a:off x="3065797" y="6216275"/>
            <a:ext cx="5795963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Москва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Google Shape;313;p1"/>
          <p:cNvSpPr txBox="1"/>
          <p:nvPr/>
        </p:nvSpPr>
        <p:spPr>
          <a:xfrm>
            <a:off x="651061" y="370952"/>
            <a:ext cx="1088987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Департамент образования и науки города Москвы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Государственное автономное образовательное учреждение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высшего образования города Москвы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«Московский городской педагогический университет»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Google Shape;314;p1"/>
          <p:cNvSpPr txBox="1"/>
          <p:nvPr/>
        </p:nvSpPr>
        <p:spPr>
          <a:xfrm>
            <a:off x="902691" y="4340434"/>
            <a:ext cx="527268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Подготовил: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студент МГПУ, 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группы </a:t>
            </a: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БД-241м</a:t>
            </a:r>
            <a:endParaRPr lang="ru-RU"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Мошенина Елена Дмитриевна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Google Shape;315;p1"/>
          <p:cNvSpPr txBox="1"/>
          <p:nvPr/>
        </p:nvSpPr>
        <p:spPr>
          <a:xfrm>
            <a:off x="6350470" y="4340434"/>
            <a:ext cx="579596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179388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Руководитель: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кандидат технических наук,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доктор экономических наук, профессор,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u="sng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Фролов Юрий Викторович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16" name="Google Shape;316;p1"/>
          <p:cNvSpPr txBox="1"/>
          <p:nvPr/>
        </p:nvSpPr>
        <p:spPr>
          <a:xfrm>
            <a:off x="3065797" y="2357948"/>
            <a:ext cx="674780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Курсовая работа</a:t>
            </a:r>
            <a:endParaRPr sz="2700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317" name="Google Shape;317;p1"/>
          <p:cNvSpPr txBox="1"/>
          <p:nvPr/>
        </p:nvSpPr>
        <p:spPr>
          <a:xfrm>
            <a:off x="743180" y="1514617"/>
            <a:ext cx="1086438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2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ОПИСАТЕЛЬНАЯ И ПРОГНОЗНАЯ АНАЛИТИКА ДАННЫХ ЭКОНОМИКИ СТОЛИЦЫ: МОСКВА 2023-2027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CE29899B-D386-4A2C-03C1-03D08AB9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19C01C30-FF14-85DA-CB49-E63C86D845E3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E08EEE4F-1BCA-A44C-9E29-BC7136BCB475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F5517450-AD74-40A8-ACA3-DCD6558D3F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308CE1C7-52B0-4C43-C1B4-200C4D8CB34E}"/>
              </a:ext>
            </a:extLst>
          </p:cNvPr>
          <p:cNvSpPr/>
          <p:nvPr/>
        </p:nvSpPr>
        <p:spPr>
          <a:xfrm>
            <a:off x="1679575" y="304801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Распределение посадочных мест в сетевых объектах общепита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9E650-FEEC-EA11-CA73-A6D299367B34}"/>
              </a:ext>
            </a:extLst>
          </p:cNvPr>
          <p:cNvSpPr txBox="1"/>
          <p:nvPr/>
        </p:nvSpPr>
        <p:spPr>
          <a:xfrm>
            <a:off x="1679575" y="1318691"/>
            <a:ext cx="9479271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Медианные значения говорят нам о том, что наиболее распространенное количество посадочных мест максимально в сетевых столовых (около 120 посадочных мест) и ресторанах (85-90 посадочных мест)</a:t>
            </a:r>
          </a:p>
        </p:txBody>
      </p:sp>
      <p:pic>
        <p:nvPicPr>
          <p:cNvPr id="2" name="Рисунок 1" descr="Изображение выглядит как текст, диаграмма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07653E-4578-B2F6-7463-9368393CCA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20" y="3560651"/>
            <a:ext cx="9206779" cy="327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42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3979C5D6-FA55-E5D4-F4D1-139F64017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A05583E8-8868-6B2D-9A8E-E327AC8F5B4F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62F6BB0F-2C4B-C6A5-E279-8A9EBFAB3859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66185F04-6BF2-0CA0-9DC4-AF91BA5FE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9C75FE24-B570-7226-5841-230F81CFA67C}"/>
              </a:ext>
            </a:extLst>
          </p:cNvPr>
          <p:cNvSpPr/>
          <p:nvPr/>
        </p:nvSpPr>
        <p:spPr>
          <a:xfrm>
            <a:off x="1679575" y="304801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Распределение посадочных мест на несетевых объектах общепита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E9455-1ADA-05D7-E0A3-28CA6A8F44A8}"/>
              </a:ext>
            </a:extLst>
          </p:cNvPr>
          <p:cNvSpPr txBox="1"/>
          <p:nvPr/>
        </p:nvSpPr>
        <p:spPr>
          <a:xfrm>
            <a:off x="1679575" y="1318691"/>
            <a:ext cx="9479271" cy="169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несетовом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сегменте заведений общественного питания медианные значения количества посадочных мест - у столовой (около 100 мест) и ресторанов (75 мест)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553FBF0-0A85-10C6-5886-3904992890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09" y="3083590"/>
            <a:ext cx="10224181" cy="3553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86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0D6B74F4-6B63-955B-F183-C5A43807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C1DD7D4C-CB41-722B-82A8-66454E4BDB07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393B54D0-8063-2C11-27ED-6D6D3C2EE157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8B7CA4AB-E4F6-CA2F-7C61-0C481765DD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7CA2E38B-42B5-D720-38AF-E8758FCC0C19}"/>
              </a:ext>
            </a:extLst>
          </p:cNvPr>
          <p:cNvSpPr/>
          <p:nvPr/>
        </p:nvSpPr>
        <p:spPr>
          <a:xfrm>
            <a:off x="1679575" y="304801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заведений общепита на улицах Москвы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451D2-FED7-8A0F-9ACE-E1C36ED10AF7}"/>
              </a:ext>
            </a:extLst>
          </p:cNvPr>
          <p:cNvSpPr txBox="1"/>
          <p:nvPr/>
        </p:nvSpPr>
        <p:spPr>
          <a:xfrm>
            <a:off x="7549696" y="2570548"/>
            <a:ext cx="4386323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 количество объектов общепита находится на проспекте Мира и Профсоюзной улице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Параллельный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E9DC42-F486-6181-4652-4A036B2DB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9" y="1843643"/>
            <a:ext cx="6841218" cy="467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52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361C96FF-5CAC-62E1-9D4B-A972B9E7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D551E80F-F1A3-EF06-B51E-233C142F5455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C66F1E98-2590-9998-2712-5187265908FA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912AF246-EE3F-EC48-0535-4671118C86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5188AF6E-1F89-AD95-2EB9-CC020808994D}"/>
              </a:ext>
            </a:extLst>
          </p:cNvPr>
          <p:cNvSpPr/>
          <p:nvPr/>
        </p:nvSpPr>
        <p:spPr>
          <a:xfrm>
            <a:off x="-1651764" y="221860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Выводы: 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4" name="TextBox 3">
            <a:extLst>
              <a:ext uri="{FF2B5EF4-FFF2-40B4-BE49-F238E27FC236}">
                <a16:creationId xmlns:a16="http://schemas.microsoft.com/office/drawing/2014/main" id="{8A23D68E-C1CB-CF38-CBF3-2DAC60E30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638308"/>
              </p:ext>
            </p:extLst>
          </p:nvPr>
        </p:nvGraphicFramePr>
        <p:xfrm>
          <a:off x="1984375" y="1414462"/>
          <a:ext cx="8996445" cy="6673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971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4316DE1-A6DD-35A4-C462-0125F472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D8C877BD-8C8B-F62E-95EA-CD5862A9185D}"/>
              </a:ext>
            </a:extLst>
          </p:cNvPr>
          <p:cNvSpPr/>
          <p:nvPr/>
        </p:nvSpPr>
        <p:spPr>
          <a:xfrm>
            <a:off x="2037132" y="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10" name="Google Shape;310;p1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53CF935D-3B10-2A0A-07D6-B10024DD0C6D}"/>
              </a:ext>
            </a:extLst>
          </p:cNvPr>
          <p:cNvSpPr/>
          <p:nvPr/>
        </p:nvSpPr>
        <p:spPr>
          <a:xfrm>
            <a:off x="2037132" y="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11" name="Google Shape;311;p1" descr="C:\Users\Афанасьева Жанна\Downloads\новый герб.jpg">
            <a:extLst>
              <a:ext uri="{FF2B5EF4-FFF2-40B4-BE49-F238E27FC236}">
                <a16:creationId xmlns:a16="http://schemas.microsoft.com/office/drawing/2014/main" id="{FF1C37AD-0727-F3B4-20CC-25EDDEEDC4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">
            <a:extLst>
              <a:ext uri="{FF2B5EF4-FFF2-40B4-BE49-F238E27FC236}">
                <a16:creationId xmlns:a16="http://schemas.microsoft.com/office/drawing/2014/main" id="{DF807E7B-6D0C-9A06-D666-67E36387739D}"/>
              </a:ext>
            </a:extLst>
          </p:cNvPr>
          <p:cNvSpPr txBox="1"/>
          <p:nvPr/>
        </p:nvSpPr>
        <p:spPr>
          <a:xfrm>
            <a:off x="3065797" y="6216275"/>
            <a:ext cx="5795963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Москва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Google Shape;313;p1">
            <a:extLst>
              <a:ext uri="{FF2B5EF4-FFF2-40B4-BE49-F238E27FC236}">
                <a16:creationId xmlns:a16="http://schemas.microsoft.com/office/drawing/2014/main" id="{31E4E6DC-870E-D49B-4BC7-9CB7A8A5B5CC}"/>
              </a:ext>
            </a:extLst>
          </p:cNvPr>
          <p:cNvSpPr txBox="1"/>
          <p:nvPr/>
        </p:nvSpPr>
        <p:spPr>
          <a:xfrm>
            <a:off x="651061" y="370952"/>
            <a:ext cx="1088987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Департамент образования и науки города Москвы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Государственное автономное образовательное учреждение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высшего образования города Москвы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«Московский городской педагогический университет»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Google Shape;314;p1">
            <a:extLst>
              <a:ext uri="{FF2B5EF4-FFF2-40B4-BE49-F238E27FC236}">
                <a16:creationId xmlns:a16="http://schemas.microsoft.com/office/drawing/2014/main" id="{845D1FA3-579D-F241-7CF3-E4282F1EBADD}"/>
              </a:ext>
            </a:extLst>
          </p:cNvPr>
          <p:cNvSpPr txBox="1"/>
          <p:nvPr/>
        </p:nvSpPr>
        <p:spPr>
          <a:xfrm>
            <a:off x="902691" y="4340434"/>
            <a:ext cx="527268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Подготовил: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студент МГПУ, 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группы </a:t>
            </a: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БД-241м</a:t>
            </a:r>
            <a:endParaRPr lang="ru-RU"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Мошенина Елена Дмитриевна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Google Shape;315;p1">
            <a:extLst>
              <a:ext uri="{FF2B5EF4-FFF2-40B4-BE49-F238E27FC236}">
                <a16:creationId xmlns:a16="http://schemas.microsoft.com/office/drawing/2014/main" id="{9C602ED2-9AC4-86F6-8C4F-2A8F2703E458}"/>
              </a:ext>
            </a:extLst>
          </p:cNvPr>
          <p:cNvSpPr txBox="1"/>
          <p:nvPr/>
        </p:nvSpPr>
        <p:spPr>
          <a:xfrm>
            <a:off x="6350470" y="4340434"/>
            <a:ext cx="579596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179388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Руководитель: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кандидат технических наук,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доктор экономических наук, профессор,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u="sng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Фролов Юрий Викторович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16" name="Google Shape;316;p1">
            <a:extLst>
              <a:ext uri="{FF2B5EF4-FFF2-40B4-BE49-F238E27FC236}">
                <a16:creationId xmlns:a16="http://schemas.microsoft.com/office/drawing/2014/main" id="{213AF302-BA07-8A75-A311-60D34ABAC8C8}"/>
              </a:ext>
            </a:extLst>
          </p:cNvPr>
          <p:cNvSpPr txBox="1"/>
          <p:nvPr/>
        </p:nvSpPr>
        <p:spPr>
          <a:xfrm>
            <a:off x="3065797" y="2357948"/>
            <a:ext cx="674780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Курсовая работа</a:t>
            </a:r>
            <a:endParaRPr sz="2700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317" name="Google Shape;317;p1">
            <a:extLst>
              <a:ext uri="{FF2B5EF4-FFF2-40B4-BE49-F238E27FC236}">
                <a16:creationId xmlns:a16="http://schemas.microsoft.com/office/drawing/2014/main" id="{C8749255-0346-8301-309A-DCA28ABD15CD}"/>
              </a:ext>
            </a:extLst>
          </p:cNvPr>
          <p:cNvSpPr txBox="1"/>
          <p:nvPr/>
        </p:nvSpPr>
        <p:spPr>
          <a:xfrm>
            <a:off x="743180" y="1514617"/>
            <a:ext cx="1086438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2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ОПИСАТЕЛЬНАЯ И ПРОГНОЗНАЯ АНАЛИТИКА ДАННЫХ ЭКОНОМИКИ СТОЛИЦЫ: МОСКВА 2023-2027</a:t>
            </a:r>
          </a:p>
        </p:txBody>
      </p:sp>
    </p:spTree>
    <p:extLst>
      <p:ext uri="{BB962C8B-B14F-4D97-AF65-F5344CB8AC3E}">
        <p14:creationId xmlns:p14="http://schemas.microsoft.com/office/powerpoint/2010/main" val="41488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/>
          <p:cNvSpPr/>
          <p:nvPr/>
        </p:nvSpPr>
        <p:spPr>
          <a:xfrm>
            <a:off x="1211179" y="246579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Задачи исследования: 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79593-CAD0-F71B-11B8-93CC9DC494D1}"/>
              </a:ext>
            </a:extLst>
          </p:cNvPr>
          <p:cNvSpPr txBox="1"/>
          <p:nvPr/>
        </p:nvSpPr>
        <p:spPr>
          <a:xfrm>
            <a:off x="1984375" y="1414462"/>
            <a:ext cx="899644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зучить текущие экономические показатели, чтобы выявить основные тренды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инструменты анализа данных и визуализацию результатов.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комплексный анализ и прогнозирование экономических процессов в Москве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редставить рекомендации по развитию бизнеса в меняющихся экономических условиях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26875742-6D5C-D6E8-F9A7-138F597D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21EF7107-3579-6530-81B5-AEBC7852574E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FF5F3FAC-00C4-F894-E712-C07913EFF7C0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1C89CD7B-DC31-56FB-33F7-9ABAA4327E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 descr="Изображение выглядит как текст, число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25E20-6B90-CF18-0EB3-D606912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5"/>
          <a:stretch/>
        </p:blipFill>
        <p:spPr bwMode="auto">
          <a:xfrm>
            <a:off x="1335818" y="1671610"/>
            <a:ext cx="10215689" cy="51863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84B6F6-8783-0E17-C775-454DF37EC2F0}"/>
              </a:ext>
            </a:extLst>
          </p:cNvPr>
          <p:cNvSpPr txBox="1"/>
          <p:nvPr/>
        </p:nvSpPr>
        <p:spPr>
          <a:xfrm>
            <a:off x="1871663" y="236538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экономических показателей Москвы на 2024 год</a:t>
            </a:r>
          </a:p>
        </p:txBody>
      </p:sp>
    </p:spTree>
    <p:extLst>
      <p:ext uri="{BB962C8B-B14F-4D97-AF65-F5344CB8AC3E}">
        <p14:creationId xmlns:p14="http://schemas.microsoft.com/office/powerpoint/2010/main" val="184521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CF1D87D7-C057-EE03-1B5B-24BB59D5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6CBF417D-6118-4031-3822-0FFE93717D30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96A4DC05-4391-6505-6BE9-0C6D0BD6D7F3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456081DF-66FF-A06E-5F2B-FC42A5BFA8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16C99E6E-5F4A-2495-A584-BF8B6B2EACD0}"/>
              </a:ext>
            </a:extLst>
          </p:cNvPr>
          <p:cNvSpPr/>
          <p:nvPr/>
        </p:nvSpPr>
        <p:spPr>
          <a:xfrm>
            <a:off x="1656215" y="17979"/>
            <a:ext cx="9652764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Прогнозирование динамики валового регионального продукта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2" name="TextBox 3">
            <a:extLst>
              <a:ext uri="{FF2B5EF4-FFF2-40B4-BE49-F238E27FC236}">
                <a16:creationId xmlns:a16="http://schemas.microsoft.com/office/drawing/2014/main" id="{E36CD370-A266-F2B5-D4A0-3A1B4CF01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169687"/>
              </p:ext>
            </p:extLst>
          </p:nvPr>
        </p:nvGraphicFramePr>
        <p:xfrm>
          <a:off x="1984375" y="1165217"/>
          <a:ext cx="8996445" cy="5565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74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307EE91E-4034-CDA9-12BF-0F2F4DD1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A23098E4-EA33-5B6C-3DAB-FFE8BF564E77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BC71926E-99C1-024A-C17B-8479B4DBC15F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6B010DD4-9A62-CB8F-A2EB-A2888E56DA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9C1F5A30-98D6-320B-6AAA-BB6F85070404}"/>
              </a:ext>
            </a:extLst>
          </p:cNvPr>
          <p:cNvSpPr/>
          <p:nvPr/>
        </p:nvSpPr>
        <p:spPr>
          <a:xfrm>
            <a:off x="1597776" y="200088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Анализ обрабатывающих отраслей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2" name="TextBox 3">
            <a:extLst>
              <a:ext uri="{FF2B5EF4-FFF2-40B4-BE49-F238E27FC236}">
                <a16:creationId xmlns:a16="http://schemas.microsoft.com/office/drawing/2014/main" id="{1E1633C4-A572-A77F-60B0-228DA972F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345257"/>
              </p:ext>
            </p:extLst>
          </p:nvPr>
        </p:nvGraphicFramePr>
        <p:xfrm>
          <a:off x="1984375" y="1414462"/>
          <a:ext cx="8996445" cy="445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302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FAF8BDC0-6752-CD2D-139D-429137840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FE1BFD12-0CD6-10BF-17E0-D88B829B124B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B0CDAF67-2BC7-49C5-57C9-9787704CF9DF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C719F4B8-956F-9EE4-95F6-295483A247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90A8A8CD-327A-07D2-F028-0BD3FAA8BB66}"/>
              </a:ext>
            </a:extLst>
          </p:cNvPr>
          <p:cNvSpPr/>
          <p:nvPr/>
        </p:nvSpPr>
        <p:spPr>
          <a:xfrm>
            <a:off x="1679575" y="304801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рынка общественного питания в Москве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D102D-1C98-F818-5EE0-E3F75B4560DD}"/>
              </a:ext>
            </a:extLst>
          </p:cNvPr>
          <p:cNvSpPr txBox="1"/>
          <p:nvPr/>
        </p:nvSpPr>
        <p:spPr>
          <a:xfrm>
            <a:off x="7587343" y="2051357"/>
            <a:ext cx="3763591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Москве 15366 объектов общественного питания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Наибольшее количество из них имеет формат кафе (39.7%) и столовой (16.8%)</a:t>
            </a:r>
          </a:p>
        </p:txBody>
      </p:sp>
      <p:pic>
        <p:nvPicPr>
          <p:cNvPr id="2" name="Рисунок 1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C3695FE-BF9B-E638-0011-A543E6F2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2" y="1871662"/>
            <a:ext cx="6816065" cy="42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26F4A7F3-A357-1129-589B-4A184CB1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42B20E17-AB11-32E8-9ECE-E4BFFE8BE4F6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C116F2F5-2AF0-691D-6CD6-A80C3D496DD4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078A2F31-10E9-207F-E549-F7977F2D67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B6156DB6-21EE-8FC1-7CF0-874B494D0726}"/>
              </a:ext>
            </a:extLst>
          </p:cNvPr>
          <p:cNvSpPr/>
          <p:nvPr/>
        </p:nvSpPr>
        <p:spPr>
          <a:xfrm>
            <a:off x="307975" y="293749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Доля сетевого и несетевого сегмента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17445-BEB4-E888-82CD-C51534E82671}"/>
              </a:ext>
            </a:extLst>
          </p:cNvPr>
          <p:cNvSpPr txBox="1"/>
          <p:nvPr/>
        </p:nvSpPr>
        <p:spPr>
          <a:xfrm>
            <a:off x="7587343" y="2051357"/>
            <a:ext cx="3763591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Подавляющее большинство объектов имеют несетевой характер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сетевым можно отнести только 19.3% заведений общепита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E2D8189-E69A-6074-3ED1-FAC4706F6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09" y="1923819"/>
            <a:ext cx="6205198" cy="41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EDF2CF49-7358-E7B3-C59D-3E779E87E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7E508BBE-49A9-6222-0AEA-18D1F86B072E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DF48A172-E0CD-B555-9230-1DFF56A89151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8885B7F2-26FF-7ED4-6DDC-C38A9933CF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19B2130D-75CA-B90A-DB92-4663E00C619C}"/>
              </a:ext>
            </a:extLst>
          </p:cNvPr>
          <p:cNvSpPr/>
          <p:nvPr/>
        </p:nvSpPr>
        <p:spPr>
          <a:xfrm>
            <a:off x="307976" y="291853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характерно для сетевых заведений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64031-7CA8-678B-71F3-FAC83DDE0EB2}"/>
              </a:ext>
            </a:extLst>
          </p:cNvPr>
          <p:cNvSpPr txBox="1"/>
          <p:nvPr/>
        </p:nvSpPr>
        <p:spPr>
          <a:xfrm>
            <a:off x="7154409" y="2138443"/>
            <a:ext cx="4523408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характерно для сетевых заведений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Самая многочисленная категория сетевых заведений- это небольшие сети (до 5 объектов) с количеством мест более 20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мы видим максимальную концентрацию кафе в диапазоне 40-70 посадочных мест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диаграмм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8973D7-4CBE-653F-AC14-FB406E62A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33" y="1670357"/>
            <a:ext cx="5730875" cy="471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97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195CD42B-6D93-18B7-D921-540F4BBA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C81872D2-99EE-7EC2-2719-D06A7D06AC5C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 descr="Logo normal 1401e1667efad29606cdfdd1d90ffe25d413b1d0f75e857e435eab2230f63f39">
            <a:extLst>
              <a:ext uri="{FF2B5EF4-FFF2-40B4-BE49-F238E27FC236}">
                <a16:creationId xmlns:a16="http://schemas.microsoft.com/office/drawing/2014/main" id="{202B45EB-9FA8-37FA-23A2-2BB4CF80B530}"/>
              </a:ext>
            </a:extLst>
          </p:cNvPr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" descr="C:\Users\Афанасьева Жанна\Downloads\новый герб.jpg">
            <a:extLst>
              <a:ext uri="{FF2B5EF4-FFF2-40B4-BE49-F238E27FC236}">
                <a16:creationId xmlns:a16="http://schemas.microsoft.com/office/drawing/2014/main" id="{E5C0F8D0-2C19-508D-82AF-770208F8F8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A3D84182-F503-6737-F38E-734FFD17033B}"/>
              </a:ext>
            </a:extLst>
          </p:cNvPr>
          <p:cNvSpPr/>
          <p:nvPr/>
        </p:nvSpPr>
        <p:spPr>
          <a:xfrm>
            <a:off x="1679575" y="221015"/>
            <a:ext cx="976964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Среднее количество посадочных мест в сетевых и несетевых заведениях общепита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44B8-719B-F35D-72FF-45398E4BEFCD}"/>
              </a:ext>
            </a:extLst>
          </p:cNvPr>
          <p:cNvSpPr txBox="1"/>
          <p:nvPr/>
        </p:nvSpPr>
        <p:spPr>
          <a:xfrm>
            <a:off x="1503971" y="1272023"/>
            <a:ext cx="10120848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Самое большое среднее количество посадочных мест - у столовых 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(в среднем 130 мест на заведение) и в ресторанах (около 98 мест)</a:t>
            </a:r>
          </a:p>
          <a:p>
            <a:pPr lvl="0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сетевого объекта по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нию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несетевым того же типа есть тенденция к увеличению посадочных мест</a:t>
            </a:r>
          </a:p>
        </p:txBody>
      </p:sp>
      <p:pic>
        <p:nvPicPr>
          <p:cNvPr id="2" name="Рисунок 1" descr="Изображение выглядит как текст, линия, диаграмма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0C31C60-4324-AD1F-E5DC-8E9E5BFDE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9" y="2871542"/>
            <a:ext cx="11661094" cy="4001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509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1916</Words>
  <Application>Microsoft Office PowerPoint</Application>
  <PresentationFormat>Широкоэкранный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Елена Мошенина</dc:creator>
  <cp:lastModifiedBy>Елена Мошенина</cp:lastModifiedBy>
  <cp:revision>18</cp:revision>
  <dcterms:created xsi:type="dcterms:W3CDTF">2025-04-12T19:44:11Z</dcterms:created>
  <dcterms:modified xsi:type="dcterms:W3CDTF">2025-04-12T20:33:57Z</dcterms:modified>
</cp:coreProperties>
</file>