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60" r:id="rId4"/>
    <p:sldId id="258" r:id="rId5"/>
    <p:sldId id="259" r:id="rId6"/>
    <p:sldId id="261" r:id="rId7"/>
    <p:sldId id="262" r:id="rId8"/>
    <p:sldId id="263" r:id="rId9"/>
    <p:sldId id="264" r:id="rId10"/>
    <p:sldId id="265" r:id="rId11"/>
    <p:sldId id="266" r:id="rId12"/>
    <p:sldId id="270" r:id="rId13"/>
    <p:sldId id="269"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918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3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59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821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764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5487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41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763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7/17/2019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05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7/17/2019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7051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18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7/17/2019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3767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Moscow_Metro_stations#List_of_active_station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dirty="0"/>
              <a:t/>
            </a:r>
            <a:br>
              <a:rPr lang="en-US" dirty="0"/>
            </a:br>
            <a:r>
              <a:rPr lang="en-US" b="1" dirty="0"/>
              <a:t>Analysis of the potential locations for consumer business in Moscow, Russia.</a:t>
            </a:r>
            <a:endParaRPr lang="ru-RU" dirty="0"/>
          </a:p>
        </p:txBody>
      </p:sp>
      <p:sp>
        <p:nvSpPr>
          <p:cNvPr id="3" name="Подзаголовок 2"/>
          <p:cNvSpPr>
            <a:spLocks noGrp="1"/>
          </p:cNvSpPr>
          <p:nvPr>
            <p:ph type="subTitle" idx="1"/>
          </p:nvPr>
        </p:nvSpPr>
        <p:spPr/>
        <p:txBody>
          <a:bodyPr/>
          <a:lstStyle/>
          <a:p>
            <a:r>
              <a:rPr lang="en-US" dirty="0" smtClean="0"/>
              <a:t>Elena </a:t>
            </a:r>
            <a:r>
              <a:rPr lang="en-US" dirty="0" err="1" smtClean="0"/>
              <a:t>ngouth</a:t>
            </a:r>
            <a:endParaRPr lang="en-US" dirty="0" smtClean="0"/>
          </a:p>
          <a:p>
            <a:r>
              <a:rPr lang="en-US" dirty="0" smtClean="0"/>
              <a:t>17 </a:t>
            </a:r>
            <a:r>
              <a:rPr lang="en-US" dirty="0" err="1" smtClean="0"/>
              <a:t>july</a:t>
            </a:r>
            <a:r>
              <a:rPr lang="en-US" dirty="0" smtClean="0"/>
              <a:t> 2019</a:t>
            </a:r>
            <a:endParaRPr lang="ru-RU" dirty="0"/>
          </a:p>
        </p:txBody>
      </p:sp>
    </p:spTree>
    <p:extLst>
      <p:ext uri="{BB962C8B-B14F-4D97-AF65-F5344CB8AC3E}">
        <p14:creationId xmlns:p14="http://schemas.microsoft.com/office/powerpoint/2010/main" val="2356915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Moscow map after clustering</a:t>
            </a:r>
            <a:endParaRPr lang="ru-RU"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5568" y="2061923"/>
            <a:ext cx="3901823" cy="4022725"/>
          </a:xfrm>
        </p:spPr>
      </p:pic>
    </p:spTree>
    <p:extLst>
      <p:ext uri="{BB962C8B-B14F-4D97-AF65-F5344CB8AC3E}">
        <p14:creationId xmlns:p14="http://schemas.microsoft.com/office/powerpoint/2010/main" val="172442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Clusters</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16780635"/>
              </p:ext>
            </p:extLst>
          </p:nvPr>
        </p:nvGraphicFramePr>
        <p:xfrm>
          <a:off x="1096964" y="2028825"/>
          <a:ext cx="10058398" cy="2468880"/>
        </p:xfrm>
        <a:graphic>
          <a:graphicData uri="http://schemas.openxmlformats.org/drawingml/2006/table">
            <a:tbl>
              <a:tblPr/>
              <a:tblGrid>
                <a:gridCol w="1436914">
                  <a:extLst>
                    <a:ext uri="{9D8B030D-6E8A-4147-A177-3AD203B41FA5}">
                      <a16:colId xmlns:a16="http://schemas.microsoft.com/office/drawing/2014/main" val="912479835"/>
                    </a:ext>
                  </a:extLst>
                </a:gridCol>
                <a:gridCol w="1436914">
                  <a:extLst>
                    <a:ext uri="{9D8B030D-6E8A-4147-A177-3AD203B41FA5}">
                      <a16:colId xmlns:a16="http://schemas.microsoft.com/office/drawing/2014/main" val="1194228842"/>
                    </a:ext>
                  </a:extLst>
                </a:gridCol>
                <a:gridCol w="1436914">
                  <a:extLst>
                    <a:ext uri="{9D8B030D-6E8A-4147-A177-3AD203B41FA5}">
                      <a16:colId xmlns:a16="http://schemas.microsoft.com/office/drawing/2014/main" val="3293319513"/>
                    </a:ext>
                  </a:extLst>
                </a:gridCol>
                <a:gridCol w="1436914">
                  <a:extLst>
                    <a:ext uri="{9D8B030D-6E8A-4147-A177-3AD203B41FA5}">
                      <a16:colId xmlns:a16="http://schemas.microsoft.com/office/drawing/2014/main" val="1903253672"/>
                    </a:ext>
                  </a:extLst>
                </a:gridCol>
                <a:gridCol w="1436914">
                  <a:extLst>
                    <a:ext uri="{9D8B030D-6E8A-4147-A177-3AD203B41FA5}">
                      <a16:colId xmlns:a16="http://schemas.microsoft.com/office/drawing/2014/main" val="2001905372"/>
                    </a:ext>
                  </a:extLst>
                </a:gridCol>
                <a:gridCol w="1436914">
                  <a:extLst>
                    <a:ext uri="{9D8B030D-6E8A-4147-A177-3AD203B41FA5}">
                      <a16:colId xmlns:a16="http://schemas.microsoft.com/office/drawing/2014/main" val="2701039572"/>
                    </a:ext>
                  </a:extLst>
                </a:gridCol>
                <a:gridCol w="1436914">
                  <a:extLst>
                    <a:ext uri="{9D8B030D-6E8A-4147-A177-3AD203B41FA5}">
                      <a16:colId xmlns:a16="http://schemas.microsoft.com/office/drawing/2014/main" val="3770110477"/>
                    </a:ext>
                  </a:extLst>
                </a:gridCol>
              </a:tblGrid>
              <a:tr h="0">
                <a:tc>
                  <a:txBody>
                    <a:bodyPr/>
                    <a:lstStyle/>
                    <a:p>
                      <a:pPr algn="ctr" fontAlgn="ctr"/>
                      <a:r>
                        <a:rPr lang="en-US" b="1" dirty="0">
                          <a:effectLst/>
                        </a:rPr>
                        <a:t>Cluster</a:t>
                      </a:r>
                    </a:p>
                  </a:txBody>
                  <a:tcPr anchor="ctr">
                    <a:lnL>
                      <a:noFill/>
                    </a:lnL>
                    <a:lnR>
                      <a:noFill/>
                    </a:lnR>
                    <a:lnT>
                      <a:noFill/>
                    </a:lnT>
                    <a:lnB>
                      <a:noFill/>
                    </a:lnB>
                  </a:tcPr>
                </a:tc>
                <a:tc>
                  <a:txBody>
                    <a:bodyPr/>
                    <a:lstStyle/>
                    <a:p>
                      <a:pPr algn="ctr" fontAlgn="ctr"/>
                      <a:r>
                        <a:rPr lang="en-US" b="1" dirty="0" smtClean="0">
                          <a:effectLst/>
                        </a:rPr>
                        <a:t>Latitude</a:t>
                      </a:r>
                      <a:endParaRPr lang="en-US" b="1" dirty="0">
                        <a:effectLst/>
                      </a:endParaRPr>
                    </a:p>
                  </a:txBody>
                  <a:tcPr anchor="ctr">
                    <a:lnL>
                      <a:noFill/>
                    </a:lnL>
                    <a:lnR>
                      <a:noFill/>
                    </a:lnR>
                    <a:lnT>
                      <a:noFill/>
                    </a:lnT>
                    <a:lnB>
                      <a:noFill/>
                    </a:lnB>
                  </a:tcPr>
                </a:tc>
                <a:tc>
                  <a:txBody>
                    <a:bodyPr/>
                    <a:lstStyle/>
                    <a:p>
                      <a:pPr algn="ctr" fontAlgn="ctr"/>
                      <a:r>
                        <a:rPr lang="en-US" b="1" dirty="0">
                          <a:effectLst/>
                        </a:rPr>
                        <a:t>Longitude</a:t>
                      </a:r>
                    </a:p>
                  </a:txBody>
                  <a:tcPr anchor="ctr">
                    <a:lnL>
                      <a:noFill/>
                    </a:lnL>
                    <a:lnR>
                      <a:noFill/>
                    </a:lnR>
                    <a:lnT>
                      <a:noFill/>
                    </a:lnT>
                    <a:lnB>
                      <a:noFill/>
                    </a:lnB>
                  </a:tcPr>
                </a:tc>
                <a:tc>
                  <a:txBody>
                    <a:bodyPr/>
                    <a:lstStyle/>
                    <a:p>
                      <a:pPr algn="ctr" fontAlgn="ctr"/>
                      <a:r>
                        <a:rPr lang="en-US" b="1" dirty="0">
                          <a:effectLst/>
                        </a:rPr>
                        <a:t>Traffic</a:t>
                      </a:r>
                    </a:p>
                  </a:txBody>
                  <a:tcPr anchor="ctr">
                    <a:lnL>
                      <a:noFill/>
                    </a:lnL>
                    <a:lnR>
                      <a:noFill/>
                    </a:lnR>
                    <a:lnT>
                      <a:noFill/>
                    </a:lnT>
                    <a:lnB>
                      <a:noFill/>
                    </a:lnB>
                  </a:tcPr>
                </a:tc>
                <a:tc>
                  <a:txBody>
                    <a:bodyPr/>
                    <a:lstStyle/>
                    <a:p>
                      <a:pPr algn="ctr" fontAlgn="ctr"/>
                      <a:r>
                        <a:rPr lang="en-US" b="1" dirty="0">
                          <a:effectLst/>
                        </a:rPr>
                        <a:t>Venues count</a:t>
                      </a:r>
                    </a:p>
                  </a:txBody>
                  <a:tcPr anchor="ctr">
                    <a:lnL>
                      <a:noFill/>
                    </a:lnL>
                    <a:lnR>
                      <a:noFill/>
                    </a:lnR>
                    <a:lnT>
                      <a:noFill/>
                    </a:lnT>
                    <a:lnB>
                      <a:noFill/>
                    </a:lnB>
                  </a:tcPr>
                </a:tc>
                <a:tc>
                  <a:txBody>
                    <a:bodyPr/>
                    <a:lstStyle/>
                    <a:p>
                      <a:pPr algn="ctr" fontAlgn="ctr"/>
                      <a:r>
                        <a:rPr lang="en-US" b="1" dirty="0">
                          <a:effectLst/>
                        </a:rPr>
                        <a:t>Color</a:t>
                      </a:r>
                    </a:p>
                  </a:txBody>
                  <a:tcPr anchor="ctr">
                    <a:lnL>
                      <a:noFill/>
                    </a:lnL>
                    <a:lnR>
                      <a:noFill/>
                    </a:lnR>
                    <a:lnT>
                      <a:noFill/>
                    </a:lnT>
                    <a:lnB>
                      <a:noFill/>
                    </a:lnB>
                  </a:tcPr>
                </a:tc>
                <a:tc>
                  <a:txBody>
                    <a:bodyPr/>
                    <a:lstStyle/>
                    <a:p>
                      <a:pPr algn="ctr" fontAlgn="ctr"/>
                      <a:r>
                        <a:rPr lang="en-US" b="1" dirty="0" err="1">
                          <a:effectLst/>
                        </a:rPr>
                        <a:t>Num</a:t>
                      </a:r>
                      <a:r>
                        <a:rPr lang="en-US" b="1" dirty="0">
                          <a:effectLst/>
                        </a:rPr>
                        <a:t> of Stations</a:t>
                      </a:r>
                    </a:p>
                  </a:txBody>
                  <a:tcPr anchor="ctr">
                    <a:lnL>
                      <a:noFill/>
                    </a:lnL>
                    <a:lnR>
                      <a:noFill/>
                    </a:lnR>
                    <a:lnB>
                      <a:noFill/>
                    </a:lnB>
                  </a:tcPr>
                </a:tc>
                <a:extLst>
                  <a:ext uri="{0D108BD9-81ED-4DB2-BD59-A6C34878D82A}">
                    <a16:rowId xmlns:a16="http://schemas.microsoft.com/office/drawing/2014/main" val="3181329881"/>
                  </a:ext>
                </a:extLst>
              </a:tr>
              <a:tr h="0">
                <a:tc>
                  <a:txBody>
                    <a:bodyPr/>
                    <a:lstStyle/>
                    <a:p>
                      <a:pPr algn="r" fontAlgn="ctr"/>
                      <a:r>
                        <a:rPr lang="ru-RU" b="1">
                          <a:effectLst/>
                        </a:rPr>
                        <a:t>0</a:t>
                      </a:r>
                    </a:p>
                  </a:txBody>
                  <a:tcPr anchor="ctr">
                    <a:lnL>
                      <a:noFill/>
                    </a:lnL>
                    <a:lnR>
                      <a:noFill/>
                    </a:lnR>
                    <a:lnT>
                      <a:noFill/>
                    </a:lnT>
                    <a:lnB>
                      <a:noFill/>
                    </a:lnB>
                    <a:solidFill>
                      <a:srgbClr val="F5F5F5"/>
                    </a:solidFill>
                  </a:tcPr>
                </a:tc>
                <a:tc>
                  <a:txBody>
                    <a:bodyPr/>
                    <a:lstStyle/>
                    <a:p>
                      <a:pPr algn="r" fontAlgn="ctr"/>
                      <a:r>
                        <a:rPr lang="ru-RU">
                          <a:effectLst/>
                        </a:rPr>
                        <a:t>55.736329</a:t>
                      </a:r>
                    </a:p>
                  </a:txBody>
                  <a:tcPr anchor="ctr">
                    <a:lnL>
                      <a:noFill/>
                    </a:lnL>
                    <a:lnR>
                      <a:noFill/>
                    </a:lnR>
                    <a:lnT>
                      <a:noFill/>
                    </a:lnT>
                    <a:lnB>
                      <a:noFill/>
                    </a:lnB>
                    <a:solidFill>
                      <a:srgbClr val="F5F5F5"/>
                    </a:solidFill>
                  </a:tcPr>
                </a:tc>
                <a:tc>
                  <a:txBody>
                    <a:bodyPr/>
                    <a:lstStyle/>
                    <a:p>
                      <a:pPr algn="r" fontAlgn="ctr"/>
                      <a:r>
                        <a:rPr lang="ru-RU">
                          <a:effectLst/>
                        </a:rPr>
                        <a:t>37.611042</a:t>
                      </a:r>
                    </a:p>
                  </a:txBody>
                  <a:tcPr anchor="ctr">
                    <a:lnL>
                      <a:noFill/>
                    </a:lnL>
                    <a:lnR>
                      <a:noFill/>
                    </a:lnR>
                    <a:lnT>
                      <a:noFill/>
                    </a:lnT>
                    <a:lnB>
                      <a:noFill/>
                    </a:lnB>
                    <a:solidFill>
                      <a:srgbClr val="F5F5F5"/>
                    </a:solidFill>
                  </a:tcPr>
                </a:tc>
                <a:tc>
                  <a:txBody>
                    <a:bodyPr/>
                    <a:lstStyle/>
                    <a:p>
                      <a:pPr algn="r" fontAlgn="ctr"/>
                      <a:r>
                        <a:rPr lang="ru-RU" dirty="0" smtClean="0">
                          <a:effectLst/>
                        </a:rPr>
                        <a:t>6385</a:t>
                      </a:r>
                      <a:endParaRPr lang="ru-RU" dirty="0">
                        <a:effectLst/>
                      </a:endParaRPr>
                    </a:p>
                  </a:txBody>
                  <a:tcPr anchor="ctr">
                    <a:lnL>
                      <a:noFill/>
                    </a:lnL>
                    <a:lnR>
                      <a:noFill/>
                    </a:lnR>
                    <a:lnT>
                      <a:noFill/>
                    </a:lnT>
                    <a:lnB>
                      <a:noFill/>
                    </a:lnB>
                    <a:solidFill>
                      <a:srgbClr val="F5F5F5"/>
                    </a:solidFill>
                  </a:tcPr>
                </a:tc>
                <a:tc>
                  <a:txBody>
                    <a:bodyPr/>
                    <a:lstStyle/>
                    <a:p>
                      <a:pPr algn="r" fontAlgn="ctr"/>
                      <a:r>
                        <a:rPr lang="ru-RU" dirty="0" smtClean="0">
                          <a:effectLst/>
                        </a:rPr>
                        <a:t>15.2</a:t>
                      </a:r>
                      <a:endParaRPr lang="ru-RU" dirty="0">
                        <a:effectLst/>
                      </a:endParaRPr>
                    </a:p>
                  </a:txBody>
                  <a:tcPr anchor="ctr">
                    <a:lnL>
                      <a:noFill/>
                    </a:lnL>
                    <a:lnR>
                      <a:noFill/>
                    </a:lnR>
                    <a:lnT>
                      <a:noFill/>
                    </a:lnT>
                    <a:lnB>
                      <a:noFill/>
                    </a:lnB>
                    <a:solidFill>
                      <a:srgbClr val="F5F5F5"/>
                    </a:solidFill>
                  </a:tcPr>
                </a:tc>
                <a:tc>
                  <a:txBody>
                    <a:bodyPr/>
                    <a:lstStyle/>
                    <a:p>
                      <a:pPr algn="r" fontAlgn="ctr"/>
                      <a:r>
                        <a:rPr lang="en-US" dirty="0">
                          <a:effectLst/>
                        </a:rPr>
                        <a:t>red</a:t>
                      </a:r>
                    </a:p>
                  </a:txBody>
                  <a:tcPr anchor="ctr">
                    <a:lnL>
                      <a:noFill/>
                    </a:lnL>
                    <a:lnR>
                      <a:noFill/>
                    </a:lnR>
                    <a:lnT>
                      <a:noFill/>
                    </a:lnT>
                    <a:lnB>
                      <a:noFill/>
                    </a:lnB>
                    <a:solidFill>
                      <a:srgbClr val="F5F5F5"/>
                    </a:solidFill>
                  </a:tcPr>
                </a:tc>
                <a:tc>
                  <a:txBody>
                    <a:bodyPr/>
                    <a:lstStyle/>
                    <a:p>
                      <a:pPr algn="r" fontAlgn="ctr"/>
                      <a:r>
                        <a:rPr lang="ru-RU" dirty="0">
                          <a:effectLst/>
                        </a:rPr>
                        <a:t>31</a:t>
                      </a:r>
                    </a:p>
                  </a:txBody>
                  <a:tcPr anchor="ctr">
                    <a:lnL>
                      <a:noFill/>
                    </a:lnL>
                    <a:lnR>
                      <a:noFill/>
                    </a:lnR>
                    <a:lnT>
                      <a:noFill/>
                    </a:lnT>
                    <a:lnB>
                      <a:noFill/>
                    </a:lnB>
                    <a:solidFill>
                      <a:srgbClr val="F5F5F5"/>
                    </a:solidFill>
                  </a:tcPr>
                </a:tc>
                <a:extLst>
                  <a:ext uri="{0D108BD9-81ED-4DB2-BD59-A6C34878D82A}">
                    <a16:rowId xmlns:a16="http://schemas.microsoft.com/office/drawing/2014/main" val="2404371433"/>
                  </a:ext>
                </a:extLst>
              </a:tr>
              <a:tr h="0">
                <a:tc>
                  <a:txBody>
                    <a:bodyPr/>
                    <a:lstStyle/>
                    <a:p>
                      <a:pPr algn="r" fontAlgn="ctr"/>
                      <a:r>
                        <a:rPr lang="ru-RU" b="1">
                          <a:effectLst/>
                        </a:rPr>
                        <a:t>1</a:t>
                      </a:r>
                    </a:p>
                  </a:txBody>
                  <a:tcPr anchor="ctr">
                    <a:lnL>
                      <a:noFill/>
                    </a:lnL>
                    <a:lnR>
                      <a:noFill/>
                    </a:lnR>
                    <a:lnT>
                      <a:noFill/>
                    </a:lnT>
                    <a:lnB>
                      <a:noFill/>
                    </a:lnB>
                  </a:tcPr>
                </a:tc>
                <a:tc>
                  <a:txBody>
                    <a:bodyPr/>
                    <a:lstStyle/>
                    <a:p>
                      <a:pPr algn="r" fontAlgn="ctr"/>
                      <a:r>
                        <a:rPr lang="ru-RU">
                          <a:effectLst/>
                        </a:rPr>
                        <a:t>55.749507</a:t>
                      </a:r>
                    </a:p>
                  </a:txBody>
                  <a:tcPr anchor="ctr">
                    <a:lnL>
                      <a:noFill/>
                    </a:lnL>
                    <a:lnR>
                      <a:noFill/>
                    </a:lnR>
                    <a:lnT>
                      <a:noFill/>
                    </a:lnT>
                    <a:lnB>
                      <a:noFill/>
                    </a:lnB>
                  </a:tcPr>
                </a:tc>
                <a:tc>
                  <a:txBody>
                    <a:bodyPr/>
                    <a:lstStyle/>
                    <a:p>
                      <a:pPr algn="r" fontAlgn="ctr"/>
                      <a:r>
                        <a:rPr lang="ru-RU">
                          <a:effectLst/>
                        </a:rPr>
                        <a:t>37.592380</a:t>
                      </a:r>
                    </a:p>
                  </a:txBody>
                  <a:tcPr anchor="ctr">
                    <a:lnL>
                      <a:noFill/>
                    </a:lnL>
                    <a:lnR>
                      <a:noFill/>
                    </a:lnR>
                    <a:lnT>
                      <a:noFill/>
                    </a:lnT>
                    <a:lnB>
                      <a:noFill/>
                    </a:lnB>
                  </a:tcPr>
                </a:tc>
                <a:tc>
                  <a:txBody>
                    <a:bodyPr/>
                    <a:lstStyle/>
                    <a:p>
                      <a:pPr algn="r" fontAlgn="ctr"/>
                      <a:r>
                        <a:rPr lang="ru-RU" dirty="0" smtClean="0">
                          <a:effectLst/>
                        </a:rPr>
                        <a:t>66693</a:t>
                      </a:r>
                      <a:endParaRPr lang="ru-RU" dirty="0">
                        <a:effectLst/>
                      </a:endParaRPr>
                    </a:p>
                  </a:txBody>
                  <a:tcPr anchor="ctr">
                    <a:lnL>
                      <a:noFill/>
                    </a:lnL>
                    <a:lnR>
                      <a:noFill/>
                    </a:lnR>
                    <a:lnT>
                      <a:noFill/>
                    </a:lnT>
                    <a:lnB>
                      <a:noFill/>
                    </a:lnB>
                  </a:tcPr>
                </a:tc>
                <a:tc>
                  <a:txBody>
                    <a:bodyPr/>
                    <a:lstStyle/>
                    <a:p>
                      <a:pPr algn="r" fontAlgn="ctr"/>
                      <a:r>
                        <a:rPr lang="ru-RU" dirty="0" smtClean="0">
                          <a:effectLst/>
                        </a:rPr>
                        <a:t>41</a:t>
                      </a:r>
                      <a:endParaRPr lang="ru-RU" dirty="0">
                        <a:effectLst/>
                      </a:endParaRPr>
                    </a:p>
                  </a:txBody>
                  <a:tcPr anchor="ctr">
                    <a:lnL>
                      <a:noFill/>
                    </a:lnL>
                    <a:lnR>
                      <a:noFill/>
                    </a:lnR>
                    <a:lnT>
                      <a:noFill/>
                    </a:lnT>
                    <a:lnB>
                      <a:noFill/>
                    </a:lnB>
                  </a:tcPr>
                </a:tc>
                <a:tc>
                  <a:txBody>
                    <a:bodyPr/>
                    <a:lstStyle/>
                    <a:p>
                      <a:pPr algn="r" fontAlgn="ctr"/>
                      <a:r>
                        <a:rPr lang="en-US">
                          <a:effectLst/>
                        </a:rPr>
                        <a:t>blue</a:t>
                      </a:r>
                    </a:p>
                  </a:txBody>
                  <a:tcPr anchor="ctr">
                    <a:lnL>
                      <a:noFill/>
                    </a:lnL>
                    <a:lnR>
                      <a:noFill/>
                    </a:lnR>
                    <a:lnT>
                      <a:noFill/>
                    </a:lnT>
                    <a:lnB>
                      <a:noFill/>
                    </a:lnB>
                  </a:tcPr>
                </a:tc>
                <a:tc>
                  <a:txBody>
                    <a:bodyPr/>
                    <a:lstStyle/>
                    <a:p>
                      <a:pPr algn="r" fontAlgn="ctr"/>
                      <a:r>
                        <a:rPr lang="ru-RU">
                          <a:effectLst/>
                        </a:rPr>
                        <a:t>15</a:t>
                      </a:r>
                    </a:p>
                  </a:txBody>
                  <a:tcPr anchor="ctr">
                    <a:lnL>
                      <a:noFill/>
                    </a:lnL>
                    <a:lnR>
                      <a:noFill/>
                    </a:lnR>
                    <a:lnT>
                      <a:noFill/>
                    </a:lnT>
                    <a:lnB>
                      <a:noFill/>
                    </a:lnB>
                  </a:tcPr>
                </a:tc>
                <a:extLst>
                  <a:ext uri="{0D108BD9-81ED-4DB2-BD59-A6C34878D82A}">
                    <a16:rowId xmlns:a16="http://schemas.microsoft.com/office/drawing/2014/main" val="2259768525"/>
                  </a:ext>
                </a:extLst>
              </a:tr>
              <a:tr h="0">
                <a:tc>
                  <a:txBody>
                    <a:bodyPr/>
                    <a:lstStyle/>
                    <a:p>
                      <a:pPr algn="r" fontAlgn="ctr"/>
                      <a:r>
                        <a:rPr lang="ru-RU" b="1">
                          <a:effectLst/>
                        </a:rPr>
                        <a:t>2</a:t>
                      </a:r>
                    </a:p>
                  </a:txBody>
                  <a:tcPr anchor="ctr">
                    <a:lnL>
                      <a:noFill/>
                    </a:lnL>
                    <a:lnR>
                      <a:noFill/>
                    </a:lnR>
                    <a:lnT>
                      <a:noFill/>
                    </a:lnT>
                    <a:lnB>
                      <a:noFill/>
                    </a:lnB>
                    <a:solidFill>
                      <a:srgbClr val="F5F5F5"/>
                    </a:solidFill>
                  </a:tcPr>
                </a:tc>
                <a:tc>
                  <a:txBody>
                    <a:bodyPr/>
                    <a:lstStyle/>
                    <a:p>
                      <a:pPr algn="r" fontAlgn="ctr"/>
                      <a:r>
                        <a:rPr lang="ru-RU">
                          <a:effectLst/>
                        </a:rPr>
                        <a:t>55.754302</a:t>
                      </a:r>
                    </a:p>
                  </a:txBody>
                  <a:tcPr anchor="ctr">
                    <a:lnL>
                      <a:noFill/>
                    </a:lnL>
                    <a:lnR>
                      <a:noFill/>
                    </a:lnR>
                    <a:lnT>
                      <a:noFill/>
                    </a:lnT>
                    <a:lnB>
                      <a:noFill/>
                    </a:lnB>
                    <a:solidFill>
                      <a:srgbClr val="F5F5F5"/>
                    </a:solidFill>
                  </a:tcPr>
                </a:tc>
                <a:tc>
                  <a:txBody>
                    <a:bodyPr/>
                    <a:lstStyle/>
                    <a:p>
                      <a:pPr algn="r" fontAlgn="ctr"/>
                      <a:r>
                        <a:rPr lang="ru-RU">
                          <a:effectLst/>
                        </a:rPr>
                        <a:t>37.626042</a:t>
                      </a:r>
                    </a:p>
                  </a:txBody>
                  <a:tcPr anchor="ctr">
                    <a:lnL>
                      <a:noFill/>
                    </a:lnL>
                    <a:lnR>
                      <a:noFill/>
                    </a:lnR>
                    <a:lnT>
                      <a:noFill/>
                    </a:lnT>
                    <a:lnB>
                      <a:noFill/>
                    </a:lnB>
                    <a:solidFill>
                      <a:srgbClr val="F5F5F5"/>
                    </a:solidFill>
                  </a:tcPr>
                </a:tc>
                <a:tc>
                  <a:txBody>
                    <a:bodyPr/>
                    <a:lstStyle/>
                    <a:p>
                      <a:pPr algn="r" fontAlgn="ctr"/>
                      <a:r>
                        <a:rPr lang="ru-RU" dirty="0" smtClean="0">
                          <a:effectLst/>
                        </a:rPr>
                        <a:t>57192</a:t>
                      </a:r>
                      <a:endParaRPr lang="ru-RU" dirty="0">
                        <a:effectLst/>
                      </a:endParaRPr>
                    </a:p>
                  </a:txBody>
                  <a:tcPr anchor="ctr">
                    <a:lnL>
                      <a:noFill/>
                    </a:lnL>
                    <a:lnR>
                      <a:noFill/>
                    </a:lnR>
                    <a:lnT>
                      <a:noFill/>
                    </a:lnT>
                    <a:lnB>
                      <a:noFill/>
                    </a:lnB>
                    <a:solidFill>
                      <a:srgbClr val="F5F5F5"/>
                    </a:solidFill>
                  </a:tcPr>
                </a:tc>
                <a:tc>
                  <a:txBody>
                    <a:bodyPr/>
                    <a:lstStyle/>
                    <a:p>
                      <a:pPr algn="r" fontAlgn="ctr"/>
                      <a:r>
                        <a:rPr lang="ru-RU" dirty="0" smtClean="0">
                          <a:effectLst/>
                        </a:rPr>
                        <a:t>14</a:t>
                      </a:r>
                      <a:endParaRPr lang="ru-RU" dirty="0">
                        <a:effectLst/>
                      </a:endParaRPr>
                    </a:p>
                  </a:txBody>
                  <a:tcPr anchor="ctr">
                    <a:lnL>
                      <a:noFill/>
                    </a:lnL>
                    <a:lnR>
                      <a:noFill/>
                    </a:lnR>
                    <a:lnT>
                      <a:noFill/>
                    </a:lnT>
                    <a:lnB>
                      <a:noFill/>
                    </a:lnB>
                    <a:solidFill>
                      <a:srgbClr val="F5F5F5"/>
                    </a:solidFill>
                  </a:tcPr>
                </a:tc>
                <a:tc>
                  <a:txBody>
                    <a:bodyPr/>
                    <a:lstStyle/>
                    <a:p>
                      <a:pPr algn="r" fontAlgn="ctr"/>
                      <a:r>
                        <a:rPr lang="en-US">
                          <a:effectLst/>
                        </a:rPr>
                        <a:t>green</a:t>
                      </a:r>
                    </a:p>
                  </a:txBody>
                  <a:tcPr anchor="ctr">
                    <a:lnL>
                      <a:noFill/>
                    </a:lnL>
                    <a:lnR>
                      <a:noFill/>
                    </a:lnR>
                    <a:lnT>
                      <a:noFill/>
                    </a:lnT>
                    <a:lnB>
                      <a:noFill/>
                    </a:lnB>
                    <a:solidFill>
                      <a:srgbClr val="F5F5F5"/>
                    </a:solidFill>
                  </a:tcPr>
                </a:tc>
                <a:tc>
                  <a:txBody>
                    <a:bodyPr/>
                    <a:lstStyle/>
                    <a:p>
                      <a:pPr algn="r" fontAlgn="ctr"/>
                      <a:r>
                        <a:rPr lang="ru-RU">
                          <a:effectLst/>
                        </a:rPr>
                        <a:t>50</a:t>
                      </a:r>
                    </a:p>
                  </a:txBody>
                  <a:tcPr anchor="ctr">
                    <a:lnL>
                      <a:noFill/>
                    </a:lnL>
                    <a:lnR>
                      <a:noFill/>
                    </a:lnR>
                    <a:lnT>
                      <a:noFill/>
                    </a:lnT>
                    <a:lnB>
                      <a:noFill/>
                    </a:lnB>
                    <a:solidFill>
                      <a:srgbClr val="F5F5F5"/>
                    </a:solidFill>
                  </a:tcPr>
                </a:tc>
                <a:extLst>
                  <a:ext uri="{0D108BD9-81ED-4DB2-BD59-A6C34878D82A}">
                    <a16:rowId xmlns:a16="http://schemas.microsoft.com/office/drawing/2014/main" val="1563120316"/>
                  </a:ext>
                </a:extLst>
              </a:tr>
              <a:tr h="0">
                <a:tc>
                  <a:txBody>
                    <a:bodyPr/>
                    <a:lstStyle/>
                    <a:p>
                      <a:pPr algn="r" fontAlgn="ctr"/>
                      <a:r>
                        <a:rPr lang="ru-RU" b="1">
                          <a:effectLst/>
                        </a:rPr>
                        <a:t>3</a:t>
                      </a:r>
                    </a:p>
                  </a:txBody>
                  <a:tcPr anchor="ctr">
                    <a:lnL>
                      <a:noFill/>
                    </a:lnL>
                    <a:lnR>
                      <a:noFill/>
                    </a:lnR>
                    <a:lnT>
                      <a:noFill/>
                    </a:lnT>
                    <a:lnB>
                      <a:noFill/>
                    </a:lnB>
                  </a:tcPr>
                </a:tc>
                <a:tc>
                  <a:txBody>
                    <a:bodyPr/>
                    <a:lstStyle/>
                    <a:p>
                      <a:pPr algn="r" fontAlgn="ctr"/>
                      <a:r>
                        <a:rPr lang="ru-RU">
                          <a:effectLst/>
                        </a:rPr>
                        <a:t>55.762086</a:t>
                      </a:r>
                    </a:p>
                  </a:txBody>
                  <a:tcPr anchor="ctr">
                    <a:lnL>
                      <a:noFill/>
                    </a:lnL>
                    <a:lnR>
                      <a:noFill/>
                    </a:lnR>
                    <a:lnT>
                      <a:noFill/>
                    </a:lnT>
                    <a:lnB>
                      <a:noFill/>
                    </a:lnB>
                  </a:tcPr>
                </a:tc>
                <a:tc>
                  <a:txBody>
                    <a:bodyPr/>
                    <a:lstStyle/>
                    <a:p>
                      <a:pPr algn="r" fontAlgn="ctr"/>
                      <a:r>
                        <a:rPr lang="ru-RU">
                          <a:effectLst/>
                        </a:rPr>
                        <a:t>37.623393</a:t>
                      </a:r>
                    </a:p>
                  </a:txBody>
                  <a:tcPr anchor="ctr">
                    <a:lnL>
                      <a:noFill/>
                    </a:lnL>
                    <a:lnR>
                      <a:noFill/>
                    </a:lnR>
                    <a:lnT>
                      <a:noFill/>
                    </a:lnT>
                    <a:lnB>
                      <a:noFill/>
                    </a:lnB>
                  </a:tcPr>
                </a:tc>
                <a:tc>
                  <a:txBody>
                    <a:bodyPr/>
                    <a:lstStyle/>
                    <a:p>
                      <a:pPr algn="r" fontAlgn="ctr"/>
                      <a:r>
                        <a:rPr lang="ru-RU" dirty="0" smtClean="0">
                          <a:effectLst/>
                        </a:rPr>
                        <a:t>115645</a:t>
                      </a:r>
                      <a:endParaRPr lang="ru-RU" dirty="0">
                        <a:effectLst/>
                      </a:endParaRPr>
                    </a:p>
                  </a:txBody>
                  <a:tcPr anchor="ctr">
                    <a:lnL>
                      <a:noFill/>
                    </a:lnL>
                    <a:lnR>
                      <a:noFill/>
                    </a:lnR>
                    <a:lnT>
                      <a:noFill/>
                    </a:lnT>
                    <a:lnB>
                      <a:noFill/>
                    </a:lnB>
                  </a:tcPr>
                </a:tc>
                <a:tc>
                  <a:txBody>
                    <a:bodyPr/>
                    <a:lstStyle/>
                    <a:p>
                      <a:pPr algn="r" fontAlgn="ctr"/>
                      <a:r>
                        <a:rPr lang="ru-RU" dirty="0" smtClean="0">
                          <a:effectLst/>
                        </a:rPr>
                        <a:t>16</a:t>
                      </a:r>
                      <a:endParaRPr lang="ru-RU" dirty="0">
                        <a:effectLst/>
                      </a:endParaRPr>
                    </a:p>
                  </a:txBody>
                  <a:tcPr anchor="ctr">
                    <a:lnL>
                      <a:noFill/>
                    </a:lnL>
                    <a:lnR>
                      <a:noFill/>
                    </a:lnR>
                    <a:lnT>
                      <a:noFill/>
                    </a:lnT>
                    <a:lnB>
                      <a:noFill/>
                    </a:lnB>
                  </a:tcPr>
                </a:tc>
                <a:tc>
                  <a:txBody>
                    <a:bodyPr/>
                    <a:lstStyle/>
                    <a:p>
                      <a:pPr algn="r" fontAlgn="ctr"/>
                      <a:r>
                        <a:rPr lang="en-US">
                          <a:effectLst/>
                        </a:rPr>
                        <a:t>yellow</a:t>
                      </a:r>
                    </a:p>
                  </a:txBody>
                  <a:tcPr anchor="ctr">
                    <a:lnL>
                      <a:noFill/>
                    </a:lnL>
                    <a:lnR>
                      <a:noFill/>
                    </a:lnR>
                    <a:lnT>
                      <a:noFill/>
                    </a:lnT>
                    <a:lnB>
                      <a:noFill/>
                    </a:lnB>
                  </a:tcPr>
                </a:tc>
                <a:tc>
                  <a:txBody>
                    <a:bodyPr/>
                    <a:lstStyle/>
                    <a:p>
                      <a:pPr algn="r" fontAlgn="ctr"/>
                      <a:r>
                        <a:rPr lang="ru-RU">
                          <a:effectLst/>
                        </a:rPr>
                        <a:t>14</a:t>
                      </a:r>
                    </a:p>
                  </a:txBody>
                  <a:tcPr anchor="ctr">
                    <a:lnL>
                      <a:noFill/>
                    </a:lnL>
                    <a:lnR>
                      <a:noFill/>
                    </a:lnR>
                    <a:lnT>
                      <a:noFill/>
                    </a:lnT>
                    <a:lnB>
                      <a:noFill/>
                    </a:lnB>
                  </a:tcPr>
                </a:tc>
                <a:extLst>
                  <a:ext uri="{0D108BD9-81ED-4DB2-BD59-A6C34878D82A}">
                    <a16:rowId xmlns:a16="http://schemas.microsoft.com/office/drawing/2014/main" val="1424317402"/>
                  </a:ext>
                </a:extLst>
              </a:tr>
              <a:tr h="0">
                <a:tc>
                  <a:txBody>
                    <a:bodyPr/>
                    <a:lstStyle/>
                    <a:p>
                      <a:pPr algn="r" fontAlgn="ctr"/>
                      <a:r>
                        <a:rPr lang="ru-RU" b="1">
                          <a:effectLst/>
                        </a:rPr>
                        <a:t>4</a:t>
                      </a:r>
                    </a:p>
                  </a:txBody>
                  <a:tcPr anchor="ctr">
                    <a:lnL>
                      <a:noFill/>
                    </a:lnL>
                    <a:lnR>
                      <a:noFill/>
                    </a:lnR>
                    <a:lnT>
                      <a:noFill/>
                    </a:lnT>
                    <a:lnB>
                      <a:noFill/>
                    </a:lnB>
                    <a:solidFill>
                      <a:srgbClr val="F5F5F5"/>
                    </a:solidFill>
                  </a:tcPr>
                </a:tc>
                <a:tc>
                  <a:txBody>
                    <a:bodyPr/>
                    <a:lstStyle/>
                    <a:p>
                      <a:pPr algn="r" fontAlgn="ctr"/>
                      <a:r>
                        <a:rPr lang="ru-RU">
                          <a:effectLst/>
                        </a:rPr>
                        <a:t>55.733924</a:t>
                      </a:r>
                    </a:p>
                  </a:txBody>
                  <a:tcPr anchor="ctr">
                    <a:lnL>
                      <a:noFill/>
                    </a:lnL>
                    <a:lnR>
                      <a:noFill/>
                    </a:lnR>
                    <a:lnT>
                      <a:noFill/>
                    </a:lnT>
                    <a:lnB>
                      <a:noFill/>
                    </a:lnB>
                    <a:solidFill>
                      <a:srgbClr val="F5F5F5"/>
                    </a:solidFill>
                  </a:tcPr>
                </a:tc>
                <a:tc>
                  <a:txBody>
                    <a:bodyPr/>
                    <a:lstStyle/>
                    <a:p>
                      <a:pPr algn="r" fontAlgn="ctr"/>
                      <a:r>
                        <a:rPr lang="ru-RU">
                          <a:effectLst/>
                        </a:rPr>
                        <a:t>37.592076</a:t>
                      </a:r>
                    </a:p>
                  </a:txBody>
                  <a:tcPr anchor="ctr">
                    <a:lnL>
                      <a:noFill/>
                    </a:lnL>
                    <a:lnR>
                      <a:noFill/>
                    </a:lnR>
                    <a:lnT>
                      <a:noFill/>
                    </a:lnT>
                    <a:lnB>
                      <a:noFill/>
                    </a:lnB>
                    <a:solidFill>
                      <a:srgbClr val="F5F5F5"/>
                    </a:solidFill>
                  </a:tcPr>
                </a:tc>
                <a:tc>
                  <a:txBody>
                    <a:bodyPr/>
                    <a:lstStyle/>
                    <a:p>
                      <a:pPr algn="r" fontAlgn="ctr"/>
                      <a:r>
                        <a:rPr lang="ru-RU" dirty="0" smtClean="0">
                          <a:effectLst/>
                        </a:rPr>
                        <a:t>4877</a:t>
                      </a:r>
                      <a:endParaRPr lang="ru-RU" dirty="0">
                        <a:effectLst/>
                      </a:endParaRPr>
                    </a:p>
                  </a:txBody>
                  <a:tcPr anchor="ctr">
                    <a:lnL>
                      <a:noFill/>
                    </a:lnL>
                    <a:lnR>
                      <a:noFill/>
                    </a:lnR>
                    <a:lnT>
                      <a:noFill/>
                    </a:lnT>
                    <a:lnB>
                      <a:noFill/>
                    </a:lnB>
                    <a:solidFill>
                      <a:srgbClr val="F5F5F5"/>
                    </a:solidFill>
                  </a:tcPr>
                </a:tc>
                <a:tc>
                  <a:txBody>
                    <a:bodyPr/>
                    <a:lstStyle/>
                    <a:p>
                      <a:pPr algn="r" fontAlgn="ctr"/>
                      <a:r>
                        <a:rPr lang="ru-RU" dirty="0" smtClean="0">
                          <a:effectLst/>
                        </a:rPr>
                        <a:t>4.4</a:t>
                      </a:r>
                      <a:endParaRPr lang="ru-RU" dirty="0">
                        <a:effectLst/>
                      </a:endParaRPr>
                    </a:p>
                  </a:txBody>
                  <a:tcPr anchor="ctr">
                    <a:lnL>
                      <a:noFill/>
                    </a:lnL>
                    <a:lnR>
                      <a:noFill/>
                    </a:lnR>
                    <a:lnT>
                      <a:noFill/>
                    </a:lnT>
                    <a:lnB>
                      <a:noFill/>
                    </a:lnB>
                    <a:solidFill>
                      <a:srgbClr val="F5F5F5"/>
                    </a:solidFill>
                  </a:tcPr>
                </a:tc>
                <a:tc>
                  <a:txBody>
                    <a:bodyPr/>
                    <a:lstStyle/>
                    <a:p>
                      <a:pPr algn="r" fontAlgn="ctr"/>
                      <a:r>
                        <a:rPr lang="en-US">
                          <a:effectLst/>
                        </a:rPr>
                        <a:t>purple</a:t>
                      </a:r>
                    </a:p>
                  </a:txBody>
                  <a:tcPr anchor="ctr">
                    <a:lnL>
                      <a:noFill/>
                    </a:lnL>
                    <a:lnR>
                      <a:noFill/>
                    </a:lnR>
                    <a:lnT>
                      <a:noFill/>
                    </a:lnT>
                    <a:lnB>
                      <a:noFill/>
                    </a:lnB>
                    <a:solidFill>
                      <a:srgbClr val="F5F5F5"/>
                    </a:solidFill>
                  </a:tcPr>
                </a:tc>
                <a:tc>
                  <a:txBody>
                    <a:bodyPr/>
                    <a:lstStyle/>
                    <a:p>
                      <a:pPr algn="r" fontAlgn="ctr"/>
                      <a:r>
                        <a:rPr lang="ru-RU" dirty="0">
                          <a:effectLst/>
                        </a:rPr>
                        <a:t>105</a:t>
                      </a:r>
                    </a:p>
                  </a:txBody>
                  <a:tcPr anchor="ctr">
                    <a:lnL>
                      <a:noFill/>
                    </a:lnL>
                    <a:lnR>
                      <a:noFill/>
                    </a:lnR>
                    <a:lnT>
                      <a:noFill/>
                    </a:lnT>
                    <a:lnB>
                      <a:noFill/>
                    </a:lnB>
                    <a:solidFill>
                      <a:srgbClr val="F5F5F5"/>
                    </a:solidFill>
                  </a:tcPr>
                </a:tc>
                <a:extLst>
                  <a:ext uri="{0D108BD9-81ED-4DB2-BD59-A6C34878D82A}">
                    <a16:rowId xmlns:a16="http://schemas.microsoft.com/office/drawing/2014/main" val="2844420979"/>
                  </a:ext>
                </a:extLst>
              </a:tr>
            </a:tbl>
          </a:graphicData>
        </a:graphic>
      </p:graphicFrame>
    </p:spTree>
    <p:extLst>
      <p:ext uri="{BB962C8B-B14F-4D97-AF65-F5344CB8AC3E}">
        <p14:creationId xmlns:p14="http://schemas.microsoft.com/office/powerpoint/2010/main" val="157956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Cluster 3</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20992098"/>
              </p:ext>
            </p:extLst>
          </p:nvPr>
        </p:nvGraphicFramePr>
        <p:xfrm>
          <a:off x="1097278" y="1771535"/>
          <a:ext cx="10058403" cy="4489804"/>
        </p:xfrm>
        <a:graphic>
          <a:graphicData uri="http://schemas.openxmlformats.org/drawingml/2006/table">
            <a:tbl>
              <a:tblPr/>
              <a:tblGrid>
                <a:gridCol w="2948511">
                  <a:extLst>
                    <a:ext uri="{9D8B030D-6E8A-4147-A177-3AD203B41FA5}">
                      <a16:colId xmlns:a16="http://schemas.microsoft.com/office/drawing/2014/main" val="826668101"/>
                    </a:ext>
                  </a:extLst>
                </a:gridCol>
                <a:gridCol w="1666280">
                  <a:extLst>
                    <a:ext uri="{9D8B030D-6E8A-4147-A177-3AD203B41FA5}">
                      <a16:colId xmlns:a16="http://schemas.microsoft.com/office/drawing/2014/main" val="1601869608"/>
                    </a:ext>
                  </a:extLst>
                </a:gridCol>
                <a:gridCol w="1420250">
                  <a:extLst>
                    <a:ext uri="{9D8B030D-6E8A-4147-A177-3AD203B41FA5}">
                      <a16:colId xmlns:a16="http://schemas.microsoft.com/office/drawing/2014/main" val="3762272010"/>
                    </a:ext>
                  </a:extLst>
                </a:gridCol>
                <a:gridCol w="1964962">
                  <a:extLst>
                    <a:ext uri="{9D8B030D-6E8A-4147-A177-3AD203B41FA5}">
                      <a16:colId xmlns:a16="http://schemas.microsoft.com/office/drawing/2014/main" val="2595802613"/>
                    </a:ext>
                  </a:extLst>
                </a:gridCol>
                <a:gridCol w="2058400">
                  <a:extLst>
                    <a:ext uri="{9D8B030D-6E8A-4147-A177-3AD203B41FA5}">
                      <a16:colId xmlns:a16="http://schemas.microsoft.com/office/drawing/2014/main" val="1819034894"/>
                    </a:ext>
                  </a:extLst>
                </a:gridCol>
              </a:tblGrid>
              <a:tr h="236922">
                <a:tc>
                  <a:txBody>
                    <a:bodyPr/>
                    <a:lstStyle/>
                    <a:p>
                      <a:pPr algn="ctr" fontAlgn="ctr"/>
                      <a:r>
                        <a:rPr lang="en-US" sz="1400" b="1" dirty="0">
                          <a:effectLst/>
                        </a:rPr>
                        <a:t>Line</a:t>
                      </a:r>
                    </a:p>
                  </a:txBody>
                  <a:tcPr marL="18624" marR="18624" marT="9312" marB="9312" anchor="ctr">
                    <a:lnL>
                      <a:noFill/>
                    </a:lnL>
                    <a:lnR>
                      <a:noFill/>
                    </a:lnR>
                    <a:lnT>
                      <a:noFill/>
                    </a:lnT>
                    <a:lnB>
                      <a:noFill/>
                    </a:lnB>
                    <a:solidFill>
                      <a:srgbClr val="FFFFFF"/>
                    </a:solidFill>
                  </a:tcPr>
                </a:tc>
                <a:tc>
                  <a:txBody>
                    <a:bodyPr/>
                    <a:lstStyle/>
                    <a:p>
                      <a:pPr algn="ctr" fontAlgn="ctr"/>
                      <a:r>
                        <a:rPr lang="en-US" sz="1400" b="1" dirty="0">
                          <a:effectLst/>
                        </a:rPr>
                        <a:t>Station</a:t>
                      </a:r>
                    </a:p>
                  </a:txBody>
                  <a:tcPr marL="18624" marR="18624" marT="9312" marB="9312" anchor="ctr">
                    <a:lnL>
                      <a:noFill/>
                    </a:lnL>
                    <a:lnR>
                      <a:noFill/>
                    </a:lnR>
                    <a:lnT>
                      <a:noFill/>
                    </a:lnT>
                    <a:lnB>
                      <a:noFill/>
                    </a:lnB>
                    <a:solidFill>
                      <a:srgbClr val="FFFFFF"/>
                    </a:solidFill>
                  </a:tcPr>
                </a:tc>
                <a:tc>
                  <a:txBody>
                    <a:bodyPr/>
                    <a:lstStyle/>
                    <a:p>
                      <a:pPr algn="ctr" fontAlgn="ctr"/>
                      <a:r>
                        <a:rPr lang="en-US" sz="1400" b="1" dirty="0">
                          <a:effectLst/>
                        </a:rPr>
                        <a:t>Traffic</a:t>
                      </a:r>
                    </a:p>
                  </a:txBody>
                  <a:tcPr marL="18624" marR="18624" marT="9312" marB="9312" anchor="ctr">
                    <a:lnL>
                      <a:noFill/>
                    </a:lnL>
                    <a:lnR>
                      <a:noFill/>
                    </a:lnR>
                    <a:lnT>
                      <a:noFill/>
                    </a:lnT>
                    <a:lnB>
                      <a:noFill/>
                    </a:lnB>
                    <a:solidFill>
                      <a:srgbClr val="FFFFFF"/>
                    </a:solidFill>
                  </a:tcPr>
                </a:tc>
                <a:tc>
                  <a:txBody>
                    <a:bodyPr/>
                    <a:lstStyle/>
                    <a:p>
                      <a:pPr algn="ctr" fontAlgn="ctr"/>
                      <a:r>
                        <a:rPr lang="en-US" sz="1400" b="1" dirty="0">
                          <a:effectLst/>
                        </a:rPr>
                        <a:t>Venues count</a:t>
                      </a:r>
                    </a:p>
                  </a:txBody>
                  <a:tcPr marL="18624" marR="18624" marT="9312" marB="9312" anchor="ctr">
                    <a:lnL>
                      <a:noFill/>
                    </a:lnL>
                    <a:lnR>
                      <a:noFill/>
                    </a:lnR>
                    <a:lnT>
                      <a:noFill/>
                    </a:lnT>
                    <a:lnB>
                      <a:noFill/>
                    </a:lnB>
                    <a:solidFill>
                      <a:srgbClr val="FFFFFF"/>
                    </a:solidFill>
                  </a:tcPr>
                </a:tc>
                <a:tc>
                  <a:txBody>
                    <a:bodyPr/>
                    <a:lstStyle/>
                    <a:p>
                      <a:pPr algn="ctr" fontAlgn="ctr"/>
                      <a:r>
                        <a:rPr lang="en-US" sz="1400" b="1" dirty="0">
                          <a:effectLst/>
                        </a:rPr>
                        <a:t>Cluster</a:t>
                      </a:r>
                    </a:p>
                  </a:txBody>
                  <a:tcPr marL="18624" marR="18624" marT="9312" marB="9312" anchor="ctr">
                    <a:lnL>
                      <a:noFill/>
                    </a:lnL>
                  </a:tcPr>
                </a:tc>
                <a:extLst>
                  <a:ext uri="{0D108BD9-81ED-4DB2-BD59-A6C34878D82A}">
                    <a16:rowId xmlns:a16="http://schemas.microsoft.com/office/drawing/2014/main" val="310086628"/>
                  </a:ext>
                </a:extLst>
              </a:tr>
              <a:tr h="229316">
                <a:tc>
                  <a:txBody>
                    <a:bodyPr/>
                    <a:lstStyle/>
                    <a:p>
                      <a:pPr algn="l" fontAlgn="ctr"/>
                      <a:r>
                        <a:rPr lang="en-US" sz="1400" dirty="0">
                          <a:effectLst/>
                        </a:rPr>
                        <a:t>#5 </a:t>
                      </a:r>
                      <a:r>
                        <a:rPr lang="en-US" sz="1400" dirty="0" err="1">
                          <a:effectLst/>
                        </a:rPr>
                        <a:t>Koltsevaya</a:t>
                      </a:r>
                      <a:r>
                        <a:rPr lang="en-US" sz="1400" dirty="0">
                          <a:effectLst/>
                        </a:rPr>
                        <a:t> line</a:t>
                      </a:r>
                    </a:p>
                  </a:txBody>
                  <a:tcPr marL="18624" marR="18624" marT="9312" marB="9312" anchor="ctr">
                    <a:lnL>
                      <a:noFill/>
                    </a:lnL>
                    <a:lnR>
                      <a:noFill/>
                    </a:lnR>
                    <a:lnT>
                      <a:noFill/>
                    </a:lnT>
                    <a:lnB>
                      <a:noFill/>
                    </a:lnB>
                    <a:solidFill>
                      <a:srgbClr val="F5F5F5"/>
                    </a:solidFill>
                  </a:tcPr>
                </a:tc>
                <a:tc>
                  <a:txBody>
                    <a:bodyPr/>
                    <a:lstStyle/>
                    <a:p>
                      <a:pPr algn="l" fontAlgn="ctr"/>
                      <a:r>
                        <a:rPr lang="en-US" sz="1400" dirty="0">
                          <a:effectLst/>
                        </a:rPr>
                        <a:t>Komsomolskaya</a:t>
                      </a: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187078</a:t>
                      </a: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5.0</a:t>
                      </a: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3</a:t>
                      </a:r>
                    </a:p>
                  </a:txBody>
                  <a:tcPr marL="18624" marR="18624" marT="9312" marB="9312" anchor="ctr">
                    <a:lnL>
                      <a:noFill/>
                    </a:lnL>
                    <a:lnR>
                      <a:noFill/>
                    </a:lnR>
                    <a:lnB>
                      <a:noFill/>
                    </a:lnB>
                    <a:solidFill>
                      <a:srgbClr val="F5F5F5"/>
                    </a:solidFill>
                  </a:tcPr>
                </a:tc>
                <a:extLst>
                  <a:ext uri="{0D108BD9-81ED-4DB2-BD59-A6C34878D82A}">
                    <a16:rowId xmlns:a16="http://schemas.microsoft.com/office/drawing/2014/main" val="976153795"/>
                  </a:ext>
                </a:extLst>
              </a:tr>
              <a:tr h="336684">
                <a:tc>
                  <a:txBody>
                    <a:bodyPr/>
                    <a:lstStyle/>
                    <a:p>
                      <a:pPr algn="l" fontAlgn="ctr"/>
                      <a:r>
                        <a:rPr lang="en-US" sz="1400">
                          <a:effectLst/>
                        </a:rPr>
                        <a:t>#7 Tagansko-Krasnopresnenskaya line</a:t>
                      </a:r>
                    </a:p>
                  </a:txBody>
                  <a:tcPr marL="18624" marR="18624" marT="9312" marB="9312" anchor="ctr">
                    <a:lnL>
                      <a:noFill/>
                    </a:lnL>
                    <a:lnR>
                      <a:noFill/>
                    </a:lnR>
                    <a:lnT>
                      <a:noFill/>
                    </a:lnT>
                    <a:lnB>
                      <a:noFill/>
                    </a:lnB>
                    <a:solidFill>
                      <a:srgbClr val="FFFFFF"/>
                    </a:solidFill>
                  </a:tcPr>
                </a:tc>
                <a:tc>
                  <a:txBody>
                    <a:bodyPr/>
                    <a:lstStyle/>
                    <a:p>
                      <a:pPr algn="l" fontAlgn="ctr"/>
                      <a:r>
                        <a:rPr lang="en-US" sz="1400" dirty="0" err="1">
                          <a:effectLst/>
                        </a:rPr>
                        <a:t>Vykhino</a:t>
                      </a:r>
                      <a:endParaRPr lang="en-US" sz="1400" dirty="0">
                        <a:effectLst/>
                      </a:endParaRP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176629</a:t>
                      </a: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5.0</a:t>
                      </a: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3</a:t>
                      </a:r>
                    </a:p>
                  </a:txBody>
                  <a:tcPr marL="18624" marR="18624" marT="9312" marB="9312" anchor="ctr">
                    <a:lnL>
                      <a:noFill/>
                    </a:lnL>
                    <a:lnR>
                      <a:noFill/>
                    </a:lnR>
                    <a:lnT>
                      <a:noFill/>
                    </a:lnT>
                    <a:lnB>
                      <a:noFill/>
                    </a:lnB>
                    <a:solidFill>
                      <a:srgbClr val="FFFFFF"/>
                    </a:solidFill>
                  </a:tcPr>
                </a:tc>
                <a:extLst>
                  <a:ext uri="{0D108BD9-81ED-4DB2-BD59-A6C34878D82A}">
                    <a16:rowId xmlns:a16="http://schemas.microsoft.com/office/drawing/2014/main" val="3562442470"/>
                  </a:ext>
                </a:extLst>
              </a:tr>
              <a:tr h="229316">
                <a:tc>
                  <a:txBody>
                    <a:bodyPr/>
                    <a:lstStyle/>
                    <a:p>
                      <a:pPr algn="l" fontAlgn="ctr"/>
                      <a:r>
                        <a:rPr lang="en-US" sz="1400" dirty="0">
                          <a:effectLst/>
                        </a:rPr>
                        <a:t>#1 </a:t>
                      </a:r>
                      <a:r>
                        <a:rPr lang="en-US" sz="1400" dirty="0" err="1">
                          <a:effectLst/>
                        </a:rPr>
                        <a:t>Sokolnicheskaya</a:t>
                      </a:r>
                      <a:r>
                        <a:rPr lang="en-US" sz="1400" dirty="0">
                          <a:effectLst/>
                        </a:rPr>
                        <a:t> line</a:t>
                      </a:r>
                    </a:p>
                  </a:txBody>
                  <a:tcPr marL="18624" marR="18624" marT="9312" marB="9312" anchor="ctr">
                    <a:lnL>
                      <a:noFill/>
                    </a:lnL>
                    <a:lnR>
                      <a:noFill/>
                    </a:lnR>
                    <a:lnT>
                      <a:noFill/>
                    </a:lnT>
                    <a:lnB>
                      <a:noFill/>
                    </a:lnB>
                    <a:solidFill>
                      <a:srgbClr val="F5F5F5"/>
                    </a:solidFill>
                  </a:tcPr>
                </a:tc>
                <a:tc>
                  <a:txBody>
                    <a:bodyPr/>
                    <a:lstStyle/>
                    <a:p>
                      <a:pPr algn="l" fontAlgn="ctr"/>
                      <a:r>
                        <a:rPr lang="en-US" sz="1400" dirty="0">
                          <a:effectLst/>
                        </a:rPr>
                        <a:t>Yugo-</a:t>
                      </a:r>
                      <a:r>
                        <a:rPr lang="en-US" sz="1400" dirty="0" err="1">
                          <a:effectLst/>
                        </a:rPr>
                        <a:t>Zapadnaya</a:t>
                      </a:r>
                      <a:endParaRPr lang="en-US" sz="1400" dirty="0">
                        <a:effectLst/>
                      </a:endParaRPr>
                    </a:p>
                  </a:txBody>
                  <a:tcPr marL="18624" marR="18624" marT="9312" marB="9312" anchor="ctr">
                    <a:lnL>
                      <a:noFill/>
                    </a:lnL>
                    <a:lnR>
                      <a:noFill/>
                    </a:lnR>
                    <a:lnT>
                      <a:noFill/>
                    </a:lnT>
                    <a:lnB>
                      <a:noFill/>
                    </a:lnB>
                    <a:solidFill>
                      <a:srgbClr val="F5F5F5"/>
                    </a:solidFill>
                  </a:tcPr>
                </a:tc>
                <a:tc>
                  <a:txBody>
                    <a:bodyPr/>
                    <a:lstStyle/>
                    <a:p>
                      <a:pPr algn="ctr" fontAlgn="ctr"/>
                      <a:r>
                        <a:rPr lang="ru-RU" sz="1400">
                          <a:effectLst/>
                        </a:rPr>
                        <a:t>128629</a:t>
                      </a: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33.0</a:t>
                      </a:r>
                    </a:p>
                  </a:txBody>
                  <a:tcPr marL="18624" marR="18624" marT="9312" marB="9312" anchor="ctr">
                    <a:lnL>
                      <a:noFill/>
                    </a:lnL>
                    <a:lnR>
                      <a:noFill/>
                    </a:lnR>
                    <a:lnT>
                      <a:noFill/>
                    </a:lnT>
                    <a:lnB>
                      <a:noFill/>
                    </a:lnB>
                    <a:solidFill>
                      <a:srgbClr val="F5F5F5"/>
                    </a:solidFill>
                  </a:tcPr>
                </a:tc>
                <a:tc>
                  <a:txBody>
                    <a:bodyPr/>
                    <a:lstStyle/>
                    <a:p>
                      <a:pPr algn="ctr" fontAlgn="ctr"/>
                      <a:r>
                        <a:rPr lang="ru-RU" sz="1400">
                          <a:effectLst/>
                        </a:rPr>
                        <a:t>3</a:t>
                      </a:r>
                    </a:p>
                  </a:txBody>
                  <a:tcPr marL="18624" marR="18624" marT="9312" marB="9312" anchor="ctr">
                    <a:lnL>
                      <a:noFill/>
                    </a:lnL>
                    <a:lnR>
                      <a:noFill/>
                    </a:lnR>
                    <a:lnT>
                      <a:noFill/>
                    </a:lnT>
                    <a:lnB>
                      <a:noFill/>
                    </a:lnB>
                    <a:solidFill>
                      <a:srgbClr val="F5F5F5"/>
                    </a:solidFill>
                  </a:tcPr>
                </a:tc>
                <a:extLst>
                  <a:ext uri="{0D108BD9-81ED-4DB2-BD59-A6C34878D82A}">
                    <a16:rowId xmlns:a16="http://schemas.microsoft.com/office/drawing/2014/main" val="3113318863"/>
                  </a:ext>
                </a:extLst>
              </a:tr>
              <a:tr h="336684">
                <a:tc>
                  <a:txBody>
                    <a:bodyPr/>
                    <a:lstStyle/>
                    <a:p>
                      <a:pPr algn="l" fontAlgn="ctr"/>
                      <a:r>
                        <a:rPr lang="en-US" sz="1400" dirty="0">
                          <a:effectLst/>
                        </a:rPr>
                        <a:t>#2 </a:t>
                      </a:r>
                      <a:r>
                        <a:rPr lang="en-US" sz="1400" dirty="0" err="1">
                          <a:effectLst/>
                        </a:rPr>
                        <a:t>Zamoskvoretskaya</a:t>
                      </a:r>
                      <a:r>
                        <a:rPr lang="en-US" sz="1400" dirty="0">
                          <a:effectLst/>
                        </a:rPr>
                        <a:t> line</a:t>
                      </a:r>
                    </a:p>
                  </a:txBody>
                  <a:tcPr marL="18624" marR="18624" marT="9312" marB="9312" anchor="ctr">
                    <a:lnL>
                      <a:noFill/>
                    </a:lnL>
                    <a:lnR>
                      <a:noFill/>
                    </a:lnR>
                    <a:lnT>
                      <a:noFill/>
                    </a:lnT>
                    <a:lnB>
                      <a:noFill/>
                    </a:lnB>
                    <a:solidFill>
                      <a:srgbClr val="FFFFFF"/>
                    </a:solidFill>
                  </a:tcPr>
                </a:tc>
                <a:tc>
                  <a:txBody>
                    <a:bodyPr/>
                    <a:lstStyle/>
                    <a:p>
                      <a:pPr algn="l" fontAlgn="ctr"/>
                      <a:r>
                        <a:rPr lang="en-US" sz="1400" dirty="0" err="1">
                          <a:effectLst/>
                        </a:rPr>
                        <a:t>Rechnoy</a:t>
                      </a:r>
                      <a:r>
                        <a:rPr lang="en-US" sz="1400" dirty="0">
                          <a:effectLst/>
                        </a:rPr>
                        <a:t> </a:t>
                      </a:r>
                      <a:r>
                        <a:rPr lang="en-US" sz="1400" dirty="0" err="1">
                          <a:effectLst/>
                        </a:rPr>
                        <a:t>Vokzal</a:t>
                      </a:r>
                      <a:endParaRPr lang="en-US" sz="1400" dirty="0">
                        <a:effectLst/>
                      </a:endParaRP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121187</a:t>
                      </a:r>
                    </a:p>
                  </a:txBody>
                  <a:tcPr marL="18624" marR="18624" marT="9312" marB="9312" anchor="ctr">
                    <a:lnL>
                      <a:noFill/>
                    </a:lnL>
                    <a:lnR>
                      <a:noFill/>
                    </a:lnR>
                    <a:lnT>
                      <a:noFill/>
                    </a:lnT>
                    <a:lnB>
                      <a:noFill/>
                    </a:lnB>
                    <a:solidFill>
                      <a:srgbClr val="FFFFFF"/>
                    </a:solidFill>
                  </a:tcPr>
                </a:tc>
                <a:tc>
                  <a:txBody>
                    <a:bodyPr/>
                    <a:lstStyle/>
                    <a:p>
                      <a:pPr algn="ctr" fontAlgn="ctr"/>
                      <a:r>
                        <a:rPr lang="ru-RU" sz="1400" dirty="0">
                          <a:effectLst/>
                        </a:rPr>
                        <a:t>26.0</a:t>
                      </a: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3</a:t>
                      </a:r>
                    </a:p>
                  </a:txBody>
                  <a:tcPr marL="18624" marR="18624" marT="9312" marB="9312" anchor="ctr">
                    <a:lnL>
                      <a:noFill/>
                    </a:lnL>
                    <a:lnR>
                      <a:noFill/>
                    </a:lnR>
                    <a:lnT>
                      <a:noFill/>
                    </a:lnT>
                    <a:lnB>
                      <a:noFill/>
                    </a:lnB>
                    <a:solidFill>
                      <a:srgbClr val="FFFFFF"/>
                    </a:solidFill>
                  </a:tcPr>
                </a:tc>
                <a:extLst>
                  <a:ext uri="{0D108BD9-81ED-4DB2-BD59-A6C34878D82A}">
                    <a16:rowId xmlns:a16="http://schemas.microsoft.com/office/drawing/2014/main" val="2567737640"/>
                  </a:ext>
                </a:extLst>
              </a:tr>
              <a:tr h="336684">
                <a:tc>
                  <a:txBody>
                    <a:bodyPr/>
                    <a:lstStyle/>
                    <a:p>
                      <a:pPr algn="l" fontAlgn="ctr"/>
                      <a:r>
                        <a:rPr lang="en-US" sz="1400" dirty="0">
                          <a:effectLst/>
                        </a:rPr>
                        <a:t>#7 </a:t>
                      </a:r>
                      <a:r>
                        <a:rPr lang="en-US" sz="1400" dirty="0" err="1">
                          <a:effectLst/>
                        </a:rPr>
                        <a:t>Tagansko-Krasnopresnenskaya</a:t>
                      </a:r>
                      <a:r>
                        <a:rPr lang="en-US" sz="1400" dirty="0">
                          <a:effectLst/>
                        </a:rPr>
                        <a:t> line</a:t>
                      </a:r>
                    </a:p>
                  </a:txBody>
                  <a:tcPr marL="18624" marR="18624" marT="9312" marB="9312" anchor="ctr">
                    <a:lnL>
                      <a:noFill/>
                    </a:lnL>
                    <a:lnR>
                      <a:noFill/>
                    </a:lnR>
                    <a:lnT>
                      <a:noFill/>
                    </a:lnT>
                    <a:lnB>
                      <a:noFill/>
                    </a:lnB>
                    <a:solidFill>
                      <a:srgbClr val="F5F5F5"/>
                    </a:solidFill>
                  </a:tcPr>
                </a:tc>
                <a:tc>
                  <a:txBody>
                    <a:bodyPr/>
                    <a:lstStyle/>
                    <a:p>
                      <a:pPr algn="l" fontAlgn="ctr"/>
                      <a:r>
                        <a:rPr lang="en-US" sz="1400" dirty="0" err="1">
                          <a:effectLst/>
                        </a:rPr>
                        <a:t>Tekstilshchiki</a:t>
                      </a:r>
                      <a:endParaRPr lang="en-US" sz="1400" dirty="0">
                        <a:effectLst/>
                      </a:endParaRP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118849</a:t>
                      </a: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14.0</a:t>
                      </a:r>
                    </a:p>
                  </a:txBody>
                  <a:tcPr marL="18624" marR="18624" marT="9312" marB="9312" anchor="ctr">
                    <a:lnL>
                      <a:noFill/>
                    </a:lnL>
                    <a:lnR>
                      <a:noFill/>
                    </a:lnR>
                    <a:lnT>
                      <a:noFill/>
                    </a:lnT>
                    <a:lnB>
                      <a:noFill/>
                    </a:lnB>
                    <a:solidFill>
                      <a:srgbClr val="F5F5F5"/>
                    </a:solidFill>
                  </a:tcPr>
                </a:tc>
                <a:tc>
                  <a:txBody>
                    <a:bodyPr/>
                    <a:lstStyle/>
                    <a:p>
                      <a:pPr algn="ctr" fontAlgn="ctr"/>
                      <a:r>
                        <a:rPr lang="ru-RU" sz="1400">
                          <a:effectLst/>
                        </a:rPr>
                        <a:t>3</a:t>
                      </a:r>
                    </a:p>
                  </a:txBody>
                  <a:tcPr marL="18624" marR="18624" marT="9312" marB="9312" anchor="ctr">
                    <a:lnL>
                      <a:noFill/>
                    </a:lnL>
                    <a:lnR>
                      <a:noFill/>
                    </a:lnR>
                    <a:lnT>
                      <a:noFill/>
                    </a:lnT>
                    <a:lnB>
                      <a:noFill/>
                    </a:lnB>
                    <a:solidFill>
                      <a:srgbClr val="F5F5F5"/>
                    </a:solidFill>
                  </a:tcPr>
                </a:tc>
                <a:extLst>
                  <a:ext uri="{0D108BD9-81ED-4DB2-BD59-A6C34878D82A}">
                    <a16:rowId xmlns:a16="http://schemas.microsoft.com/office/drawing/2014/main" val="3658408571"/>
                  </a:ext>
                </a:extLst>
              </a:tr>
              <a:tr h="336684">
                <a:tc>
                  <a:txBody>
                    <a:bodyPr/>
                    <a:lstStyle/>
                    <a:p>
                      <a:pPr algn="l" fontAlgn="ctr"/>
                      <a:r>
                        <a:rPr lang="en-US" sz="1400" dirty="0">
                          <a:effectLst/>
                        </a:rPr>
                        <a:t>#9 </a:t>
                      </a:r>
                      <a:r>
                        <a:rPr lang="en-US" sz="1400" dirty="0" err="1">
                          <a:effectLst/>
                        </a:rPr>
                        <a:t>Serpukhovsko-Timiryazevskaya</a:t>
                      </a:r>
                      <a:r>
                        <a:rPr lang="en-US" sz="1400" dirty="0">
                          <a:effectLst/>
                        </a:rPr>
                        <a:t> line</a:t>
                      </a:r>
                    </a:p>
                  </a:txBody>
                  <a:tcPr marL="18624" marR="18624" marT="9312" marB="9312" anchor="ctr">
                    <a:lnL>
                      <a:noFill/>
                    </a:lnL>
                    <a:lnR>
                      <a:noFill/>
                    </a:lnR>
                    <a:lnT>
                      <a:noFill/>
                    </a:lnT>
                    <a:lnB>
                      <a:noFill/>
                    </a:lnB>
                    <a:solidFill>
                      <a:srgbClr val="FFFFFF"/>
                    </a:solidFill>
                  </a:tcPr>
                </a:tc>
                <a:tc>
                  <a:txBody>
                    <a:bodyPr/>
                    <a:lstStyle/>
                    <a:p>
                      <a:pPr algn="l" fontAlgn="ctr"/>
                      <a:r>
                        <a:rPr lang="en-US" sz="1400" dirty="0" err="1">
                          <a:effectLst/>
                        </a:rPr>
                        <a:t>Petrovsko-Razumovskaya</a:t>
                      </a:r>
                      <a:endParaRPr lang="en-US" sz="1400" dirty="0">
                        <a:effectLst/>
                      </a:endParaRPr>
                    </a:p>
                  </a:txBody>
                  <a:tcPr marL="18624" marR="18624" marT="9312" marB="9312" anchor="ctr">
                    <a:lnL>
                      <a:noFill/>
                    </a:lnL>
                    <a:lnR>
                      <a:noFill/>
                    </a:lnR>
                    <a:lnT>
                      <a:noFill/>
                    </a:lnT>
                    <a:lnB>
                      <a:noFill/>
                    </a:lnB>
                    <a:solidFill>
                      <a:srgbClr val="FFFFFF"/>
                    </a:solidFill>
                  </a:tcPr>
                </a:tc>
                <a:tc>
                  <a:txBody>
                    <a:bodyPr/>
                    <a:lstStyle/>
                    <a:p>
                      <a:pPr algn="ctr" fontAlgn="ctr"/>
                      <a:r>
                        <a:rPr lang="ru-RU" sz="1400" dirty="0">
                          <a:effectLst/>
                        </a:rPr>
                        <a:t>116079</a:t>
                      </a: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9.0</a:t>
                      </a:r>
                    </a:p>
                  </a:txBody>
                  <a:tcPr marL="18624" marR="18624" marT="9312" marB="9312" anchor="ctr">
                    <a:lnL>
                      <a:noFill/>
                    </a:lnL>
                    <a:lnR>
                      <a:noFill/>
                    </a:lnR>
                    <a:lnT>
                      <a:noFill/>
                    </a:lnT>
                    <a:lnB>
                      <a:noFill/>
                    </a:lnB>
                    <a:solidFill>
                      <a:srgbClr val="FFFFFF"/>
                    </a:solidFill>
                  </a:tcPr>
                </a:tc>
                <a:tc>
                  <a:txBody>
                    <a:bodyPr/>
                    <a:lstStyle/>
                    <a:p>
                      <a:pPr algn="ctr" fontAlgn="ctr"/>
                      <a:r>
                        <a:rPr lang="ru-RU" sz="1400" dirty="0">
                          <a:effectLst/>
                        </a:rPr>
                        <a:t>3</a:t>
                      </a:r>
                    </a:p>
                  </a:txBody>
                  <a:tcPr marL="18624" marR="18624" marT="9312" marB="9312" anchor="ctr">
                    <a:lnL>
                      <a:noFill/>
                    </a:lnL>
                    <a:lnR>
                      <a:noFill/>
                    </a:lnR>
                    <a:lnT>
                      <a:noFill/>
                    </a:lnT>
                    <a:lnB>
                      <a:noFill/>
                    </a:lnB>
                    <a:solidFill>
                      <a:srgbClr val="FFFFFF"/>
                    </a:solidFill>
                  </a:tcPr>
                </a:tc>
                <a:extLst>
                  <a:ext uri="{0D108BD9-81ED-4DB2-BD59-A6C34878D82A}">
                    <a16:rowId xmlns:a16="http://schemas.microsoft.com/office/drawing/2014/main" val="2497241001"/>
                  </a:ext>
                </a:extLst>
              </a:tr>
              <a:tr h="336684">
                <a:tc>
                  <a:txBody>
                    <a:bodyPr/>
                    <a:lstStyle/>
                    <a:p>
                      <a:pPr algn="l" fontAlgn="ctr"/>
                      <a:r>
                        <a:rPr lang="en-US" sz="1400" dirty="0">
                          <a:effectLst/>
                        </a:rPr>
                        <a:t>#7 </a:t>
                      </a:r>
                      <a:r>
                        <a:rPr lang="en-US" sz="1400" dirty="0" err="1">
                          <a:effectLst/>
                        </a:rPr>
                        <a:t>Tagansko-Krasnopresnenskaya</a:t>
                      </a:r>
                      <a:r>
                        <a:rPr lang="en-US" sz="1400" dirty="0">
                          <a:effectLst/>
                        </a:rPr>
                        <a:t> line</a:t>
                      </a:r>
                    </a:p>
                  </a:txBody>
                  <a:tcPr marL="18624" marR="18624" marT="9312" marB="9312" anchor="ctr">
                    <a:lnL>
                      <a:noFill/>
                    </a:lnL>
                    <a:lnR>
                      <a:noFill/>
                    </a:lnR>
                    <a:lnT>
                      <a:noFill/>
                    </a:lnT>
                    <a:lnB>
                      <a:noFill/>
                    </a:lnB>
                    <a:solidFill>
                      <a:srgbClr val="F5F5F5"/>
                    </a:solidFill>
                  </a:tcPr>
                </a:tc>
                <a:tc>
                  <a:txBody>
                    <a:bodyPr/>
                    <a:lstStyle/>
                    <a:p>
                      <a:pPr algn="l" fontAlgn="ctr"/>
                      <a:r>
                        <a:rPr lang="en-US" sz="1400" dirty="0" err="1">
                          <a:effectLst/>
                        </a:rPr>
                        <a:t>Pushkinskaya</a:t>
                      </a:r>
                      <a:endParaRPr lang="en-US" sz="1400" dirty="0">
                        <a:effectLst/>
                      </a:endParaRPr>
                    </a:p>
                  </a:txBody>
                  <a:tcPr marL="18624" marR="18624" marT="9312" marB="9312" anchor="ctr">
                    <a:lnL>
                      <a:noFill/>
                    </a:lnL>
                    <a:lnR>
                      <a:noFill/>
                    </a:lnR>
                    <a:lnT>
                      <a:noFill/>
                    </a:lnT>
                    <a:lnB>
                      <a:noFill/>
                    </a:lnB>
                    <a:solidFill>
                      <a:srgbClr val="F5F5F5"/>
                    </a:solidFill>
                  </a:tcPr>
                </a:tc>
                <a:tc>
                  <a:txBody>
                    <a:bodyPr/>
                    <a:lstStyle/>
                    <a:p>
                      <a:pPr algn="ctr" fontAlgn="ctr"/>
                      <a:r>
                        <a:rPr lang="ru-RU" sz="1400">
                          <a:effectLst/>
                        </a:rPr>
                        <a:t>109983</a:t>
                      </a: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27.0</a:t>
                      </a:r>
                    </a:p>
                  </a:txBody>
                  <a:tcPr marL="18624" marR="18624" marT="9312" marB="9312" anchor="ctr">
                    <a:lnL>
                      <a:noFill/>
                    </a:lnL>
                    <a:lnR>
                      <a:noFill/>
                    </a:lnR>
                    <a:lnT>
                      <a:noFill/>
                    </a:lnT>
                    <a:lnB>
                      <a:noFill/>
                    </a:lnB>
                    <a:solidFill>
                      <a:srgbClr val="F5F5F5"/>
                    </a:solidFill>
                  </a:tcPr>
                </a:tc>
                <a:tc>
                  <a:txBody>
                    <a:bodyPr/>
                    <a:lstStyle/>
                    <a:p>
                      <a:pPr algn="ctr" fontAlgn="ctr"/>
                      <a:r>
                        <a:rPr lang="ru-RU" sz="1400">
                          <a:effectLst/>
                        </a:rPr>
                        <a:t>3</a:t>
                      </a:r>
                    </a:p>
                  </a:txBody>
                  <a:tcPr marL="18624" marR="18624" marT="9312" marB="9312" anchor="ctr">
                    <a:lnL>
                      <a:noFill/>
                    </a:lnL>
                    <a:lnR>
                      <a:noFill/>
                    </a:lnR>
                    <a:lnT>
                      <a:noFill/>
                    </a:lnT>
                    <a:lnB>
                      <a:noFill/>
                    </a:lnB>
                    <a:solidFill>
                      <a:srgbClr val="F5F5F5"/>
                    </a:solidFill>
                  </a:tcPr>
                </a:tc>
                <a:extLst>
                  <a:ext uri="{0D108BD9-81ED-4DB2-BD59-A6C34878D82A}">
                    <a16:rowId xmlns:a16="http://schemas.microsoft.com/office/drawing/2014/main" val="2138263512"/>
                  </a:ext>
                </a:extLst>
              </a:tr>
              <a:tr h="336684">
                <a:tc>
                  <a:txBody>
                    <a:bodyPr/>
                    <a:lstStyle/>
                    <a:p>
                      <a:pPr algn="l" fontAlgn="ctr"/>
                      <a:r>
                        <a:rPr lang="en-US" sz="1400">
                          <a:effectLst/>
                        </a:rPr>
                        <a:t>#2 Zamoskvoretskaya line</a:t>
                      </a:r>
                    </a:p>
                  </a:txBody>
                  <a:tcPr marL="18624" marR="18624" marT="9312" marB="9312" anchor="ctr">
                    <a:lnL>
                      <a:noFill/>
                    </a:lnL>
                    <a:lnR>
                      <a:noFill/>
                    </a:lnR>
                    <a:lnT>
                      <a:noFill/>
                    </a:lnT>
                    <a:lnB>
                      <a:noFill/>
                    </a:lnB>
                    <a:solidFill>
                      <a:srgbClr val="FFFFFF"/>
                    </a:solidFill>
                  </a:tcPr>
                </a:tc>
                <a:tc>
                  <a:txBody>
                    <a:bodyPr/>
                    <a:lstStyle/>
                    <a:p>
                      <a:pPr algn="l" fontAlgn="ctr"/>
                      <a:r>
                        <a:rPr lang="en-US" sz="1400" dirty="0" err="1">
                          <a:effectLst/>
                        </a:rPr>
                        <a:t>Tsaritsyno</a:t>
                      </a:r>
                      <a:endParaRPr lang="en-US" sz="1400" dirty="0">
                        <a:effectLst/>
                      </a:endParaRP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96381</a:t>
                      </a:r>
                    </a:p>
                  </a:txBody>
                  <a:tcPr marL="18624" marR="18624" marT="9312" marB="9312" anchor="ctr">
                    <a:lnL>
                      <a:noFill/>
                    </a:lnL>
                    <a:lnR>
                      <a:noFill/>
                    </a:lnR>
                    <a:lnT>
                      <a:noFill/>
                    </a:lnT>
                    <a:lnB>
                      <a:noFill/>
                    </a:lnB>
                    <a:solidFill>
                      <a:srgbClr val="FFFFFF"/>
                    </a:solidFill>
                  </a:tcPr>
                </a:tc>
                <a:tc>
                  <a:txBody>
                    <a:bodyPr/>
                    <a:lstStyle/>
                    <a:p>
                      <a:pPr algn="ctr" fontAlgn="ctr"/>
                      <a:r>
                        <a:rPr lang="ru-RU" sz="1400" dirty="0">
                          <a:effectLst/>
                        </a:rPr>
                        <a:t>14.0</a:t>
                      </a: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3</a:t>
                      </a:r>
                    </a:p>
                  </a:txBody>
                  <a:tcPr marL="18624" marR="18624" marT="9312" marB="9312" anchor="ctr">
                    <a:lnL>
                      <a:noFill/>
                    </a:lnL>
                    <a:lnR>
                      <a:noFill/>
                    </a:lnR>
                    <a:lnT>
                      <a:noFill/>
                    </a:lnT>
                    <a:lnB>
                      <a:noFill/>
                    </a:lnB>
                    <a:solidFill>
                      <a:srgbClr val="FFFFFF"/>
                    </a:solidFill>
                  </a:tcPr>
                </a:tc>
                <a:extLst>
                  <a:ext uri="{0D108BD9-81ED-4DB2-BD59-A6C34878D82A}">
                    <a16:rowId xmlns:a16="http://schemas.microsoft.com/office/drawing/2014/main" val="3226572623"/>
                  </a:ext>
                </a:extLst>
              </a:tr>
              <a:tr h="261407">
                <a:tc>
                  <a:txBody>
                    <a:bodyPr/>
                    <a:lstStyle/>
                    <a:p>
                      <a:pPr algn="l" fontAlgn="ctr"/>
                      <a:r>
                        <a:rPr lang="en-US" sz="1400" dirty="0">
                          <a:effectLst/>
                        </a:rPr>
                        <a:t>#3 </a:t>
                      </a:r>
                      <a:r>
                        <a:rPr lang="en-US" sz="1400" dirty="0" err="1">
                          <a:effectLst/>
                        </a:rPr>
                        <a:t>Arbatsko-Pokrovskaya</a:t>
                      </a:r>
                      <a:r>
                        <a:rPr lang="en-US" sz="1400" dirty="0">
                          <a:effectLst/>
                        </a:rPr>
                        <a:t> line</a:t>
                      </a:r>
                    </a:p>
                  </a:txBody>
                  <a:tcPr marL="18624" marR="18624" marT="9312" marB="9312" anchor="ctr">
                    <a:lnL>
                      <a:noFill/>
                    </a:lnL>
                    <a:lnR>
                      <a:noFill/>
                    </a:lnR>
                    <a:lnT>
                      <a:noFill/>
                    </a:lnT>
                    <a:lnB>
                      <a:noFill/>
                    </a:lnB>
                    <a:solidFill>
                      <a:srgbClr val="F5F5F5"/>
                    </a:solidFill>
                  </a:tcPr>
                </a:tc>
                <a:tc>
                  <a:txBody>
                    <a:bodyPr/>
                    <a:lstStyle/>
                    <a:p>
                      <a:pPr algn="l" fontAlgn="ctr"/>
                      <a:r>
                        <a:rPr lang="en-US" sz="1400">
                          <a:effectLst/>
                        </a:rPr>
                        <a:t>Ploshchad Revolyutsii</a:t>
                      </a:r>
                    </a:p>
                  </a:txBody>
                  <a:tcPr marL="18624" marR="18624" marT="9312" marB="9312" anchor="ctr">
                    <a:lnL>
                      <a:noFill/>
                    </a:lnL>
                    <a:lnR>
                      <a:noFill/>
                    </a:lnR>
                    <a:lnT>
                      <a:noFill/>
                    </a:lnT>
                    <a:lnB>
                      <a:noFill/>
                    </a:lnB>
                    <a:solidFill>
                      <a:srgbClr val="F5F5F5"/>
                    </a:solidFill>
                  </a:tcPr>
                </a:tc>
                <a:tc>
                  <a:txBody>
                    <a:bodyPr/>
                    <a:lstStyle/>
                    <a:p>
                      <a:pPr algn="ctr" fontAlgn="ctr"/>
                      <a:r>
                        <a:rPr lang="ru-RU" sz="1400">
                          <a:effectLst/>
                        </a:rPr>
                        <a:t>96283</a:t>
                      </a: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20.0</a:t>
                      </a: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3</a:t>
                      </a:r>
                    </a:p>
                  </a:txBody>
                  <a:tcPr marL="18624" marR="18624" marT="9312" marB="9312" anchor="ctr">
                    <a:lnL>
                      <a:noFill/>
                    </a:lnL>
                    <a:lnR>
                      <a:noFill/>
                    </a:lnR>
                    <a:lnT>
                      <a:noFill/>
                    </a:lnT>
                    <a:lnB>
                      <a:noFill/>
                    </a:lnB>
                    <a:solidFill>
                      <a:srgbClr val="F5F5F5"/>
                    </a:solidFill>
                  </a:tcPr>
                </a:tc>
                <a:extLst>
                  <a:ext uri="{0D108BD9-81ED-4DB2-BD59-A6C34878D82A}">
                    <a16:rowId xmlns:a16="http://schemas.microsoft.com/office/drawing/2014/main" val="1746176990"/>
                  </a:ext>
                </a:extLst>
              </a:tr>
              <a:tr h="336684">
                <a:tc>
                  <a:txBody>
                    <a:bodyPr/>
                    <a:lstStyle/>
                    <a:p>
                      <a:pPr algn="l" fontAlgn="ctr"/>
                      <a:r>
                        <a:rPr lang="en-US" sz="1400" dirty="0">
                          <a:effectLst/>
                        </a:rPr>
                        <a:t>#2 </a:t>
                      </a:r>
                      <a:r>
                        <a:rPr lang="en-US" sz="1400" dirty="0" err="1">
                          <a:effectLst/>
                        </a:rPr>
                        <a:t>Zamoskvoretskaya</a:t>
                      </a:r>
                      <a:r>
                        <a:rPr lang="en-US" sz="1400" dirty="0">
                          <a:effectLst/>
                        </a:rPr>
                        <a:t> line</a:t>
                      </a:r>
                    </a:p>
                  </a:txBody>
                  <a:tcPr marL="18624" marR="18624" marT="9312" marB="9312" anchor="ctr">
                    <a:lnL>
                      <a:noFill/>
                    </a:lnL>
                    <a:lnR>
                      <a:noFill/>
                    </a:lnR>
                    <a:lnT>
                      <a:noFill/>
                    </a:lnT>
                    <a:lnB>
                      <a:noFill/>
                    </a:lnB>
                    <a:solidFill>
                      <a:srgbClr val="FFFFFF"/>
                    </a:solidFill>
                  </a:tcPr>
                </a:tc>
                <a:tc>
                  <a:txBody>
                    <a:bodyPr/>
                    <a:lstStyle/>
                    <a:p>
                      <a:pPr algn="l" fontAlgn="ctr"/>
                      <a:r>
                        <a:rPr lang="en-US" sz="1400" dirty="0" err="1">
                          <a:effectLst/>
                        </a:rPr>
                        <a:t>Teatralnaya</a:t>
                      </a:r>
                      <a:endParaRPr lang="en-US" sz="1400" dirty="0">
                        <a:effectLst/>
                      </a:endParaRP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96283</a:t>
                      </a: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22.0</a:t>
                      </a:r>
                    </a:p>
                  </a:txBody>
                  <a:tcPr marL="18624" marR="18624" marT="9312" marB="9312" anchor="ctr">
                    <a:lnL>
                      <a:noFill/>
                    </a:lnL>
                    <a:lnR>
                      <a:noFill/>
                    </a:lnR>
                    <a:lnT>
                      <a:noFill/>
                    </a:lnT>
                    <a:lnB>
                      <a:noFill/>
                    </a:lnB>
                    <a:solidFill>
                      <a:srgbClr val="FFFFFF"/>
                    </a:solidFill>
                  </a:tcPr>
                </a:tc>
                <a:tc>
                  <a:txBody>
                    <a:bodyPr/>
                    <a:lstStyle/>
                    <a:p>
                      <a:pPr algn="ctr" fontAlgn="ctr"/>
                      <a:r>
                        <a:rPr lang="ru-RU" sz="1400" dirty="0">
                          <a:effectLst/>
                        </a:rPr>
                        <a:t>3</a:t>
                      </a:r>
                    </a:p>
                  </a:txBody>
                  <a:tcPr marL="18624" marR="18624" marT="9312" marB="9312" anchor="ctr">
                    <a:lnL>
                      <a:noFill/>
                    </a:lnL>
                    <a:lnR>
                      <a:noFill/>
                    </a:lnR>
                    <a:lnT>
                      <a:noFill/>
                    </a:lnT>
                    <a:lnB>
                      <a:noFill/>
                    </a:lnB>
                    <a:solidFill>
                      <a:srgbClr val="FFFFFF"/>
                    </a:solidFill>
                  </a:tcPr>
                </a:tc>
                <a:extLst>
                  <a:ext uri="{0D108BD9-81ED-4DB2-BD59-A6C34878D82A}">
                    <a16:rowId xmlns:a16="http://schemas.microsoft.com/office/drawing/2014/main" val="3810573380"/>
                  </a:ext>
                </a:extLst>
              </a:tr>
              <a:tr h="229316">
                <a:tc>
                  <a:txBody>
                    <a:bodyPr/>
                    <a:lstStyle/>
                    <a:p>
                      <a:pPr algn="l" fontAlgn="ctr"/>
                      <a:r>
                        <a:rPr lang="en-US" sz="1400" dirty="0">
                          <a:effectLst/>
                        </a:rPr>
                        <a:t>#1 </a:t>
                      </a:r>
                      <a:r>
                        <a:rPr lang="en-US" sz="1400" dirty="0" err="1">
                          <a:effectLst/>
                        </a:rPr>
                        <a:t>Sokolnicheskaya</a:t>
                      </a:r>
                      <a:r>
                        <a:rPr lang="en-US" sz="1400" dirty="0">
                          <a:effectLst/>
                        </a:rPr>
                        <a:t> line</a:t>
                      </a:r>
                    </a:p>
                  </a:txBody>
                  <a:tcPr marL="18624" marR="18624" marT="9312" marB="9312" anchor="ctr">
                    <a:lnL>
                      <a:noFill/>
                    </a:lnL>
                    <a:lnR>
                      <a:noFill/>
                    </a:lnR>
                    <a:lnT>
                      <a:noFill/>
                    </a:lnT>
                    <a:lnB>
                      <a:noFill/>
                    </a:lnB>
                    <a:solidFill>
                      <a:srgbClr val="F5F5F5"/>
                    </a:solidFill>
                  </a:tcPr>
                </a:tc>
                <a:tc>
                  <a:txBody>
                    <a:bodyPr/>
                    <a:lstStyle/>
                    <a:p>
                      <a:pPr algn="l" fontAlgn="ctr"/>
                      <a:r>
                        <a:rPr lang="en-US" sz="1400" dirty="0" err="1">
                          <a:effectLst/>
                        </a:rPr>
                        <a:t>Sportivnaya</a:t>
                      </a:r>
                      <a:endParaRPr lang="en-US" sz="1400" dirty="0">
                        <a:effectLst/>
                      </a:endParaRP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95552</a:t>
                      </a:r>
                    </a:p>
                  </a:txBody>
                  <a:tcPr marL="18624" marR="18624" marT="9312" marB="9312" anchor="ctr">
                    <a:lnL>
                      <a:noFill/>
                    </a:lnL>
                    <a:lnR>
                      <a:noFill/>
                    </a:lnR>
                    <a:lnT>
                      <a:noFill/>
                    </a:lnT>
                    <a:lnB>
                      <a:noFill/>
                    </a:lnB>
                    <a:solidFill>
                      <a:srgbClr val="F5F5F5"/>
                    </a:solidFill>
                  </a:tcPr>
                </a:tc>
                <a:tc>
                  <a:txBody>
                    <a:bodyPr/>
                    <a:lstStyle/>
                    <a:p>
                      <a:pPr algn="ctr" fontAlgn="ctr"/>
                      <a:r>
                        <a:rPr lang="ru-RU" sz="1400">
                          <a:effectLst/>
                        </a:rPr>
                        <a:t>13.0</a:t>
                      </a: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3</a:t>
                      </a:r>
                    </a:p>
                  </a:txBody>
                  <a:tcPr marL="18624" marR="18624" marT="9312" marB="9312" anchor="ctr">
                    <a:lnL>
                      <a:noFill/>
                    </a:lnL>
                    <a:lnR>
                      <a:noFill/>
                    </a:lnR>
                    <a:lnT>
                      <a:noFill/>
                    </a:lnT>
                    <a:lnB>
                      <a:noFill/>
                    </a:lnB>
                    <a:solidFill>
                      <a:srgbClr val="F5F5F5"/>
                    </a:solidFill>
                  </a:tcPr>
                </a:tc>
                <a:extLst>
                  <a:ext uri="{0D108BD9-81ED-4DB2-BD59-A6C34878D82A}">
                    <a16:rowId xmlns:a16="http://schemas.microsoft.com/office/drawing/2014/main" val="1294521731"/>
                  </a:ext>
                </a:extLst>
              </a:tr>
              <a:tr h="229316">
                <a:tc>
                  <a:txBody>
                    <a:bodyPr/>
                    <a:lstStyle/>
                    <a:p>
                      <a:pPr algn="l" fontAlgn="ctr"/>
                      <a:r>
                        <a:rPr lang="en-US" sz="1400" dirty="0">
                          <a:effectLst/>
                        </a:rPr>
                        <a:t>#1 </a:t>
                      </a:r>
                      <a:r>
                        <a:rPr lang="en-US" sz="1400" dirty="0" err="1">
                          <a:effectLst/>
                        </a:rPr>
                        <a:t>Sokolnicheskaya</a:t>
                      </a:r>
                      <a:r>
                        <a:rPr lang="en-US" sz="1400" dirty="0">
                          <a:effectLst/>
                        </a:rPr>
                        <a:t> line</a:t>
                      </a:r>
                    </a:p>
                  </a:txBody>
                  <a:tcPr marL="18624" marR="18624" marT="9312" marB="9312" anchor="ctr">
                    <a:lnL>
                      <a:noFill/>
                    </a:lnL>
                    <a:lnR>
                      <a:noFill/>
                    </a:lnR>
                    <a:lnT>
                      <a:noFill/>
                    </a:lnT>
                    <a:lnB>
                      <a:noFill/>
                    </a:lnB>
                    <a:solidFill>
                      <a:srgbClr val="FFFFFF"/>
                    </a:solidFill>
                  </a:tcPr>
                </a:tc>
                <a:tc>
                  <a:txBody>
                    <a:bodyPr/>
                    <a:lstStyle/>
                    <a:p>
                      <a:pPr algn="l" fontAlgn="ctr"/>
                      <a:r>
                        <a:rPr lang="en-US" sz="1400" dirty="0" err="1">
                          <a:effectLst/>
                        </a:rPr>
                        <a:t>Cherkizovskaya</a:t>
                      </a:r>
                      <a:endParaRPr lang="en-US" sz="1400" dirty="0">
                        <a:effectLst/>
                      </a:endParaRPr>
                    </a:p>
                  </a:txBody>
                  <a:tcPr marL="18624" marR="18624" marT="9312" marB="9312" anchor="ctr">
                    <a:lnL>
                      <a:noFill/>
                    </a:lnL>
                    <a:lnR>
                      <a:noFill/>
                    </a:lnR>
                    <a:lnT>
                      <a:noFill/>
                    </a:lnT>
                    <a:lnB>
                      <a:noFill/>
                    </a:lnB>
                    <a:solidFill>
                      <a:srgbClr val="FFFFFF"/>
                    </a:solidFill>
                  </a:tcPr>
                </a:tc>
                <a:tc>
                  <a:txBody>
                    <a:bodyPr/>
                    <a:lstStyle/>
                    <a:p>
                      <a:pPr algn="ctr" fontAlgn="ctr"/>
                      <a:r>
                        <a:rPr lang="ru-RU" sz="1400" dirty="0">
                          <a:effectLst/>
                        </a:rPr>
                        <a:t>94676</a:t>
                      </a: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10.0</a:t>
                      </a:r>
                    </a:p>
                  </a:txBody>
                  <a:tcPr marL="18624" marR="18624" marT="9312" marB="9312" anchor="ctr">
                    <a:lnL>
                      <a:noFill/>
                    </a:lnL>
                    <a:lnR>
                      <a:noFill/>
                    </a:lnR>
                    <a:lnT>
                      <a:noFill/>
                    </a:lnT>
                    <a:lnB>
                      <a:noFill/>
                    </a:lnB>
                    <a:solidFill>
                      <a:srgbClr val="FFFFFF"/>
                    </a:solidFill>
                  </a:tcPr>
                </a:tc>
                <a:tc>
                  <a:txBody>
                    <a:bodyPr/>
                    <a:lstStyle/>
                    <a:p>
                      <a:pPr algn="ctr" fontAlgn="ctr"/>
                      <a:r>
                        <a:rPr lang="ru-RU" sz="1400" dirty="0">
                          <a:effectLst/>
                        </a:rPr>
                        <a:t>3</a:t>
                      </a:r>
                    </a:p>
                  </a:txBody>
                  <a:tcPr marL="18624" marR="18624" marT="9312" marB="9312" anchor="ctr">
                    <a:lnL>
                      <a:noFill/>
                    </a:lnL>
                    <a:lnR>
                      <a:noFill/>
                    </a:lnR>
                    <a:lnT>
                      <a:noFill/>
                    </a:lnT>
                    <a:lnB>
                      <a:noFill/>
                    </a:lnB>
                    <a:solidFill>
                      <a:srgbClr val="FFFFFF"/>
                    </a:solidFill>
                  </a:tcPr>
                </a:tc>
                <a:extLst>
                  <a:ext uri="{0D108BD9-81ED-4DB2-BD59-A6C34878D82A}">
                    <a16:rowId xmlns:a16="http://schemas.microsoft.com/office/drawing/2014/main" val="2971446793"/>
                  </a:ext>
                </a:extLst>
              </a:tr>
              <a:tr h="336684">
                <a:tc>
                  <a:txBody>
                    <a:bodyPr/>
                    <a:lstStyle/>
                    <a:p>
                      <a:pPr algn="l" fontAlgn="ctr"/>
                      <a:r>
                        <a:rPr lang="en-US" sz="1400" dirty="0">
                          <a:effectLst/>
                        </a:rPr>
                        <a:t>#2 </a:t>
                      </a:r>
                      <a:r>
                        <a:rPr lang="en-US" sz="1400" dirty="0" err="1">
                          <a:effectLst/>
                        </a:rPr>
                        <a:t>Zamoskvoretskaya</a:t>
                      </a:r>
                      <a:r>
                        <a:rPr lang="en-US" sz="1400" dirty="0">
                          <a:effectLst/>
                        </a:rPr>
                        <a:t> line</a:t>
                      </a:r>
                    </a:p>
                  </a:txBody>
                  <a:tcPr marL="18624" marR="18624" marT="9312" marB="9312" anchor="ctr">
                    <a:lnL>
                      <a:noFill/>
                    </a:lnL>
                    <a:lnR>
                      <a:noFill/>
                    </a:lnR>
                    <a:lnT>
                      <a:noFill/>
                    </a:lnT>
                    <a:lnB>
                      <a:noFill/>
                    </a:lnB>
                    <a:solidFill>
                      <a:srgbClr val="F5F5F5"/>
                    </a:solidFill>
                  </a:tcPr>
                </a:tc>
                <a:tc>
                  <a:txBody>
                    <a:bodyPr/>
                    <a:lstStyle/>
                    <a:p>
                      <a:pPr algn="l" fontAlgn="ctr"/>
                      <a:r>
                        <a:rPr lang="en-US" sz="1400" dirty="0" err="1">
                          <a:effectLst/>
                        </a:rPr>
                        <a:t>Voykovskaya</a:t>
                      </a:r>
                      <a:endParaRPr lang="en-US" sz="1400" dirty="0">
                        <a:effectLst/>
                      </a:endParaRP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93165</a:t>
                      </a:r>
                    </a:p>
                  </a:txBody>
                  <a:tcPr marL="18624" marR="18624" marT="9312" marB="9312" anchor="ctr">
                    <a:lnL>
                      <a:noFill/>
                    </a:lnL>
                    <a:lnR>
                      <a:noFill/>
                    </a:lnR>
                    <a:lnT>
                      <a:noFill/>
                    </a:lnT>
                    <a:lnB>
                      <a:noFill/>
                    </a:lnB>
                    <a:solidFill>
                      <a:srgbClr val="F5F5F5"/>
                    </a:solidFill>
                  </a:tcPr>
                </a:tc>
                <a:tc>
                  <a:txBody>
                    <a:bodyPr/>
                    <a:lstStyle/>
                    <a:p>
                      <a:pPr algn="ctr" fontAlgn="ctr"/>
                      <a:r>
                        <a:rPr lang="ru-RU" sz="1400">
                          <a:effectLst/>
                        </a:rPr>
                        <a:t>11.0</a:t>
                      </a:r>
                    </a:p>
                  </a:txBody>
                  <a:tcPr marL="18624" marR="18624" marT="9312" marB="9312" anchor="ctr">
                    <a:lnL>
                      <a:noFill/>
                    </a:lnL>
                    <a:lnR>
                      <a:noFill/>
                    </a:lnR>
                    <a:lnT>
                      <a:noFill/>
                    </a:lnT>
                    <a:lnB>
                      <a:noFill/>
                    </a:lnB>
                    <a:solidFill>
                      <a:srgbClr val="F5F5F5"/>
                    </a:solidFill>
                  </a:tcPr>
                </a:tc>
                <a:tc>
                  <a:txBody>
                    <a:bodyPr/>
                    <a:lstStyle/>
                    <a:p>
                      <a:pPr algn="ctr" fontAlgn="ctr"/>
                      <a:r>
                        <a:rPr lang="ru-RU" sz="1400" dirty="0">
                          <a:effectLst/>
                        </a:rPr>
                        <a:t>3</a:t>
                      </a:r>
                    </a:p>
                  </a:txBody>
                  <a:tcPr marL="18624" marR="18624" marT="9312" marB="9312" anchor="ctr">
                    <a:lnL>
                      <a:noFill/>
                    </a:lnL>
                    <a:lnR>
                      <a:noFill/>
                    </a:lnR>
                    <a:lnT>
                      <a:noFill/>
                    </a:lnT>
                    <a:lnB>
                      <a:noFill/>
                    </a:lnB>
                    <a:solidFill>
                      <a:srgbClr val="F5F5F5"/>
                    </a:solidFill>
                  </a:tcPr>
                </a:tc>
                <a:extLst>
                  <a:ext uri="{0D108BD9-81ED-4DB2-BD59-A6C34878D82A}">
                    <a16:rowId xmlns:a16="http://schemas.microsoft.com/office/drawing/2014/main" val="3223165394"/>
                  </a:ext>
                </a:extLst>
              </a:tr>
              <a:tr h="261407">
                <a:tc>
                  <a:txBody>
                    <a:bodyPr/>
                    <a:lstStyle/>
                    <a:p>
                      <a:pPr algn="l" fontAlgn="ctr"/>
                      <a:r>
                        <a:rPr lang="en-US" sz="1400" dirty="0">
                          <a:effectLst/>
                        </a:rPr>
                        <a:t>#6 </a:t>
                      </a:r>
                      <a:r>
                        <a:rPr lang="en-US" sz="1400" dirty="0" err="1">
                          <a:effectLst/>
                        </a:rPr>
                        <a:t>Kaluzhsko-Rizhskaya</a:t>
                      </a:r>
                      <a:r>
                        <a:rPr lang="en-US" sz="1400" dirty="0">
                          <a:effectLst/>
                        </a:rPr>
                        <a:t> line</a:t>
                      </a:r>
                    </a:p>
                  </a:txBody>
                  <a:tcPr marL="18624" marR="18624" marT="9312" marB="9312" anchor="ctr">
                    <a:lnL>
                      <a:noFill/>
                    </a:lnL>
                    <a:lnR>
                      <a:noFill/>
                    </a:lnR>
                    <a:lnT>
                      <a:noFill/>
                    </a:lnT>
                    <a:lnB>
                      <a:noFill/>
                    </a:lnB>
                    <a:solidFill>
                      <a:srgbClr val="FFFFFF"/>
                    </a:solidFill>
                  </a:tcPr>
                </a:tc>
                <a:tc>
                  <a:txBody>
                    <a:bodyPr/>
                    <a:lstStyle/>
                    <a:p>
                      <a:pPr algn="l" fontAlgn="ctr"/>
                      <a:r>
                        <a:rPr lang="en-US" sz="1400" dirty="0" err="1">
                          <a:effectLst/>
                        </a:rPr>
                        <a:t>Babushkinskaya</a:t>
                      </a:r>
                      <a:endParaRPr lang="en-US" sz="1400" dirty="0">
                        <a:effectLst/>
                      </a:endParaRPr>
                    </a:p>
                  </a:txBody>
                  <a:tcPr marL="18624" marR="18624" marT="9312" marB="9312" anchor="ctr">
                    <a:lnL>
                      <a:noFill/>
                    </a:lnL>
                    <a:lnR>
                      <a:noFill/>
                    </a:lnR>
                    <a:lnT>
                      <a:noFill/>
                    </a:lnT>
                    <a:lnB>
                      <a:noFill/>
                    </a:lnB>
                    <a:solidFill>
                      <a:srgbClr val="FFFFFF"/>
                    </a:solidFill>
                  </a:tcPr>
                </a:tc>
                <a:tc>
                  <a:txBody>
                    <a:bodyPr/>
                    <a:lstStyle/>
                    <a:p>
                      <a:pPr algn="ctr" fontAlgn="ctr"/>
                      <a:r>
                        <a:rPr lang="ru-RU" sz="1400" dirty="0">
                          <a:effectLst/>
                        </a:rPr>
                        <a:t>88258</a:t>
                      </a:r>
                    </a:p>
                  </a:txBody>
                  <a:tcPr marL="18624" marR="18624" marT="9312" marB="9312" anchor="ctr">
                    <a:lnL>
                      <a:noFill/>
                    </a:lnL>
                    <a:lnR>
                      <a:noFill/>
                    </a:lnR>
                    <a:lnT>
                      <a:noFill/>
                    </a:lnT>
                    <a:lnB>
                      <a:noFill/>
                    </a:lnB>
                    <a:solidFill>
                      <a:srgbClr val="FFFFFF"/>
                    </a:solidFill>
                  </a:tcPr>
                </a:tc>
                <a:tc>
                  <a:txBody>
                    <a:bodyPr/>
                    <a:lstStyle/>
                    <a:p>
                      <a:pPr algn="ctr" fontAlgn="ctr"/>
                      <a:r>
                        <a:rPr lang="ru-RU" sz="1400">
                          <a:effectLst/>
                        </a:rPr>
                        <a:t>17.0</a:t>
                      </a:r>
                    </a:p>
                  </a:txBody>
                  <a:tcPr marL="18624" marR="18624" marT="9312" marB="9312" anchor="ctr">
                    <a:lnL>
                      <a:noFill/>
                    </a:lnL>
                    <a:lnR>
                      <a:noFill/>
                    </a:lnR>
                    <a:lnT>
                      <a:noFill/>
                    </a:lnT>
                    <a:lnB>
                      <a:noFill/>
                    </a:lnB>
                    <a:solidFill>
                      <a:srgbClr val="FFFFFF"/>
                    </a:solidFill>
                  </a:tcPr>
                </a:tc>
                <a:tc>
                  <a:txBody>
                    <a:bodyPr/>
                    <a:lstStyle/>
                    <a:p>
                      <a:pPr algn="ctr" fontAlgn="ctr"/>
                      <a:r>
                        <a:rPr lang="ru-RU" sz="1400" dirty="0">
                          <a:effectLst/>
                        </a:rPr>
                        <a:t>3</a:t>
                      </a:r>
                    </a:p>
                  </a:txBody>
                  <a:tcPr marL="18624" marR="18624" marT="9312" marB="9312" anchor="ctr">
                    <a:lnL>
                      <a:noFill/>
                    </a:lnL>
                    <a:lnR>
                      <a:noFill/>
                    </a:lnR>
                    <a:lnT>
                      <a:noFill/>
                    </a:lnT>
                    <a:lnB>
                      <a:noFill/>
                    </a:lnB>
                    <a:solidFill>
                      <a:srgbClr val="FFFFFF"/>
                    </a:solidFill>
                  </a:tcPr>
                </a:tc>
                <a:extLst>
                  <a:ext uri="{0D108BD9-81ED-4DB2-BD59-A6C34878D82A}">
                    <a16:rowId xmlns:a16="http://schemas.microsoft.com/office/drawing/2014/main" val="1283343107"/>
                  </a:ext>
                </a:extLst>
              </a:tr>
            </a:tbl>
          </a:graphicData>
        </a:graphic>
      </p:graphicFrame>
    </p:spTree>
    <p:extLst>
      <p:ext uri="{BB962C8B-B14F-4D97-AF65-F5344CB8AC3E}">
        <p14:creationId xmlns:p14="http://schemas.microsoft.com/office/powerpoint/2010/main" val="16000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Cluster 1</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717745780"/>
              </p:ext>
            </p:extLst>
          </p:nvPr>
        </p:nvGraphicFramePr>
        <p:xfrm>
          <a:off x="1097278" y="1846263"/>
          <a:ext cx="10058400" cy="4285071"/>
        </p:xfrm>
        <a:graphic>
          <a:graphicData uri="http://schemas.openxmlformats.org/drawingml/2006/table">
            <a:tbl>
              <a:tblPr/>
              <a:tblGrid>
                <a:gridCol w="2646586">
                  <a:extLst>
                    <a:ext uri="{9D8B030D-6E8A-4147-A177-3AD203B41FA5}">
                      <a16:colId xmlns:a16="http://schemas.microsoft.com/office/drawing/2014/main" val="3891587916"/>
                    </a:ext>
                  </a:extLst>
                </a:gridCol>
                <a:gridCol w="1376774">
                  <a:extLst>
                    <a:ext uri="{9D8B030D-6E8A-4147-A177-3AD203B41FA5}">
                      <a16:colId xmlns:a16="http://schemas.microsoft.com/office/drawing/2014/main" val="2605401807"/>
                    </a:ext>
                  </a:extLst>
                </a:gridCol>
                <a:gridCol w="2011680">
                  <a:extLst>
                    <a:ext uri="{9D8B030D-6E8A-4147-A177-3AD203B41FA5}">
                      <a16:colId xmlns:a16="http://schemas.microsoft.com/office/drawing/2014/main" val="3132994460"/>
                    </a:ext>
                  </a:extLst>
                </a:gridCol>
                <a:gridCol w="2011680">
                  <a:extLst>
                    <a:ext uri="{9D8B030D-6E8A-4147-A177-3AD203B41FA5}">
                      <a16:colId xmlns:a16="http://schemas.microsoft.com/office/drawing/2014/main" val="4033903881"/>
                    </a:ext>
                  </a:extLst>
                </a:gridCol>
                <a:gridCol w="2011680">
                  <a:extLst>
                    <a:ext uri="{9D8B030D-6E8A-4147-A177-3AD203B41FA5}">
                      <a16:colId xmlns:a16="http://schemas.microsoft.com/office/drawing/2014/main" val="3275620672"/>
                    </a:ext>
                  </a:extLst>
                </a:gridCol>
              </a:tblGrid>
              <a:tr h="122965">
                <a:tc>
                  <a:txBody>
                    <a:bodyPr/>
                    <a:lstStyle/>
                    <a:p>
                      <a:pPr algn="ctr" fontAlgn="ctr"/>
                      <a:r>
                        <a:rPr lang="en-US" sz="1600" b="1" dirty="0" smtClean="0">
                          <a:effectLst/>
                        </a:rPr>
                        <a:t>Line</a:t>
                      </a:r>
                      <a:endParaRPr lang="en-US" sz="1600" b="1" dirty="0">
                        <a:effectLst/>
                      </a:endParaRPr>
                    </a:p>
                  </a:txBody>
                  <a:tcPr marL="17566" marR="17566" marT="8783" marB="8783" anchor="ctr">
                    <a:lnL>
                      <a:noFill/>
                    </a:lnL>
                    <a:lnR>
                      <a:noFill/>
                    </a:lnR>
                    <a:lnT>
                      <a:noFill/>
                    </a:lnT>
                    <a:lnB>
                      <a:noFill/>
                    </a:lnB>
                    <a:solidFill>
                      <a:srgbClr val="FFFFFF"/>
                    </a:solidFill>
                  </a:tcPr>
                </a:tc>
                <a:tc>
                  <a:txBody>
                    <a:bodyPr/>
                    <a:lstStyle/>
                    <a:p>
                      <a:pPr algn="ctr" fontAlgn="ctr"/>
                      <a:r>
                        <a:rPr lang="en-US" sz="1600" b="1" dirty="0">
                          <a:effectLst/>
                        </a:rPr>
                        <a:t>Station</a:t>
                      </a:r>
                    </a:p>
                  </a:txBody>
                  <a:tcPr marL="17566" marR="17566" marT="8783" marB="8783" anchor="ctr">
                    <a:lnL>
                      <a:noFill/>
                    </a:lnL>
                    <a:lnR>
                      <a:noFill/>
                    </a:lnR>
                    <a:lnT>
                      <a:noFill/>
                    </a:lnT>
                    <a:lnB>
                      <a:noFill/>
                    </a:lnB>
                    <a:solidFill>
                      <a:srgbClr val="FFFFFF"/>
                    </a:solidFill>
                  </a:tcPr>
                </a:tc>
                <a:tc>
                  <a:txBody>
                    <a:bodyPr/>
                    <a:lstStyle/>
                    <a:p>
                      <a:pPr algn="ctr" fontAlgn="ctr"/>
                      <a:r>
                        <a:rPr lang="en-US" sz="1600" b="1" dirty="0">
                          <a:effectLst/>
                        </a:rPr>
                        <a:t>Traffic</a:t>
                      </a:r>
                    </a:p>
                  </a:txBody>
                  <a:tcPr marL="17566" marR="17566" marT="8783" marB="8783" anchor="ctr">
                    <a:lnL>
                      <a:noFill/>
                    </a:lnL>
                    <a:lnR>
                      <a:noFill/>
                    </a:lnR>
                    <a:lnT>
                      <a:noFill/>
                    </a:lnT>
                    <a:lnB>
                      <a:noFill/>
                    </a:lnB>
                    <a:solidFill>
                      <a:srgbClr val="FFFFFF"/>
                    </a:solidFill>
                  </a:tcPr>
                </a:tc>
                <a:tc>
                  <a:txBody>
                    <a:bodyPr/>
                    <a:lstStyle/>
                    <a:p>
                      <a:pPr algn="ctr" fontAlgn="ctr"/>
                      <a:r>
                        <a:rPr lang="en-US" sz="1600" b="1" dirty="0">
                          <a:effectLst/>
                        </a:rPr>
                        <a:t>Venues count</a:t>
                      </a:r>
                    </a:p>
                  </a:txBody>
                  <a:tcPr marL="17566" marR="17566" marT="8783" marB="8783" anchor="ctr">
                    <a:lnL>
                      <a:noFill/>
                    </a:lnL>
                    <a:lnR>
                      <a:noFill/>
                    </a:lnR>
                    <a:lnT>
                      <a:noFill/>
                    </a:lnT>
                    <a:lnB>
                      <a:noFill/>
                    </a:lnB>
                    <a:solidFill>
                      <a:srgbClr val="FFFFFF"/>
                    </a:solidFill>
                  </a:tcPr>
                </a:tc>
                <a:tc>
                  <a:txBody>
                    <a:bodyPr/>
                    <a:lstStyle/>
                    <a:p>
                      <a:pPr algn="ctr" fontAlgn="ctr"/>
                      <a:r>
                        <a:rPr lang="en-US" sz="1600" b="1" dirty="0">
                          <a:effectLst/>
                        </a:rPr>
                        <a:t>Cluster</a:t>
                      </a:r>
                    </a:p>
                  </a:txBody>
                  <a:tcPr marL="17566" marR="17566" marT="8783" marB="8783" anchor="ctr">
                    <a:lnL>
                      <a:noFill/>
                    </a:lnL>
                  </a:tcPr>
                </a:tc>
                <a:extLst>
                  <a:ext uri="{0D108BD9-81ED-4DB2-BD59-A6C34878D82A}">
                    <a16:rowId xmlns:a16="http://schemas.microsoft.com/office/drawing/2014/main" val="2901907619"/>
                  </a:ext>
                </a:extLst>
              </a:tr>
              <a:tr h="333763">
                <a:tc>
                  <a:txBody>
                    <a:bodyPr/>
                    <a:lstStyle/>
                    <a:p>
                      <a:pPr algn="l" fontAlgn="ctr"/>
                      <a:r>
                        <a:rPr lang="en-US" sz="1200" dirty="0">
                          <a:effectLst/>
                        </a:rPr>
                        <a:t>#9 </a:t>
                      </a:r>
                      <a:r>
                        <a:rPr lang="en-US" sz="1200" dirty="0" err="1">
                          <a:effectLst/>
                        </a:rPr>
                        <a:t>Serpukhovsko-Timiryazevskaya</a:t>
                      </a:r>
                      <a:r>
                        <a:rPr lang="en-US" sz="1200" dirty="0">
                          <a:effectLst/>
                        </a:rPr>
                        <a:t> line</a:t>
                      </a:r>
                    </a:p>
                  </a:txBody>
                  <a:tcPr marL="17566" marR="17566" marT="8783" marB="8783" anchor="ctr">
                    <a:lnL>
                      <a:noFill/>
                    </a:lnL>
                    <a:lnR>
                      <a:noFill/>
                    </a:lnR>
                    <a:lnT>
                      <a:noFill/>
                    </a:lnT>
                    <a:lnB>
                      <a:noFill/>
                    </a:lnB>
                    <a:solidFill>
                      <a:srgbClr val="F5F5F5"/>
                    </a:solidFill>
                  </a:tcPr>
                </a:tc>
                <a:tc>
                  <a:txBody>
                    <a:bodyPr/>
                    <a:lstStyle/>
                    <a:p>
                      <a:pPr algn="l" fontAlgn="ctr"/>
                      <a:r>
                        <a:rPr lang="en-US" sz="1200" dirty="0" err="1">
                          <a:effectLst/>
                        </a:rPr>
                        <a:t>Prazhskaya</a:t>
                      </a:r>
                      <a:endParaRPr lang="en-US" sz="1200" dirty="0">
                        <a:effectLst/>
                      </a:endParaRP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118271</a:t>
                      </a: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38.0</a:t>
                      </a: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1</a:t>
                      </a:r>
                    </a:p>
                  </a:txBody>
                  <a:tcPr marL="17566" marR="17566" marT="8783" marB="8783" anchor="ctr">
                    <a:lnL>
                      <a:noFill/>
                    </a:lnL>
                    <a:lnR>
                      <a:noFill/>
                    </a:lnR>
                    <a:lnB>
                      <a:noFill/>
                    </a:lnB>
                    <a:solidFill>
                      <a:srgbClr val="F5F5F5"/>
                    </a:solidFill>
                  </a:tcPr>
                </a:tc>
                <a:extLst>
                  <a:ext uri="{0D108BD9-81ED-4DB2-BD59-A6C34878D82A}">
                    <a16:rowId xmlns:a16="http://schemas.microsoft.com/office/drawing/2014/main" val="4084175331"/>
                  </a:ext>
                </a:extLst>
              </a:tr>
              <a:tr h="175665">
                <a:tc>
                  <a:txBody>
                    <a:bodyPr/>
                    <a:lstStyle/>
                    <a:p>
                      <a:pPr algn="l" fontAlgn="ctr"/>
                      <a:r>
                        <a:rPr lang="en-US" sz="1200" dirty="0">
                          <a:effectLst/>
                        </a:rPr>
                        <a:t>#5 </a:t>
                      </a:r>
                      <a:r>
                        <a:rPr lang="en-US" sz="1200" dirty="0" err="1">
                          <a:effectLst/>
                        </a:rPr>
                        <a:t>Koltsevaya</a:t>
                      </a:r>
                      <a:r>
                        <a:rPr lang="en-US" sz="1200" dirty="0">
                          <a:effectLst/>
                        </a:rPr>
                        <a:t> line</a:t>
                      </a:r>
                    </a:p>
                  </a:txBody>
                  <a:tcPr marL="17566" marR="17566" marT="8783" marB="8783" anchor="ctr">
                    <a:lnL>
                      <a:noFill/>
                    </a:lnL>
                    <a:lnR>
                      <a:noFill/>
                    </a:lnR>
                    <a:lnT>
                      <a:noFill/>
                    </a:lnT>
                    <a:lnB>
                      <a:noFill/>
                    </a:lnB>
                    <a:solidFill>
                      <a:srgbClr val="FFFFFF"/>
                    </a:solidFill>
                  </a:tcPr>
                </a:tc>
                <a:tc>
                  <a:txBody>
                    <a:bodyPr/>
                    <a:lstStyle/>
                    <a:p>
                      <a:pPr algn="l" fontAlgn="ctr"/>
                      <a:r>
                        <a:rPr lang="en-US" sz="1200">
                          <a:effectLst/>
                        </a:rPr>
                        <a:t>Kiyevskaya</a:t>
                      </a:r>
                    </a:p>
                  </a:txBody>
                  <a:tcPr marL="17566" marR="17566" marT="8783" marB="8783" anchor="ctr">
                    <a:lnL>
                      <a:noFill/>
                    </a:lnL>
                    <a:lnR>
                      <a:noFill/>
                    </a:lnR>
                    <a:lnT>
                      <a:noFill/>
                    </a:lnT>
                    <a:lnB>
                      <a:noFill/>
                    </a:lnB>
                    <a:solidFill>
                      <a:srgbClr val="FFFFFF"/>
                    </a:solidFill>
                  </a:tcPr>
                </a:tc>
                <a:tc>
                  <a:txBody>
                    <a:bodyPr/>
                    <a:lstStyle/>
                    <a:p>
                      <a:pPr algn="ctr" fontAlgn="ctr"/>
                      <a:r>
                        <a:rPr lang="ru-RU" sz="1200">
                          <a:effectLst/>
                        </a:rPr>
                        <a:t>89742</a:t>
                      </a:r>
                    </a:p>
                  </a:txBody>
                  <a:tcPr marL="17566" marR="17566" marT="8783" marB="8783" anchor="ctr">
                    <a:lnL>
                      <a:noFill/>
                    </a:lnL>
                    <a:lnR>
                      <a:noFill/>
                    </a:lnR>
                    <a:lnT>
                      <a:noFill/>
                    </a:lnT>
                    <a:lnB>
                      <a:noFill/>
                    </a:lnB>
                    <a:solidFill>
                      <a:srgbClr val="FFFFFF"/>
                    </a:solidFill>
                  </a:tcPr>
                </a:tc>
                <a:tc>
                  <a:txBody>
                    <a:bodyPr/>
                    <a:lstStyle/>
                    <a:p>
                      <a:pPr algn="ctr" fontAlgn="ctr"/>
                      <a:r>
                        <a:rPr lang="ru-RU" sz="1200">
                          <a:effectLst/>
                        </a:rPr>
                        <a:t>59.0</a:t>
                      </a:r>
                    </a:p>
                  </a:txBody>
                  <a:tcPr marL="17566" marR="17566" marT="8783" marB="8783" anchor="ctr">
                    <a:lnL>
                      <a:noFill/>
                    </a:lnL>
                    <a:lnR>
                      <a:noFill/>
                    </a:lnR>
                    <a:lnT>
                      <a:noFill/>
                    </a:lnT>
                    <a:lnB>
                      <a:noFill/>
                    </a:lnB>
                    <a:solidFill>
                      <a:srgbClr val="FFFFFF"/>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FFFFF"/>
                    </a:solidFill>
                  </a:tcPr>
                </a:tc>
                <a:extLst>
                  <a:ext uri="{0D108BD9-81ED-4DB2-BD59-A6C34878D82A}">
                    <a16:rowId xmlns:a16="http://schemas.microsoft.com/office/drawing/2014/main" val="403913279"/>
                  </a:ext>
                </a:extLst>
              </a:tr>
              <a:tr h="333763">
                <a:tc>
                  <a:txBody>
                    <a:bodyPr/>
                    <a:lstStyle/>
                    <a:p>
                      <a:pPr algn="l" fontAlgn="ctr"/>
                      <a:r>
                        <a:rPr lang="en-US" sz="1200" dirty="0">
                          <a:effectLst/>
                        </a:rPr>
                        <a:t>#7 </a:t>
                      </a:r>
                      <a:r>
                        <a:rPr lang="en-US" sz="1200" dirty="0" err="1">
                          <a:effectLst/>
                        </a:rPr>
                        <a:t>Tagansko-Krasnopresnenskaya</a:t>
                      </a:r>
                      <a:r>
                        <a:rPr lang="en-US" sz="1200" dirty="0">
                          <a:effectLst/>
                        </a:rPr>
                        <a:t> line</a:t>
                      </a:r>
                    </a:p>
                  </a:txBody>
                  <a:tcPr marL="17566" marR="17566" marT="8783" marB="8783" anchor="ctr">
                    <a:lnL>
                      <a:noFill/>
                    </a:lnL>
                    <a:lnR>
                      <a:noFill/>
                    </a:lnR>
                    <a:lnT>
                      <a:noFill/>
                    </a:lnT>
                    <a:lnB>
                      <a:noFill/>
                    </a:lnB>
                    <a:solidFill>
                      <a:srgbClr val="F5F5F5"/>
                    </a:solidFill>
                  </a:tcPr>
                </a:tc>
                <a:tc>
                  <a:txBody>
                    <a:bodyPr/>
                    <a:lstStyle/>
                    <a:p>
                      <a:pPr algn="l" fontAlgn="ctr"/>
                      <a:r>
                        <a:rPr lang="en-US" sz="1200" dirty="0" err="1">
                          <a:effectLst/>
                        </a:rPr>
                        <a:t>Shchukinskaya</a:t>
                      </a:r>
                      <a:endParaRPr lang="en-US" sz="1200" dirty="0">
                        <a:effectLst/>
                      </a:endParaRPr>
                    </a:p>
                  </a:txBody>
                  <a:tcPr marL="17566" marR="17566" marT="8783" marB="8783" anchor="ctr">
                    <a:lnL>
                      <a:noFill/>
                    </a:lnL>
                    <a:lnR>
                      <a:noFill/>
                    </a:lnR>
                    <a:lnT>
                      <a:noFill/>
                    </a:lnT>
                    <a:lnB>
                      <a:noFill/>
                    </a:lnB>
                    <a:solidFill>
                      <a:srgbClr val="F5F5F5"/>
                    </a:solidFill>
                  </a:tcPr>
                </a:tc>
                <a:tc>
                  <a:txBody>
                    <a:bodyPr/>
                    <a:lstStyle/>
                    <a:p>
                      <a:pPr algn="ctr" fontAlgn="ctr"/>
                      <a:r>
                        <a:rPr lang="ru-RU" sz="1200">
                          <a:effectLst/>
                        </a:rPr>
                        <a:t>89055</a:t>
                      </a: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37.0</a:t>
                      </a:r>
                    </a:p>
                  </a:txBody>
                  <a:tcPr marL="17566" marR="17566" marT="8783" marB="8783" anchor="ctr">
                    <a:lnL>
                      <a:noFill/>
                    </a:lnL>
                    <a:lnR>
                      <a:noFill/>
                    </a:lnR>
                    <a:lnT>
                      <a:noFill/>
                    </a:lnT>
                    <a:lnB>
                      <a:noFill/>
                    </a:lnB>
                    <a:solidFill>
                      <a:srgbClr val="F5F5F5"/>
                    </a:solidFill>
                  </a:tcPr>
                </a:tc>
                <a:tc>
                  <a:txBody>
                    <a:bodyPr/>
                    <a:lstStyle/>
                    <a:p>
                      <a:pPr algn="ctr" fontAlgn="ctr"/>
                      <a:r>
                        <a:rPr lang="ru-RU" sz="1200">
                          <a:effectLst/>
                        </a:rPr>
                        <a:t>1</a:t>
                      </a:r>
                    </a:p>
                  </a:txBody>
                  <a:tcPr marL="17566" marR="17566" marT="8783" marB="8783" anchor="ctr">
                    <a:lnL>
                      <a:noFill/>
                    </a:lnL>
                    <a:lnR>
                      <a:noFill/>
                    </a:lnR>
                    <a:lnT>
                      <a:noFill/>
                    </a:lnT>
                    <a:lnB>
                      <a:noFill/>
                    </a:lnB>
                    <a:solidFill>
                      <a:srgbClr val="F5F5F5"/>
                    </a:solidFill>
                  </a:tcPr>
                </a:tc>
                <a:extLst>
                  <a:ext uri="{0D108BD9-81ED-4DB2-BD59-A6C34878D82A}">
                    <a16:rowId xmlns:a16="http://schemas.microsoft.com/office/drawing/2014/main" val="1319309613"/>
                  </a:ext>
                </a:extLst>
              </a:tr>
              <a:tr h="333763">
                <a:tc>
                  <a:txBody>
                    <a:bodyPr/>
                    <a:lstStyle/>
                    <a:p>
                      <a:pPr algn="l" fontAlgn="ctr"/>
                      <a:r>
                        <a:rPr lang="en-US" sz="1200" dirty="0">
                          <a:effectLst/>
                        </a:rPr>
                        <a:t>#7 </a:t>
                      </a:r>
                      <a:r>
                        <a:rPr lang="en-US" sz="1200" dirty="0" err="1">
                          <a:effectLst/>
                        </a:rPr>
                        <a:t>Tagansko-Krasnopresnenskaya</a:t>
                      </a:r>
                      <a:r>
                        <a:rPr lang="en-US" sz="1200" dirty="0">
                          <a:effectLst/>
                        </a:rPr>
                        <a:t> line</a:t>
                      </a:r>
                    </a:p>
                  </a:txBody>
                  <a:tcPr marL="17566" marR="17566" marT="8783" marB="8783" anchor="ctr">
                    <a:lnL>
                      <a:noFill/>
                    </a:lnL>
                    <a:lnR>
                      <a:noFill/>
                    </a:lnR>
                    <a:lnT>
                      <a:noFill/>
                    </a:lnT>
                    <a:lnB>
                      <a:noFill/>
                    </a:lnB>
                    <a:solidFill>
                      <a:srgbClr val="FFFFFF"/>
                    </a:solidFill>
                  </a:tcPr>
                </a:tc>
                <a:tc>
                  <a:txBody>
                    <a:bodyPr/>
                    <a:lstStyle/>
                    <a:p>
                      <a:pPr algn="l" fontAlgn="ctr"/>
                      <a:r>
                        <a:rPr lang="en-US" sz="1200" dirty="0" err="1">
                          <a:effectLst/>
                        </a:rPr>
                        <a:t>Skhodnenskaya</a:t>
                      </a:r>
                      <a:endParaRPr lang="en-US" sz="1200" dirty="0">
                        <a:effectLst/>
                      </a:endParaRPr>
                    </a:p>
                  </a:txBody>
                  <a:tcPr marL="17566" marR="17566" marT="8783" marB="8783" anchor="ctr">
                    <a:lnL>
                      <a:noFill/>
                    </a:lnL>
                    <a:lnR>
                      <a:noFill/>
                    </a:lnR>
                    <a:lnT>
                      <a:noFill/>
                    </a:lnT>
                    <a:lnB>
                      <a:noFill/>
                    </a:lnB>
                    <a:solidFill>
                      <a:srgbClr val="FFFFFF"/>
                    </a:solidFill>
                  </a:tcPr>
                </a:tc>
                <a:tc>
                  <a:txBody>
                    <a:bodyPr/>
                    <a:lstStyle/>
                    <a:p>
                      <a:pPr algn="ctr" fontAlgn="ctr"/>
                      <a:r>
                        <a:rPr lang="ru-RU" sz="1200">
                          <a:effectLst/>
                        </a:rPr>
                        <a:t>82748</a:t>
                      </a:r>
                    </a:p>
                  </a:txBody>
                  <a:tcPr marL="17566" marR="17566" marT="8783" marB="8783" anchor="ctr">
                    <a:lnL>
                      <a:noFill/>
                    </a:lnL>
                    <a:lnR>
                      <a:noFill/>
                    </a:lnR>
                    <a:lnT>
                      <a:noFill/>
                    </a:lnT>
                    <a:lnB>
                      <a:noFill/>
                    </a:lnB>
                    <a:solidFill>
                      <a:srgbClr val="FFFFFF"/>
                    </a:solidFill>
                  </a:tcPr>
                </a:tc>
                <a:tc>
                  <a:txBody>
                    <a:bodyPr/>
                    <a:lstStyle/>
                    <a:p>
                      <a:pPr algn="ctr" fontAlgn="ctr"/>
                      <a:r>
                        <a:rPr lang="ru-RU" sz="1200" dirty="0">
                          <a:effectLst/>
                        </a:rPr>
                        <a:t>38.0</a:t>
                      </a:r>
                    </a:p>
                  </a:txBody>
                  <a:tcPr marL="17566" marR="17566" marT="8783" marB="8783" anchor="ctr">
                    <a:lnL>
                      <a:noFill/>
                    </a:lnL>
                    <a:lnR>
                      <a:noFill/>
                    </a:lnR>
                    <a:lnT>
                      <a:noFill/>
                    </a:lnT>
                    <a:lnB>
                      <a:noFill/>
                    </a:lnB>
                    <a:solidFill>
                      <a:srgbClr val="FFFFFF"/>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FFFFF"/>
                    </a:solidFill>
                  </a:tcPr>
                </a:tc>
                <a:extLst>
                  <a:ext uri="{0D108BD9-81ED-4DB2-BD59-A6C34878D82A}">
                    <a16:rowId xmlns:a16="http://schemas.microsoft.com/office/drawing/2014/main" val="1725921118"/>
                  </a:ext>
                </a:extLst>
              </a:tr>
              <a:tr h="281064">
                <a:tc>
                  <a:txBody>
                    <a:bodyPr/>
                    <a:lstStyle/>
                    <a:p>
                      <a:pPr algn="l" fontAlgn="ctr"/>
                      <a:r>
                        <a:rPr lang="en-US" sz="1200">
                          <a:effectLst/>
                        </a:rPr>
                        <a:t>#6 Kaluzhsko-Rizhskaya line</a:t>
                      </a:r>
                    </a:p>
                  </a:txBody>
                  <a:tcPr marL="17566" marR="17566" marT="8783" marB="8783" anchor="ctr">
                    <a:lnL>
                      <a:noFill/>
                    </a:lnL>
                    <a:lnR>
                      <a:noFill/>
                    </a:lnR>
                    <a:lnT>
                      <a:noFill/>
                    </a:lnT>
                    <a:lnB>
                      <a:noFill/>
                    </a:lnB>
                    <a:solidFill>
                      <a:srgbClr val="F5F5F5"/>
                    </a:solidFill>
                  </a:tcPr>
                </a:tc>
                <a:tc>
                  <a:txBody>
                    <a:bodyPr/>
                    <a:lstStyle/>
                    <a:p>
                      <a:pPr algn="l" fontAlgn="ctr"/>
                      <a:r>
                        <a:rPr lang="en-US" sz="1200" dirty="0" err="1">
                          <a:effectLst/>
                        </a:rPr>
                        <a:t>Tyoply</a:t>
                      </a:r>
                      <a:r>
                        <a:rPr lang="en-US" sz="1200" dirty="0">
                          <a:effectLst/>
                        </a:rPr>
                        <a:t> Stan</a:t>
                      </a:r>
                    </a:p>
                  </a:txBody>
                  <a:tcPr marL="17566" marR="17566" marT="8783" marB="8783" anchor="ctr">
                    <a:lnL>
                      <a:noFill/>
                    </a:lnL>
                    <a:lnR>
                      <a:noFill/>
                    </a:lnR>
                    <a:lnT>
                      <a:noFill/>
                    </a:lnT>
                    <a:lnB>
                      <a:noFill/>
                    </a:lnB>
                    <a:solidFill>
                      <a:srgbClr val="F5F5F5"/>
                    </a:solidFill>
                  </a:tcPr>
                </a:tc>
                <a:tc>
                  <a:txBody>
                    <a:bodyPr/>
                    <a:lstStyle/>
                    <a:p>
                      <a:pPr algn="ctr" fontAlgn="ctr"/>
                      <a:r>
                        <a:rPr lang="ru-RU" sz="1200">
                          <a:effectLst/>
                        </a:rPr>
                        <a:t>79216</a:t>
                      </a: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46.0</a:t>
                      </a: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5F5F5"/>
                    </a:solidFill>
                  </a:tcPr>
                </a:tc>
                <a:extLst>
                  <a:ext uri="{0D108BD9-81ED-4DB2-BD59-A6C34878D82A}">
                    <a16:rowId xmlns:a16="http://schemas.microsoft.com/office/drawing/2014/main" val="2228778090"/>
                  </a:ext>
                </a:extLst>
              </a:tr>
              <a:tr h="175665">
                <a:tc>
                  <a:txBody>
                    <a:bodyPr/>
                    <a:lstStyle/>
                    <a:p>
                      <a:pPr algn="l" fontAlgn="ctr"/>
                      <a:r>
                        <a:rPr lang="en-US" sz="1200">
                          <a:effectLst/>
                        </a:rPr>
                        <a:t>#5 Koltsevaya line</a:t>
                      </a:r>
                    </a:p>
                  </a:txBody>
                  <a:tcPr marL="17566" marR="17566" marT="8783" marB="8783" anchor="ctr">
                    <a:lnL>
                      <a:noFill/>
                    </a:lnL>
                    <a:lnR>
                      <a:noFill/>
                    </a:lnR>
                    <a:lnT>
                      <a:noFill/>
                    </a:lnT>
                    <a:lnB>
                      <a:noFill/>
                    </a:lnB>
                    <a:solidFill>
                      <a:srgbClr val="FFFFFF"/>
                    </a:solidFill>
                  </a:tcPr>
                </a:tc>
                <a:tc>
                  <a:txBody>
                    <a:bodyPr/>
                    <a:lstStyle/>
                    <a:p>
                      <a:pPr algn="l" fontAlgn="ctr"/>
                      <a:r>
                        <a:rPr lang="en-US" sz="1200" dirty="0" err="1">
                          <a:effectLst/>
                        </a:rPr>
                        <a:t>Kurskaya</a:t>
                      </a:r>
                      <a:endParaRPr lang="en-US" sz="1200" dirty="0">
                        <a:effectLst/>
                      </a:endParaRPr>
                    </a:p>
                  </a:txBody>
                  <a:tcPr marL="17566" marR="17566" marT="8783" marB="8783" anchor="ctr">
                    <a:lnL>
                      <a:noFill/>
                    </a:lnL>
                    <a:lnR>
                      <a:noFill/>
                    </a:lnR>
                    <a:lnT>
                      <a:noFill/>
                    </a:lnT>
                    <a:lnB>
                      <a:noFill/>
                    </a:lnB>
                    <a:solidFill>
                      <a:srgbClr val="FFFFFF"/>
                    </a:solidFill>
                  </a:tcPr>
                </a:tc>
                <a:tc>
                  <a:txBody>
                    <a:bodyPr/>
                    <a:lstStyle/>
                    <a:p>
                      <a:pPr algn="ctr" fontAlgn="ctr"/>
                      <a:r>
                        <a:rPr lang="ru-RU" sz="1200">
                          <a:effectLst/>
                        </a:rPr>
                        <a:t>78695</a:t>
                      </a:r>
                    </a:p>
                  </a:txBody>
                  <a:tcPr marL="17566" marR="17566" marT="8783" marB="8783" anchor="ctr">
                    <a:lnL>
                      <a:noFill/>
                    </a:lnL>
                    <a:lnR>
                      <a:noFill/>
                    </a:lnR>
                    <a:lnT>
                      <a:noFill/>
                    </a:lnT>
                    <a:lnB>
                      <a:noFill/>
                    </a:lnB>
                    <a:solidFill>
                      <a:srgbClr val="FFFFFF"/>
                    </a:solidFill>
                  </a:tcPr>
                </a:tc>
                <a:tc>
                  <a:txBody>
                    <a:bodyPr/>
                    <a:lstStyle/>
                    <a:p>
                      <a:pPr algn="ctr" fontAlgn="ctr"/>
                      <a:r>
                        <a:rPr lang="ru-RU" sz="1200">
                          <a:effectLst/>
                        </a:rPr>
                        <a:t>29.0</a:t>
                      </a:r>
                    </a:p>
                  </a:txBody>
                  <a:tcPr marL="17566" marR="17566" marT="8783" marB="8783" anchor="ctr">
                    <a:lnL>
                      <a:noFill/>
                    </a:lnL>
                    <a:lnR>
                      <a:noFill/>
                    </a:lnR>
                    <a:lnT>
                      <a:noFill/>
                    </a:lnT>
                    <a:lnB>
                      <a:noFill/>
                    </a:lnB>
                    <a:solidFill>
                      <a:srgbClr val="FFFFFF"/>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FFFFF"/>
                    </a:solidFill>
                  </a:tcPr>
                </a:tc>
                <a:extLst>
                  <a:ext uri="{0D108BD9-81ED-4DB2-BD59-A6C34878D82A}">
                    <a16:rowId xmlns:a16="http://schemas.microsoft.com/office/drawing/2014/main" val="3960057583"/>
                  </a:ext>
                </a:extLst>
              </a:tr>
              <a:tr h="333763">
                <a:tc>
                  <a:txBody>
                    <a:bodyPr/>
                    <a:lstStyle/>
                    <a:p>
                      <a:pPr algn="l" fontAlgn="ctr"/>
                      <a:r>
                        <a:rPr lang="en-US" sz="1200">
                          <a:effectLst/>
                        </a:rPr>
                        <a:t>#7 Tagansko-Krasnopresnenskaya line</a:t>
                      </a:r>
                    </a:p>
                  </a:txBody>
                  <a:tcPr marL="17566" marR="17566" marT="8783" marB="8783" anchor="ctr">
                    <a:lnL>
                      <a:noFill/>
                    </a:lnL>
                    <a:lnR>
                      <a:noFill/>
                    </a:lnR>
                    <a:lnT>
                      <a:noFill/>
                    </a:lnT>
                    <a:lnB>
                      <a:noFill/>
                    </a:lnB>
                    <a:solidFill>
                      <a:srgbClr val="F5F5F5"/>
                    </a:solidFill>
                  </a:tcPr>
                </a:tc>
                <a:tc>
                  <a:txBody>
                    <a:bodyPr/>
                    <a:lstStyle/>
                    <a:p>
                      <a:pPr algn="l" fontAlgn="ctr"/>
                      <a:r>
                        <a:rPr lang="en-US" sz="1200" dirty="0" err="1">
                          <a:effectLst/>
                        </a:rPr>
                        <a:t>Oktyabrskoye</a:t>
                      </a:r>
                      <a:r>
                        <a:rPr lang="en-US" sz="1200" dirty="0">
                          <a:effectLst/>
                        </a:rPr>
                        <a:t> </a:t>
                      </a:r>
                      <a:r>
                        <a:rPr lang="en-US" sz="1200" dirty="0" err="1">
                          <a:effectLst/>
                        </a:rPr>
                        <a:t>Polye</a:t>
                      </a:r>
                      <a:endParaRPr lang="en-US" sz="1200" dirty="0">
                        <a:effectLst/>
                      </a:endParaRP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75603</a:t>
                      </a:r>
                    </a:p>
                  </a:txBody>
                  <a:tcPr marL="17566" marR="17566" marT="8783" marB="8783" anchor="ctr">
                    <a:lnL>
                      <a:noFill/>
                    </a:lnL>
                    <a:lnR>
                      <a:noFill/>
                    </a:lnR>
                    <a:lnT>
                      <a:noFill/>
                    </a:lnT>
                    <a:lnB>
                      <a:noFill/>
                    </a:lnB>
                    <a:solidFill>
                      <a:srgbClr val="F5F5F5"/>
                    </a:solidFill>
                  </a:tcPr>
                </a:tc>
                <a:tc>
                  <a:txBody>
                    <a:bodyPr/>
                    <a:lstStyle/>
                    <a:p>
                      <a:pPr algn="ctr" fontAlgn="ctr"/>
                      <a:r>
                        <a:rPr lang="ru-RU" sz="1200">
                          <a:effectLst/>
                        </a:rPr>
                        <a:t>31.0</a:t>
                      </a: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5F5F5"/>
                    </a:solidFill>
                  </a:tcPr>
                </a:tc>
                <a:extLst>
                  <a:ext uri="{0D108BD9-81ED-4DB2-BD59-A6C34878D82A}">
                    <a16:rowId xmlns:a16="http://schemas.microsoft.com/office/drawing/2014/main" val="257128481"/>
                  </a:ext>
                </a:extLst>
              </a:tr>
              <a:tr h="228364">
                <a:tc>
                  <a:txBody>
                    <a:bodyPr/>
                    <a:lstStyle/>
                    <a:p>
                      <a:pPr algn="l" fontAlgn="ctr"/>
                      <a:r>
                        <a:rPr lang="en-US" sz="1200">
                          <a:effectLst/>
                        </a:rPr>
                        <a:t>#1 Sokolnicheskaya line</a:t>
                      </a:r>
                    </a:p>
                  </a:txBody>
                  <a:tcPr marL="17566" marR="17566" marT="8783" marB="8783" anchor="ctr">
                    <a:lnL>
                      <a:noFill/>
                    </a:lnL>
                    <a:lnR>
                      <a:noFill/>
                    </a:lnR>
                    <a:lnT>
                      <a:noFill/>
                    </a:lnT>
                    <a:lnB>
                      <a:noFill/>
                    </a:lnB>
                    <a:solidFill>
                      <a:srgbClr val="FFFFFF"/>
                    </a:solidFill>
                  </a:tcPr>
                </a:tc>
                <a:tc>
                  <a:txBody>
                    <a:bodyPr/>
                    <a:lstStyle/>
                    <a:p>
                      <a:pPr algn="l" fontAlgn="ctr"/>
                      <a:r>
                        <a:rPr lang="en-US" sz="1200" dirty="0" err="1">
                          <a:effectLst/>
                        </a:rPr>
                        <a:t>Sokolniki</a:t>
                      </a:r>
                      <a:endParaRPr lang="en-US" sz="1200" dirty="0">
                        <a:effectLst/>
                      </a:endParaRPr>
                    </a:p>
                  </a:txBody>
                  <a:tcPr marL="17566" marR="17566" marT="8783" marB="8783" anchor="ctr">
                    <a:lnL>
                      <a:noFill/>
                    </a:lnL>
                    <a:lnR>
                      <a:noFill/>
                    </a:lnR>
                    <a:lnT>
                      <a:noFill/>
                    </a:lnT>
                    <a:lnB>
                      <a:noFill/>
                    </a:lnB>
                    <a:solidFill>
                      <a:srgbClr val="FFFFFF"/>
                    </a:solidFill>
                  </a:tcPr>
                </a:tc>
                <a:tc>
                  <a:txBody>
                    <a:bodyPr/>
                    <a:lstStyle/>
                    <a:p>
                      <a:pPr algn="ctr" fontAlgn="ctr"/>
                      <a:r>
                        <a:rPr lang="ru-RU" sz="1200" dirty="0">
                          <a:effectLst/>
                        </a:rPr>
                        <a:t>59133</a:t>
                      </a:r>
                    </a:p>
                  </a:txBody>
                  <a:tcPr marL="17566" marR="17566" marT="8783" marB="8783" anchor="ctr">
                    <a:lnL>
                      <a:noFill/>
                    </a:lnL>
                    <a:lnR>
                      <a:noFill/>
                    </a:lnR>
                    <a:lnT>
                      <a:noFill/>
                    </a:lnT>
                    <a:lnB>
                      <a:noFill/>
                    </a:lnB>
                    <a:solidFill>
                      <a:srgbClr val="FFFFFF"/>
                    </a:solidFill>
                  </a:tcPr>
                </a:tc>
                <a:tc>
                  <a:txBody>
                    <a:bodyPr/>
                    <a:lstStyle/>
                    <a:p>
                      <a:pPr algn="ctr" fontAlgn="ctr"/>
                      <a:r>
                        <a:rPr lang="ru-RU" sz="1200">
                          <a:effectLst/>
                        </a:rPr>
                        <a:t>37.0</a:t>
                      </a:r>
                    </a:p>
                  </a:txBody>
                  <a:tcPr marL="17566" marR="17566" marT="8783" marB="8783" anchor="ctr">
                    <a:lnL>
                      <a:noFill/>
                    </a:lnL>
                    <a:lnR>
                      <a:noFill/>
                    </a:lnR>
                    <a:lnT>
                      <a:noFill/>
                    </a:lnT>
                    <a:lnB>
                      <a:noFill/>
                    </a:lnB>
                    <a:solidFill>
                      <a:srgbClr val="FFFFFF"/>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FFFFF"/>
                    </a:solidFill>
                  </a:tcPr>
                </a:tc>
                <a:extLst>
                  <a:ext uri="{0D108BD9-81ED-4DB2-BD59-A6C34878D82A}">
                    <a16:rowId xmlns:a16="http://schemas.microsoft.com/office/drawing/2014/main" val="2228314792"/>
                  </a:ext>
                </a:extLst>
              </a:tr>
              <a:tr h="281064">
                <a:tc>
                  <a:txBody>
                    <a:bodyPr/>
                    <a:lstStyle/>
                    <a:p>
                      <a:pPr algn="l" fontAlgn="ctr"/>
                      <a:r>
                        <a:rPr lang="en-US" sz="1200">
                          <a:effectLst/>
                        </a:rPr>
                        <a:t>#3 Arbatsko-Pokrovskaya line</a:t>
                      </a:r>
                    </a:p>
                  </a:txBody>
                  <a:tcPr marL="17566" marR="17566" marT="8783" marB="8783" anchor="ctr">
                    <a:lnL>
                      <a:noFill/>
                    </a:lnL>
                    <a:lnR>
                      <a:noFill/>
                    </a:lnR>
                    <a:lnT>
                      <a:noFill/>
                    </a:lnT>
                    <a:lnB>
                      <a:noFill/>
                    </a:lnB>
                    <a:solidFill>
                      <a:srgbClr val="F5F5F5"/>
                    </a:solidFill>
                  </a:tcPr>
                </a:tc>
                <a:tc>
                  <a:txBody>
                    <a:bodyPr/>
                    <a:lstStyle/>
                    <a:p>
                      <a:pPr algn="l" fontAlgn="ctr"/>
                      <a:r>
                        <a:rPr lang="en-US" sz="1200" dirty="0" err="1">
                          <a:effectLst/>
                        </a:rPr>
                        <a:t>Kiyevskaya</a:t>
                      </a:r>
                      <a:endParaRPr lang="en-US" sz="1200" dirty="0">
                        <a:effectLst/>
                      </a:endParaRP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57294</a:t>
                      </a:r>
                    </a:p>
                  </a:txBody>
                  <a:tcPr marL="17566" marR="17566" marT="8783" marB="8783" anchor="ctr">
                    <a:lnL>
                      <a:noFill/>
                    </a:lnL>
                    <a:lnR>
                      <a:noFill/>
                    </a:lnR>
                    <a:lnT>
                      <a:noFill/>
                    </a:lnT>
                    <a:lnB>
                      <a:noFill/>
                    </a:lnB>
                    <a:solidFill>
                      <a:srgbClr val="F5F5F5"/>
                    </a:solidFill>
                  </a:tcPr>
                </a:tc>
                <a:tc>
                  <a:txBody>
                    <a:bodyPr/>
                    <a:lstStyle/>
                    <a:p>
                      <a:pPr algn="ctr" fontAlgn="ctr"/>
                      <a:r>
                        <a:rPr lang="ru-RU" sz="1200">
                          <a:effectLst/>
                        </a:rPr>
                        <a:t>59.0</a:t>
                      </a:r>
                    </a:p>
                  </a:txBody>
                  <a:tcPr marL="17566" marR="17566" marT="8783" marB="8783" anchor="ctr">
                    <a:lnL>
                      <a:noFill/>
                    </a:lnL>
                    <a:lnR>
                      <a:noFill/>
                    </a:lnR>
                    <a:lnT>
                      <a:noFill/>
                    </a:lnT>
                    <a:lnB>
                      <a:noFill/>
                    </a:lnB>
                    <a:solidFill>
                      <a:srgbClr val="F5F5F5"/>
                    </a:solidFill>
                  </a:tcPr>
                </a:tc>
                <a:tc>
                  <a:txBody>
                    <a:bodyPr/>
                    <a:lstStyle/>
                    <a:p>
                      <a:pPr algn="ctr" fontAlgn="ctr"/>
                      <a:r>
                        <a:rPr lang="ru-RU" sz="1200">
                          <a:effectLst/>
                        </a:rPr>
                        <a:t>1</a:t>
                      </a:r>
                    </a:p>
                  </a:txBody>
                  <a:tcPr marL="17566" marR="17566" marT="8783" marB="8783" anchor="ctr">
                    <a:lnL>
                      <a:noFill/>
                    </a:lnL>
                    <a:lnR>
                      <a:noFill/>
                    </a:lnR>
                    <a:lnT>
                      <a:noFill/>
                    </a:lnT>
                    <a:lnB>
                      <a:noFill/>
                    </a:lnB>
                    <a:solidFill>
                      <a:srgbClr val="F5F5F5"/>
                    </a:solidFill>
                  </a:tcPr>
                </a:tc>
                <a:extLst>
                  <a:ext uri="{0D108BD9-81ED-4DB2-BD59-A6C34878D82A}">
                    <a16:rowId xmlns:a16="http://schemas.microsoft.com/office/drawing/2014/main" val="3029409064"/>
                  </a:ext>
                </a:extLst>
              </a:tr>
              <a:tr h="175665">
                <a:tc>
                  <a:txBody>
                    <a:bodyPr/>
                    <a:lstStyle/>
                    <a:p>
                      <a:pPr algn="l" fontAlgn="ctr"/>
                      <a:r>
                        <a:rPr lang="en-US" sz="1200">
                          <a:effectLst/>
                        </a:rPr>
                        <a:t>#4 Filyovskaya line</a:t>
                      </a:r>
                    </a:p>
                  </a:txBody>
                  <a:tcPr marL="17566" marR="17566" marT="8783" marB="8783" anchor="ctr">
                    <a:lnL>
                      <a:noFill/>
                    </a:lnL>
                    <a:lnR>
                      <a:noFill/>
                    </a:lnR>
                    <a:lnT>
                      <a:noFill/>
                    </a:lnT>
                    <a:lnB>
                      <a:noFill/>
                    </a:lnB>
                    <a:solidFill>
                      <a:srgbClr val="FFFFFF"/>
                    </a:solidFill>
                  </a:tcPr>
                </a:tc>
                <a:tc>
                  <a:txBody>
                    <a:bodyPr/>
                    <a:lstStyle/>
                    <a:p>
                      <a:pPr algn="l" fontAlgn="ctr"/>
                      <a:r>
                        <a:rPr lang="en-US" sz="1200">
                          <a:effectLst/>
                        </a:rPr>
                        <a:t>Kiyevskaya</a:t>
                      </a:r>
                    </a:p>
                  </a:txBody>
                  <a:tcPr marL="17566" marR="17566" marT="8783" marB="8783" anchor="ctr">
                    <a:lnL>
                      <a:noFill/>
                    </a:lnL>
                    <a:lnR>
                      <a:noFill/>
                    </a:lnR>
                    <a:lnT>
                      <a:noFill/>
                    </a:lnT>
                    <a:lnB>
                      <a:noFill/>
                    </a:lnB>
                    <a:solidFill>
                      <a:srgbClr val="FFFFFF"/>
                    </a:solidFill>
                  </a:tcPr>
                </a:tc>
                <a:tc>
                  <a:txBody>
                    <a:bodyPr/>
                    <a:lstStyle/>
                    <a:p>
                      <a:pPr algn="ctr" fontAlgn="ctr"/>
                      <a:r>
                        <a:rPr lang="ru-RU" sz="1200">
                          <a:effectLst/>
                        </a:rPr>
                        <a:t>57294</a:t>
                      </a:r>
                    </a:p>
                  </a:txBody>
                  <a:tcPr marL="17566" marR="17566" marT="8783" marB="8783" anchor="ctr">
                    <a:lnL>
                      <a:noFill/>
                    </a:lnL>
                    <a:lnR>
                      <a:noFill/>
                    </a:lnR>
                    <a:lnT>
                      <a:noFill/>
                    </a:lnT>
                    <a:lnB>
                      <a:noFill/>
                    </a:lnB>
                    <a:solidFill>
                      <a:srgbClr val="FFFFFF"/>
                    </a:solidFill>
                  </a:tcPr>
                </a:tc>
                <a:tc>
                  <a:txBody>
                    <a:bodyPr/>
                    <a:lstStyle/>
                    <a:p>
                      <a:pPr algn="ctr" fontAlgn="ctr"/>
                      <a:r>
                        <a:rPr lang="ru-RU" sz="1200">
                          <a:effectLst/>
                        </a:rPr>
                        <a:t>58.0</a:t>
                      </a:r>
                    </a:p>
                  </a:txBody>
                  <a:tcPr marL="17566" marR="17566" marT="8783" marB="8783" anchor="ctr">
                    <a:lnL>
                      <a:noFill/>
                    </a:lnL>
                    <a:lnR>
                      <a:noFill/>
                    </a:lnR>
                    <a:lnT>
                      <a:noFill/>
                    </a:lnT>
                    <a:lnB>
                      <a:noFill/>
                    </a:lnB>
                    <a:solidFill>
                      <a:srgbClr val="FFFFFF"/>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FFFFF"/>
                    </a:solidFill>
                  </a:tcPr>
                </a:tc>
                <a:extLst>
                  <a:ext uri="{0D108BD9-81ED-4DB2-BD59-A6C34878D82A}">
                    <a16:rowId xmlns:a16="http://schemas.microsoft.com/office/drawing/2014/main" val="1132897052"/>
                  </a:ext>
                </a:extLst>
              </a:tr>
              <a:tr h="175665">
                <a:tc>
                  <a:txBody>
                    <a:bodyPr/>
                    <a:lstStyle/>
                    <a:p>
                      <a:pPr algn="l" fontAlgn="ctr"/>
                      <a:r>
                        <a:rPr lang="en-US" sz="1200">
                          <a:effectLst/>
                        </a:rPr>
                        <a:t>#5 Koltsevaya line</a:t>
                      </a:r>
                    </a:p>
                  </a:txBody>
                  <a:tcPr marL="17566" marR="17566" marT="8783" marB="8783" anchor="ctr">
                    <a:lnL>
                      <a:noFill/>
                    </a:lnL>
                    <a:lnR>
                      <a:noFill/>
                    </a:lnR>
                    <a:lnT>
                      <a:noFill/>
                    </a:lnT>
                    <a:lnB>
                      <a:noFill/>
                    </a:lnB>
                    <a:solidFill>
                      <a:srgbClr val="F5F5F5"/>
                    </a:solidFill>
                  </a:tcPr>
                </a:tc>
                <a:tc>
                  <a:txBody>
                    <a:bodyPr/>
                    <a:lstStyle/>
                    <a:p>
                      <a:pPr algn="l" fontAlgn="ctr"/>
                      <a:r>
                        <a:rPr lang="en-US" sz="1200">
                          <a:effectLst/>
                        </a:rPr>
                        <a:t>Taganskaya</a:t>
                      </a:r>
                    </a:p>
                  </a:txBody>
                  <a:tcPr marL="17566" marR="17566" marT="8783" marB="8783" anchor="ctr">
                    <a:lnL>
                      <a:noFill/>
                    </a:lnL>
                    <a:lnR>
                      <a:noFill/>
                    </a:lnR>
                    <a:lnT>
                      <a:noFill/>
                    </a:lnT>
                    <a:lnB>
                      <a:noFill/>
                    </a:lnB>
                    <a:solidFill>
                      <a:srgbClr val="F5F5F5"/>
                    </a:solidFill>
                  </a:tcPr>
                </a:tc>
                <a:tc>
                  <a:txBody>
                    <a:bodyPr/>
                    <a:lstStyle/>
                    <a:p>
                      <a:pPr algn="ctr" fontAlgn="ctr"/>
                      <a:r>
                        <a:rPr lang="ru-RU" sz="1200">
                          <a:effectLst/>
                        </a:rPr>
                        <a:t>53339</a:t>
                      </a: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35.0</a:t>
                      </a: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5F5F5"/>
                    </a:solidFill>
                  </a:tcPr>
                </a:tc>
                <a:extLst>
                  <a:ext uri="{0D108BD9-81ED-4DB2-BD59-A6C34878D82A}">
                    <a16:rowId xmlns:a16="http://schemas.microsoft.com/office/drawing/2014/main" val="4285854344"/>
                  </a:ext>
                </a:extLst>
              </a:tr>
              <a:tr h="281064">
                <a:tc>
                  <a:txBody>
                    <a:bodyPr/>
                    <a:lstStyle/>
                    <a:p>
                      <a:pPr algn="l" fontAlgn="ctr"/>
                      <a:r>
                        <a:rPr lang="en-US" sz="1200">
                          <a:effectLst/>
                        </a:rPr>
                        <a:t>#3 Arbatsko-Pokrovskaya line</a:t>
                      </a:r>
                    </a:p>
                  </a:txBody>
                  <a:tcPr marL="17566" marR="17566" marT="8783" marB="8783" anchor="ctr">
                    <a:lnL>
                      <a:noFill/>
                    </a:lnL>
                    <a:lnR>
                      <a:noFill/>
                    </a:lnR>
                    <a:lnT>
                      <a:noFill/>
                    </a:lnT>
                    <a:lnB>
                      <a:noFill/>
                    </a:lnB>
                    <a:solidFill>
                      <a:srgbClr val="FFFFFF"/>
                    </a:solidFill>
                  </a:tcPr>
                </a:tc>
                <a:tc>
                  <a:txBody>
                    <a:bodyPr/>
                    <a:lstStyle/>
                    <a:p>
                      <a:pPr algn="l" fontAlgn="ctr"/>
                      <a:r>
                        <a:rPr lang="en-US" sz="1200" dirty="0" err="1">
                          <a:effectLst/>
                        </a:rPr>
                        <a:t>Semyonovskaya</a:t>
                      </a:r>
                      <a:endParaRPr lang="en-US" sz="1200" dirty="0">
                        <a:effectLst/>
                      </a:endParaRPr>
                    </a:p>
                  </a:txBody>
                  <a:tcPr marL="17566" marR="17566" marT="8783" marB="8783" anchor="ctr">
                    <a:lnL>
                      <a:noFill/>
                    </a:lnL>
                    <a:lnR>
                      <a:noFill/>
                    </a:lnR>
                    <a:lnT>
                      <a:noFill/>
                    </a:lnT>
                    <a:lnB>
                      <a:noFill/>
                    </a:lnB>
                    <a:solidFill>
                      <a:srgbClr val="FFFFFF"/>
                    </a:solidFill>
                  </a:tcPr>
                </a:tc>
                <a:tc>
                  <a:txBody>
                    <a:bodyPr/>
                    <a:lstStyle/>
                    <a:p>
                      <a:pPr algn="ctr" fontAlgn="ctr"/>
                      <a:r>
                        <a:rPr lang="ru-RU" sz="1200">
                          <a:effectLst/>
                        </a:rPr>
                        <a:t>51828</a:t>
                      </a:r>
                    </a:p>
                  </a:txBody>
                  <a:tcPr marL="17566" marR="17566" marT="8783" marB="8783" anchor="ctr">
                    <a:lnL>
                      <a:noFill/>
                    </a:lnL>
                    <a:lnR>
                      <a:noFill/>
                    </a:lnR>
                    <a:lnT>
                      <a:noFill/>
                    </a:lnT>
                    <a:lnB>
                      <a:noFill/>
                    </a:lnB>
                    <a:solidFill>
                      <a:srgbClr val="FFFFFF"/>
                    </a:solidFill>
                  </a:tcPr>
                </a:tc>
                <a:tc>
                  <a:txBody>
                    <a:bodyPr/>
                    <a:lstStyle/>
                    <a:p>
                      <a:pPr algn="ctr" fontAlgn="ctr"/>
                      <a:r>
                        <a:rPr lang="ru-RU" sz="1200" dirty="0">
                          <a:effectLst/>
                        </a:rPr>
                        <a:t>40.0</a:t>
                      </a:r>
                    </a:p>
                  </a:txBody>
                  <a:tcPr marL="17566" marR="17566" marT="8783" marB="8783" anchor="ctr">
                    <a:lnL>
                      <a:noFill/>
                    </a:lnL>
                    <a:lnR>
                      <a:noFill/>
                    </a:lnR>
                    <a:lnT>
                      <a:noFill/>
                    </a:lnT>
                    <a:lnB>
                      <a:noFill/>
                    </a:lnB>
                    <a:solidFill>
                      <a:srgbClr val="FFFFFF"/>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FFFFF"/>
                    </a:solidFill>
                  </a:tcPr>
                </a:tc>
                <a:extLst>
                  <a:ext uri="{0D108BD9-81ED-4DB2-BD59-A6C34878D82A}">
                    <a16:rowId xmlns:a16="http://schemas.microsoft.com/office/drawing/2014/main" val="1454692960"/>
                  </a:ext>
                </a:extLst>
              </a:tr>
              <a:tr h="333763">
                <a:tc>
                  <a:txBody>
                    <a:bodyPr/>
                    <a:lstStyle/>
                    <a:p>
                      <a:pPr algn="l" fontAlgn="ctr"/>
                      <a:r>
                        <a:rPr lang="en-US" sz="1200">
                          <a:effectLst/>
                        </a:rPr>
                        <a:t>#10 Lyublinsko-Dmitrovskaya line</a:t>
                      </a:r>
                    </a:p>
                  </a:txBody>
                  <a:tcPr marL="17566" marR="17566" marT="8783" marB="8783" anchor="ctr">
                    <a:lnL>
                      <a:noFill/>
                    </a:lnL>
                    <a:lnR>
                      <a:noFill/>
                    </a:lnR>
                    <a:lnT>
                      <a:noFill/>
                    </a:lnT>
                    <a:lnB>
                      <a:noFill/>
                    </a:lnB>
                    <a:solidFill>
                      <a:srgbClr val="F5F5F5"/>
                    </a:solidFill>
                  </a:tcPr>
                </a:tc>
                <a:tc>
                  <a:txBody>
                    <a:bodyPr/>
                    <a:lstStyle/>
                    <a:p>
                      <a:pPr algn="l" fontAlgn="ctr"/>
                      <a:r>
                        <a:rPr lang="en-US" sz="1200" dirty="0" err="1">
                          <a:effectLst/>
                        </a:rPr>
                        <a:t>Chkalovskaya</a:t>
                      </a:r>
                      <a:endParaRPr lang="en-US" sz="1200" dirty="0">
                        <a:effectLst/>
                      </a:endParaRPr>
                    </a:p>
                  </a:txBody>
                  <a:tcPr marL="17566" marR="17566" marT="8783" marB="8783" anchor="ctr">
                    <a:lnL>
                      <a:noFill/>
                    </a:lnL>
                    <a:lnR>
                      <a:noFill/>
                    </a:lnR>
                    <a:lnT>
                      <a:noFill/>
                    </a:lnT>
                    <a:lnB>
                      <a:noFill/>
                    </a:lnB>
                    <a:solidFill>
                      <a:srgbClr val="F5F5F5"/>
                    </a:solidFill>
                  </a:tcPr>
                </a:tc>
                <a:tc>
                  <a:txBody>
                    <a:bodyPr/>
                    <a:lstStyle/>
                    <a:p>
                      <a:pPr algn="ctr" fontAlgn="ctr"/>
                      <a:r>
                        <a:rPr lang="ru-RU" sz="1200">
                          <a:effectLst/>
                        </a:rPr>
                        <a:t>47733</a:t>
                      </a: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35.0</a:t>
                      </a: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5F5F5"/>
                    </a:solidFill>
                  </a:tcPr>
                </a:tc>
                <a:extLst>
                  <a:ext uri="{0D108BD9-81ED-4DB2-BD59-A6C34878D82A}">
                    <a16:rowId xmlns:a16="http://schemas.microsoft.com/office/drawing/2014/main" val="3887489040"/>
                  </a:ext>
                </a:extLst>
              </a:tr>
              <a:tr h="175665">
                <a:tc>
                  <a:txBody>
                    <a:bodyPr/>
                    <a:lstStyle/>
                    <a:p>
                      <a:pPr algn="l" fontAlgn="ctr"/>
                      <a:r>
                        <a:rPr lang="en-US" sz="1200">
                          <a:effectLst/>
                        </a:rPr>
                        <a:t>#8 Kalininskaya line</a:t>
                      </a:r>
                    </a:p>
                  </a:txBody>
                  <a:tcPr marL="17566" marR="17566" marT="8783" marB="8783" anchor="ctr">
                    <a:lnL>
                      <a:noFill/>
                    </a:lnL>
                    <a:lnR>
                      <a:noFill/>
                    </a:lnR>
                    <a:lnT>
                      <a:noFill/>
                    </a:lnT>
                    <a:lnB>
                      <a:noFill/>
                    </a:lnB>
                    <a:solidFill>
                      <a:srgbClr val="FFFFFF"/>
                    </a:solidFill>
                  </a:tcPr>
                </a:tc>
                <a:tc>
                  <a:txBody>
                    <a:bodyPr/>
                    <a:lstStyle/>
                    <a:p>
                      <a:pPr algn="l" fontAlgn="ctr"/>
                      <a:r>
                        <a:rPr lang="en-US" sz="1200" dirty="0" err="1">
                          <a:effectLst/>
                        </a:rPr>
                        <a:t>Marksistskaya</a:t>
                      </a:r>
                      <a:endParaRPr lang="en-US" sz="1200" dirty="0">
                        <a:effectLst/>
                      </a:endParaRPr>
                    </a:p>
                  </a:txBody>
                  <a:tcPr marL="17566" marR="17566" marT="8783" marB="8783" anchor="ctr">
                    <a:lnL>
                      <a:noFill/>
                    </a:lnL>
                    <a:lnR>
                      <a:noFill/>
                    </a:lnR>
                    <a:lnT>
                      <a:noFill/>
                    </a:lnT>
                    <a:lnB>
                      <a:noFill/>
                    </a:lnB>
                    <a:solidFill>
                      <a:srgbClr val="FFFFFF"/>
                    </a:solidFill>
                  </a:tcPr>
                </a:tc>
                <a:tc>
                  <a:txBody>
                    <a:bodyPr/>
                    <a:lstStyle/>
                    <a:p>
                      <a:pPr algn="ctr" fontAlgn="ctr"/>
                      <a:r>
                        <a:rPr lang="ru-RU" sz="1200">
                          <a:effectLst/>
                        </a:rPr>
                        <a:t>40243</a:t>
                      </a:r>
                    </a:p>
                  </a:txBody>
                  <a:tcPr marL="17566" marR="17566" marT="8783" marB="8783" anchor="ctr">
                    <a:lnL>
                      <a:noFill/>
                    </a:lnL>
                    <a:lnR>
                      <a:noFill/>
                    </a:lnR>
                    <a:lnT>
                      <a:noFill/>
                    </a:lnT>
                    <a:lnB>
                      <a:noFill/>
                    </a:lnB>
                    <a:solidFill>
                      <a:srgbClr val="FFFFFF"/>
                    </a:solidFill>
                  </a:tcPr>
                </a:tc>
                <a:tc>
                  <a:txBody>
                    <a:bodyPr/>
                    <a:lstStyle/>
                    <a:p>
                      <a:pPr algn="ctr" fontAlgn="ctr"/>
                      <a:r>
                        <a:rPr lang="ru-RU" sz="1200">
                          <a:effectLst/>
                        </a:rPr>
                        <a:t>41.0</a:t>
                      </a:r>
                    </a:p>
                  </a:txBody>
                  <a:tcPr marL="17566" marR="17566" marT="8783" marB="8783" anchor="ctr">
                    <a:lnL>
                      <a:noFill/>
                    </a:lnL>
                    <a:lnR>
                      <a:noFill/>
                    </a:lnR>
                    <a:lnT>
                      <a:noFill/>
                    </a:lnT>
                    <a:lnB>
                      <a:noFill/>
                    </a:lnB>
                    <a:solidFill>
                      <a:srgbClr val="FFFFFF"/>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FFFFF"/>
                    </a:solidFill>
                  </a:tcPr>
                </a:tc>
                <a:extLst>
                  <a:ext uri="{0D108BD9-81ED-4DB2-BD59-A6C34878D82A}">
                    <a16:rowId xmlns:a16="http://schemas.microsoft.com/office/drawing/2014/main" val="533700580"/>
                  </a:ext>
                </a:extLst>
              </a:tr>
              <a:tr h="281064">
                <a:tc>
                  <a:txBody>
                    <a:bodyPr/>
                    <a:lstStyle/>
                    <a:p>
                      <a:pPr algn="l" fontAlgn="ctr"/>
                      <a:r>
                        <a:rPr lang="en-US" sz="1200">
                          <a:effectLst/>
                        </a:rPr>
                        <a:t>#3 Arbatsko-Pokrovskaya line</a:t>
                      </a:r>
                    </a:p>
                  </a:txBody>
                  <a:tcPr marL="17566" marR="17566" marT="8783" marB="8783" anchor="ctr">
                    <a:lnL>
                      <a:noFill/>
                    </a:lnL>
                    <a:lnR>
                      <a:noFill/>
                    </a:lnR>
                    <a:lnT>
                      <a:noFill/>
                    </a:lnT>
                    <a:lnB>
                      <a:noFill/>
                    </a:lnB>
                    <a:solidFill>
                      <a:srgbClr val="F5F5F5"/>
                    </a:solidFill>
                  </a:tcPr>
                </a:tc>
                <a:tc>
                  <a:txBody>
                    <a:bodyPr/>
                    <a:lstStyle/>
                    <a:p>
                      <a:pPr algn="l" fontAlgn="ctr"/>
                      <a:r>
                        <a:rPr lang="en-US" sz="1200" dirty="0" err="1">
                          <a:effectLst/>
                        </a:rPr>
                        <a:t>Kurskaya</a:t>
                      </a:r>
                      <a:endParaRPr lang="en-US" sz="1200" dirty="0">
                        <a:effectLst/>
                      </a:endParaRPr>
                    </a:p>
                  </a:txBody>
                  <a:tcPr marL="17566" marR="17566" marT="8783" marB="8783" anchor="ctr">
                    <a:lnL>
                      <a:noFill/>
                    </a:lnL>
                    <a:lnR>
                      <a:noFill/>
                    </a:lnR>
                    <a:lnT>
                      <a:noFill/>
                    </a:lnT>
                    <a:lnB>
                      <a:noFill/>
                    </a:lnB>
                    <a:solidFill>
                      <a:srgbClr val="F5F5F5"/>
                    </a:solidFill>
                  </a:tcPr>
                </a:tc>
                <a:tc>
                  <a:txBody>
                    <a:bodyPr/>
                    <a:lstStyle/>
                    <a:p>
                      <a:pPr algn="ctr" fontAlgn="ctr"/>
                      <a:r>
                        <a:rPr lang="ru-RU" sz="1200">
                          <a:effectLst/>
                        </a:rPr>
                        <a:t>20209</a:t>
                      </a:r>
                    </a:p>
                  </a:txBody>
                  <a:tcPr marL="17566" marR="17566" marT="8783" marB="8783" anchor="ctr">
                    <a:lnL>
                      <a:noFill/>
                    </a:lnL>
                    <a:lnR>
                      <a:noFill/>
                    </a:lnR>
                    <a:lnT>
                      <a:noFill/>
                    </a:lnT>
                    <a:lnB>
                      <a:noFill/>
                    </a:lnB>
                    <a:solidFill>
                      <a:srgbClr val="F5F5F5"/>
                    </a:solidFill>
                  </a:tcPr>
                </a:tc>
                <a:tc>
                  <a:txBody>
                    <a:bodyPr/>
                    <a:lstStyle/>
                    <a:p>
                      <a:pPr algn="ctr" fontAlgn="ctr"/>
                      <a:r>
                        <a:rPr lang="ru-RU" sz="1200">
                          <a:effectLst/>
                        </a:rPr>
                        <a:t>32.0</a:t>
                      </a:r>
                    </a:p>
                  </a:txBody>
                  <a:tcPr marL="17566" marR="17566" marT="8783" marB="8783" anchor="ctr">
                    <a:lnL>
                      <a:noFill/>
                    </a:lnL>
                    <a:lnR>
                      <a:noFill/>
                    </a:lnR>
                    <a:lnT>
                      <a:noFill/>
                    </a:lnT>
                    <a:lnB>
                      <a:noFill/>
                    </a:lnB>
                    <a:solidFill>
                      <a:srgbClr val="F5F5F5"/>
                    </a:solidFill>
                  </a:tcPr>
                </a:tc>
                <a:tc>
                  <a:txBody>
                    <a:bodyPr/>
                    <a:lstStyle/>
                    <a:p>
                      <a:pPr algn="ctr" fontAlgn="ctr"/>
                      <a:r>
                        <a:rPr lang="ru-RU" sz="1200" dirty="0">
                          <a:effectLst/>
                        </a:rPr>
                        <a:t>1</a:t>
                      </a:r>
                    </a:p>
                  </a:txBody>
                  <a:tcPr marL="17566" marR="17566" marT="8783" marB="8783" anchor="ctr">
                    <a:lnL>
                      <a:noFill/>
                    </a:lnL>
                    <a:lnR>
                      <a:noFill/>
                    </a:lnR>
                    <a:lnT>
                      <a:noFill/>
                    </a:lnT>
                    <a:lnB>
                      <a:noFill/>
                    </a:lnB>
                    <a:solidFill>
                      <a:srgbClr val="F5F5F5"/>
                    </a:solidFill>
                  </a:tcPr>
                </a:tc>
                <a:extLst>
                  <a:ext uri="{0D108BD9-81ED-4DB2-BD59-A6C34878D82A}">
                    <a16:rowId xmlns:a16="http://schemas.microsoft.com/office/drawing/2014/main" val="3499964382"/>
                  </a:ext>
                </a:extLst>
              </a:tr>
            </a:tbl>
          </a:graphicData>
        </a:graphic>
      </p:graphicFrame>
    </p:spTree>
    <p:extLst>
      <p:ext uri="{BB962C8B-B14F-4D97-AF65-F5344CB8AC3E}">
        <p14:creationId xmlns:p14="http://schemas.microsoft.com/office/powerpoint/2010/main" val="2630096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 </a:t>
            </a:r>
            <a:r>
              <a:rPr lang="en-US" b="1" dirty="0" smtClean="0"/>
              <a:t>Discussion</a:t>
            </a:r>
            <a:endParaRPr lang="ru-RU" dirty="0"/>
          </a:p>
        </p:txBody>
      </p:sp>
      <p:sp>
        <p:nvSpPr>
          <p:cNvPr id="3" name="Объект 2"/>
          <p:cNvSpPr>
            <a:spLocks noGrp="1"/>
          </p:cNvSpPr>
          <p:nvPr>
            <p:ph idx="1"/>
          </p:nvPr>
        </p:nvSpPr>
        <p:spPr/>
        <p:txBody>
          <a:bodyPr/>
          <a:lstStyle/>
          <a:p>
            <a:r>
              <a:rPr lang="en-US" dirty="0" smtClean="0"/>
              <a:t>The </a:t>
            </a:r>
            <a:r>
              <a:rPr lang="en-US" dirty="0"/>
              <a:t>above analysis shows that despite the significant number of venues located near the metro, there is an uneven distribution and, as a result, opportunities for development. Moscow metro is developing rapidly, in 2018-2019 25 new stations were opened. Also, not for all previously opened stations passenger traffic data is available . But even in such conditions we found more than 30 points suitable for opening a pharmacy. Further, this list should be analyzed in terms of availability of retail space and other non-associated factors in order to find suitable real property.</a:t>
            </a:r>
          </a:p>
          <a:p>
            <a:endParaRPr lang="ru-RU" dirty="0"/>
          </a:p>
        </p:txBody>
      </p:sp>
    </p:spTree>
    <p:extLst>
      <p:ext uri="{BB962C8B-B14F-4D97-AF65-F5344CB8AC3E}">
        <p14:creationId xmlns:p14="http://schemas.microsoft.com/office/powerpoint/2010/main" val="165934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Conclusion </a:t>
            </a:r>
            <a:endParaRPr lang="ru-RU" dirty="0"/>
          </a:p>
        </p:txBody>
      </p:sp>
      <p:sp>
        <p:nvSpPr>
          <p:cNvPr id="3" name="Объект 2"/>
          <p:cNvSpPr>
            <a:spLocks noGrp="1"/>
          </p:cNvSpPr>
          <p:nvPr>
            <p:ph idx="1"/>
          </p:nvPr>
        </p:nvSpPr>
        <p:spPr/>
        <p:txBody>
          <a:bodyPr/>
          <a:lstStyle/>
          <a:p>
            <a:r>
              <a:rPr lang="en-US" dirty="0"/>
              <a:t>Purpose of this analysis was to determine efficient locations for retail pharmacy business. The list of locations with significant passenger traffic without competitive environment was provided.</a:t>
            </a:r>
            <a:endParaRPr lang="ru-RU" dirty="0"/>
          </a:p>
        </p:txBody>
      </p:sp>
    </p:spTree>
    <p:extLst>
      <p:ext uri="{BB962C8B-B14F-4D97-AF65-F5344CB8AC3E}">
        <p14:creationId xmlns:p14="http://schemas.microsoft.com/office/powerpoint/2010/main" val="392148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a:t>
            </a:r>
            <a:endParaRPr lang="ru-RU" dirty="0"/>
          </a:p>
        </p:txBody>
      </p:sp>
      <p:sp>
        <p:nvSpPr>
          <p:cNvPr id="3" name="Объект 2"/>
          <p:cNvSpPr>
            <a:spLocks noGrp="1"/>
          </p:cNvSpPr>
          <p:nvPr>
            <p:ph idx="1"/>
          </p:nvPr>
        </p:nvSpPr>
        <p:spPr/>
        <p:txBody>
          <a:bodyPr>
            <a:normAutofit/>
          </a:bodyPr>
          <a:lstStyle/>
          <a:p>
            <a:r>
              <a:rPr lang="en-US" b="1" dirty="0"/>
              <a:t/>
            </a:r>
            <a:br>
              <a:rPr lang="en-US" b="1" dirty="0"/>
            </a:br>
            <a:r>
              <a:rPr lang="en-US" b="1" dirty="0" smtClean="0"/>
              <a:t>Introduction</a:t>
            </a:r>
            <a:r>
              <a:rPr lang="en-US" b="1" dirty="0"/>
              <a:t> </a:t>
            </a:r>
          </a:p>
          <a:p>
            <a:r>
              <a:rPr lang="en-US" dirty="0"/>
              <a:t>Search for the most profitable locations to open a new business in </a:t>
            </a:r>
            <a:r>
              <a:rPr lang="en-US" b="1" dirty="0" err="1"/>
              <a:t>Moscow</a:t>
            </a:r>
            <a:r>
              <a:rPr lang="en-US" dirty="0" err="1"/>
              <a:t>,Russia</a:t>
            </a:r>
            <a:r>
              <a:rPr lang="en-US" dirty="0"/>
              <a:t>. Where to open a pharmacy or a </a:t>
            </a:r>
            <a:r>
              <a:rPr lang="en-US" dirty="0" err="1"/>
              <a:t>convinient</a:t>
            </a:r>
            <a:r>
              <a:rPr lang="en-US" dirty="0"/>
              <a:t> shop? Where </a:t>
            </a:r>
            <a:r>
              <a:rPr lang="en-US" dirty="0" err="1"/>
              <a:t>passability</a:t>
            </a:r>
            <a:r>
              <a:rPr lang="en-US" dirty="0"/>
              <a:t> and competitive environment are the most profitable? Moscow metro serves an average of 10 million passengers a day. Thus there are certain places what customers passes every day. Using foursquare data we will find out the best places for new customer business startup. This analysis will be interesting for retail business stakeholders.</a:t>
            </a:r>
          </a:p>
          <a:p>
            <a:endParaRPr lang="ru-RU" dirty="0"/>
          </a:p>
        </p:txBody>
      </p:sp>
    </p:spTree>
    <p:extLst>
      <p:ext uri="{BB962C8B-B14F-4D97-AF65-F5344CB8AC3E}">
        <p14:creationId xmlns:p14="http://schemas.microsoft.com/office/powerpoint/2010/main" val="222982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Data</a:t>
            </a:r>
            <a:endParaRPr lang="ru-RU" dirty="0"/>
          </a:p>
        </p:txBody>
      </p:sp>
      <p:pic>
        <p:nvPicPr>
          <p:cNvPr id="4" name="Объект 3"/>
          <p:cNvPicPr>
            <a:picLocks noGrp="1" noChangeAspect="1"/>
          </p:cNvPicPr>
          <p:nvPr>
            <p:ph idx="1"/>
          </p:nvPr>
        </p:nvPicPr>
        <p:blipFill>
          <a:blip r:embed="rId2"/>
          <a:stretch>
            <a:fillRect/>
          </a:stretch>
        </p:blipFill>
        <p:spPr>
          <a:xfrm>
            <a:off x="1097280" y="3735646"/>
            <a:ext cx="4175002" cy="2348439"/>
          </a:xfrm>
          <a:prstGeom prst="rect">
            <a:avLst/>
          </a:prstGeom>
        </p:spPr>
      </p:pic>
      <p:sp>
        <p:nvSpPr>
          <p:cNvPr id="5" name="Прямоугольник 4"/>
          <p:cNvSpPr/>
          <p:nvPr/>
        </p:nvSpPr>
        <p:spPr>
          <a:xfrm>
            <a:off x="1097280" y="1859340"/>
            <a:ext cx="10058400" cy="1754326"/>
          </a:xfrm>
          <a:prstGeom prst="rect">
            <a:avLst/>
          </a:prstGeom>
        </p:spPr>
        <p:txBody>
          <a:bodyPr wrap="square">
            <a:spAutoFit/>
          </a:bodyPr>
          <a:lstStyle/>
          <a:p>
            <a:r>
              <a:rPr lang="en-US" dirty="0" smtClean="0"/>
              <a:t>Moscow </a:t>
            </a:r>
            <a:r>
              <a:rPr lang="en-US" dirty="0"/>
              <a:t>subway stations list with coordinates from </a:t>
            </a:r>
            <a:r>
              <a:rPr lang="en-US" dirty="0" err="1"/>
              <a:t>wikipedia</a:t>
            </a:r>
            <a:r>
              <a:rPr lang="en-US" dirty="0"/>
              <a:t>. </a:t>
            </a:r>
            <a:r>
              <a:rPr lang="en-US" u="sng" dirty="0">
                <a:hlinkClick r:id="rId3"/>
              </a:rPr>
              <a:t>https://en.wikipedia.org/wiki/List_of_Moscow_Metro_stations#List_of_active_stations</a:t>
            </a:r>
            <a:endParaRPr lang="en-US" dirty="0"/>
          </a:p>
          <a:p>
            <a:r>
              <a:rPr lang="en-US" dirty="0"/>
              <a:t>Passenger traffic data.</a:t>
            </a:r>
          </a:p>
          <a:p>
            <a:r>
              <a:rPr lang="en-US" dirty="0"/>
              <a:t>Foursquare data about existing venues near Moscow subway stations.</a:t>
            </a:r>
          </a:p>
          <a:p>
            <a:r>
              <a:rPr lang="en-US" dirty="0"/>
              <a:t>Subway station coordinates will be downloaded, correlated with passenger traffic data. Then existing venues will be </a:t>
            </a:r>
            <a:r>
              <a:rPr lang="en-US" dirty="0" err="1"/>
              <a:t>analysed</a:t>
            </a:r>
            <a:r>
              <a:rPr lang="en-US" dirty="0"/>
              <a:t>. </a:t>
            </a:r>
            <a:r>
              <a:rPr lang="en-US" dirty="0" err="1"/>
              <a:t>Clasterisation</a:t>
            </a:r>
            <a:r>
              <a:rPr lang="en-US" dirty="0"/>
              <a:t> will be provided for subway station using its nearby venues.</a:t>
            </a:r>
            <a:endParaRPr lang="en-US" dirty="0"/>
          </a:p>
        </p:txBody>
      </p:sp>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014" y="3735646"/>
            <a:ext cx="2111509" cy="2470419"/>
          </a:xfrm>
          <a:prstGeom prst="rect">
            <a:avLst/>
          </a:prstGeom>
        </p:spPr>
      </p:pic>
    </p:spTree>
    <p:extLst>
      <p:ext uri="{BB962C8B-B14F-4D97-AF65-F5344CB8AC3E}">
        <p14:creationId xmlns:p14="http://schemas.microsoft.com/office/powerpoint/2010/main" val="100559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Methodology </a:t>
            </a:r>
            <a:endParaRPr lang="ru-RU" dirty="0"/>
          </a:p>
        </p:txBody>
      </p:sp>
      <p:sp>
        <p:nvSpPr>
          <p:cNvPr id="3" name="Объект 2"/>
          <p:cNvSpPr>
            <a:spLocks noGrp="1"/>
          </p:cNvSpPr>
          <p:nvPr>
            <p:ph idx="1"/>
          </p:nvPr>
        </p:nvSpPr>
        <p:spPr/>
        <p:txBody>
          <a:bodyPr>
            <a:normAutofit fontScale="85000" lnSpcReduction="20000"/>
          </a:bodyPr>
          <a:lstStyle/>
          <a:p>
            <a:r>
              <a:rPr lang="en-US" dirty="0"/>
              <a:t>Moscow subway passenger traffic is an average 10 million passengers a day. Accordingly, metro stations are points of attraction in the city. To determine the most effective places for retail business, take the location of metro stations and retail facilities within 200 meters from the stations. This is the distance that passengers can go without significant loss of time to buy the necessary goods.</a:t>
            </a:r>
          </a:p>
          <a:p>
            <a:r>
              <a:rPr lang="en-US" dirty="0"/>
              <a:t>The technique is suitable for all types of retail. In this analysis, we will give an example for pharmacies.</a:t>
            </a:r>
          </a:p>
          <a:p>
            <a:r>
              <a:rPr lang="en-US" dirty="0"/>
              <a:t>The first step is to </a:t>
            </a:r>
            <a:r>
              <a:rPr lang="en-US" b="1" dirty="0"/>
              <a:t>download the list of metro stations</a:t>
            </a:r>
            <a:r>
              <a:rPr lang="en-US" dirty="0"/>
              <a:t> and its coordinates. It will be taken from the Wikipedia page. Add to the list of stations data on passenger traffic.</a:t>
            </a:r>
          </a:p>
          <a:p>
            <a:r>
              <a:rPr lang="en-US" dirty="0"/>
              <a:t>We will draw a </a:t>
            </a:r>
            <a:r>
              <a:rPr lang="en-US" b="1" dirty="0"/>
              <a:t>map of Moscow</a:t>
            </a:r>
            <a:r>
              <a:rPr lang="en-US" dirty="0"/>
              <a:t> and the metro stations on it.</a:t>
            </a:r>
          </a:p>
          <a:p>
            <a:r>
              <a:rPr lang="en-US" dirty="0"/>
              <a:t>With Foursquare we will find all the </a:t>
            </a:r>
            <a:r>
              <a:rPr lang="en-US" b="1" dirty="0"/>
              <a:t>objects within 200 meters</a:t>
            </a:r>
            <a:r>
              <a:rPr lang="en-US" dirty="0"/>
              <a:t> from the stations. For this analysis, we choose only pharmacies.</a:t>
            </a:r>
          </a:p>
          <a:p>
            <a:r>
              <a:rPr lang="en-US" dirty="0"/>
              <a:t>Let's define a list of stations where there are </a:t>
            </a:r>
            <a:r>
              <a:rPr lang="en-US" b="1" dirty="0"/>
              <a:t>no pharmacies</a:t>
            </a:r>
            <a:r>
              <a:rPr lang="en-US" dirty="0"/>
              <a:t>.</a:t>
            </a:r>
          </a:p>
          <a:p>
            <a:r>
              <a:rPr lang="en-US" dirty="0"/>
              <a:t>We will </a:t>
            </a:r>
            <a:r>
              <a:rPr lang="en-US" b="1" dirty="0"/>
              <a:t>cluster</a:t>
            </a:r>
            <a:r>
              <a:rPr lang="en-US" dirty="0"/>
              <a:t> (using k-means clustering) stations without pharmacies according to two parameters: passenger traffic and the number of objects nearby.</a:t>
            </a:r>
          </a:p>
          <a:p>
            <a:r>
              <a:rPr lang="en-US" dirty="0"/>
              <a:t>We will make significant </a:t>
            </a:r>
            <a:r>
              <a:rPr lang="en-US" b="1" dirty="0"/>
              <a:t>conclusions</a:t>
            </a:r>
            <a:r>
              <a:rPr lang="en-US" dirty="0"/>
              <a:t> for business on the results of clustering.</a:t>
            </a:r>
          </a:p>
          <a:p>
            <a:endParaRPr lang="ru-RU" dirty="0"/>
          </a:p>
        </p:txBody>
      </p:sp>
    </p:spTree>
    <p:extLst>
      <p:ext uri="{BB962C8B-B14F-4D97-AF65-F5344CB8AC3E}">
        <p14:creationId xmlns:p14="http://schemas.microsoft.com/office/powerpoint/2010/main" val="206349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Downloaded data</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254974142"/>
              </p:ext>
            </p:extLst>
          </p:nvPr>
        </p:nvGraphicFramePr>
        <p:xfrm>
          <a:off x="1097277" y="1820710"/>
          <a:ext cx="10058402" cy="4148577"/>
        </p:xfrm>
        <a:graphic>
          <a:graphicData uri="http://schemas.openxmlformats.org/drawingml/2006/table">
            <a:tbl>
              <a:tblPr/>
              <a:tblGrid>
                <a:gridCol w="682697">
                  <a:extLst>
                    <a:ext uri="{9D8B030D-6E8A-4147-A177-3AD203B41FA5}">
                      <a16:colId xmlns:a16="http://schemas.microsoft.com/office/drawing/2014/main" val="3791604345"/>
                    </a:ext>
                  </a:extLst>
                </a:gridCol>
                <a:gridCol w="682697">
                  <a:extLst>
                    <a:ext uri="{9D8B030D-6E8A-4147-A177-3AD203B41FA5}">
                      <a16:colId xmlns:a16="http://schemas.microsoft.com/office/drawing/2014/main" val="3194948571"/>
                    </a:ext>
                  </a:extLst>
                </a:gridCol>
                <a:gridCol w="682697">
                  <a:extLst>
                    <a:ext uri="{9D8B030D-6E8A-4147-A177-3AD203B41FA5}">
                      <a16:colId xmlns:a16="http://schemas.microsoft.com/office/drawing/2014/main" val="3874158794"/>
                    </a:ext>
                  </a:extLst>
                </a:gridCol>
                <a:gridCol w="682697">
                  <a:extLst>
                    <a:ext uri="{9D8B030D-6E8A-4147-A177-3AD203B41FA5}">
                      <a16:colId xmlns:a16="http://schemas.microsoft.com/office/drawing/2014/main" val="1972165836"/>
                    </a:ext>
                  </a:extLst>
                </a:gridCol>
                <a:gridCol w="682697">
                  <a:extLst>
                    <a:ext uri="{9D8B030D-6E8A-4147-A177-3AD203B41FA5}">
                      <a16:colId xmlns:a16="http://schemas.microsoft.com/office/drawing/2014/main" val="1362401404"/>
                    </a:ext>
                  </a:extLst>
                </a:gridCol>
                <a:gridCol w="682697">
                  <a:extLst>
                    <a:ext uri="{9D8B030D-6E8A-4147-A177-3AD203B41FA5}">
                      <a16:colId xmlns:a16="http://schemas.microsoft.com/office/drawing/2014/main" val="1952802950"/>
                    </a:ext>
                  </a:extLst>
                </a:gridCol>
                <a:gridCol w="682697">
                  <a:extLst>
                    <a:ext uri="{9D8B030D-6E8A-4147-A177-3AD203B41FA5}">
                      <a16:colId xmlns:a16="http://schemas.microsoft.com/office/drawing/2014/main" val="1490856998"/>
                    </a:ext>
                  </a:extLst>
                </a:gridCol>
                <a:gridCol w="682697">
                  <a:extLst>
                    <a:ext uri="{9D8B030D-6E8A-4147-A177-3AD203B41FA5}">
                      <a16:colId xmlns:a16="http://schemas.microsoft.com/office/drawing/2014/main" val="1488282102"/>
                    </a:ext>
                  </a:extLst>
                </a:gridCol>
                <a:gridCol w="682697">
                  <a:extLst>
                    <a:ext uri="{9D8B030D-6E8A-4147-A177-3AD203B41FA5}">
                      <a16:colId xmlns:a16="http://schemas.microsoft.com/office/drawing/2014/main" val="1112138071"/>
                    </a:ext>
                  </a:extLst>
                </a:gridCol>
                <a:gridCol w="682697">
                  <a:extLst>
                    <a:ext uri="{9D8B030D-6E8A-4147-A177-3AD203B41FA5}">
                      <a16:colId xmlns:a16="http://schemas.microsoft.com/office/drawing/2014/main" val="2222114142"/>
                    </a:ext>
                  </a:extLst>
                </a:gridCol>
                <a:gridCol w="682697">
                  <a:extLst>
                    <a:ext uri="{9D8B030D-6E8A-4147-A177-3AD203B41FA5}">
                      <a16:colId xmlns:a16="http://schemas.microsoft.com/office/drawing/2014/main" val="2955786988"/>
                    </a:ext>
                  </a:extLst>
                </a:gridCol>
                <a:gridCol w="1485962">
                  <a:extLst>
                    <a:ext uri="{9D8B030D-6E8A-4147-A177-3AD203B41FA5}">
                      <a16:colId xmlns:a16="http://schemas.microsoft.com/office/drawing/2014/main" val="4102995500"/>
                    </a:ext>
                  </a:extLst>
                </a:gridCol>
                <a:gridCol w="1062773">
                  <a:extLst>
                    <a:ext uri="{9D8B030D-6E8A-4147-A177-3AD203B41FA5}">
                      <a16:colId xmlns:a16="http://schemas.microsoft.com/office/drawing/2014/main" val="2505771980"/>
                    </a:ext>
                  </a:extLst>
                </a:gridCol>
              </a:tblGrid>
              <a:tr h="328727">
                <a:tc>
                  <a:txBody>
                    <a:bodyPr/>
                    <a:lstStyle/>
                    <a:p>
                      <a:pPr algn="l" fontAlgn="ctr"/>
                      <a:r>
                        <a:rPr lang="en-US" sz="1000" b="1" dirty="0">
                          <a:effectLst/>
                        </a:rPr>
                        <a:t/>
                      </a:r>
                      <a:br>
                        <a:rPr lang="en-US" sz="1000" b="1" dirty="0">
                          <a:effectLst/>
                        </a:rPr>
                      </a:br>
                      <a:endParaRPr lang="en-US" sz="1000" b="1" dirty="0">
                        <a:effectLst/>
                      </a:endParaRP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dirty="0" smtClean="0">
                          <a:effectLst/>
                        </a:rPr>
                        <a:t>Line</a:t>
                      </a:r>
                      <a:endParaRPr lang="en-US" sz="1400" b="1" dirty="0">
                        <a:effectLst/>
                      </a:endParaRP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a:effectLst/>
                        </a:rPr>
                        <a:t>Station</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a:effectLst/>
                        </a:rPr>
                        <a:t>Station_Ru</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a:effectLst/>
                        </a:rPr>
                        <a:t>Transfer</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a:effectLst/>
                        </a:rPr>
                        <a:t>Opened</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a:effectLst/>
                        </a:rPr>
                        <a:t>Elevation</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a:effectLst/>
                        </a:rPr>
                        <a:t>Type</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a:effectLst/>
                        </a:rPr>
                        <a:t>Coordinates</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a:effectLst/>
                        </a:rPr>
                        <a:t>Latitude</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a:effectLst/>
                        </a:rPr>
                        <a:t>Longitude</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a:effectLst/>
                        </a:rPr>
                        <a:t>StationID</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dirty="0">
                          <a:effectLst/>
                        </a:rPr>
                        <a:t>Traffic</a:t>
                      </a:r>
                    </a:p>
                  </a:txBody>
                  <a:tcPr marL="13929" marR="13929" marT="13929" marB="13929" anchor="ctr">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235001"/>
                  </a:ext>
                </a:extLst>
              </a:tr>
              <a:tr h="1231333">
                <a:tc>
                  <a:txBody>
                    <a:bodyPr/>
                    <a:lstStyle/>
                    <a:p>
                      <a:pPr algn="l" fontAlgn="ctr"/>
                      <a:r>
                        <a:rPr lang="ru-RU" sz="1000" b="1">
                          <a:effectLst/>
                        </a:rPr>
                        <a:t>0</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#1 Sokolnicheskaya line</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dirty="0" err="1">
                          <a:effectLst/>
                        </a:rPr>
                        <a:t>Bulvar</a:t>
                      </a:r>
                      <a:r>
                        <a:rPr lang="en-US" sz="1000" dirty="0">
                          <a:effectLst/>
                        </a:rPr>
                        <a:t> </a:t>
                      </a:r>
                      <a:r>
                        <a:rPr lang="en-US" sz="1000" dirty="0" err="1">
                          <a:effectLst/>
                        </a:rPr>
                        <a:t>Rokossovskogo</a:t>
                      </a:r>
                      <a:endParaRPr lang="en-US" sz="1000" dirty="0">
                        <a:effectLst/>
                      </a:endParaRP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Бульвар Рокоссовского</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&lt;&gt;</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1990-08-01</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−8 m</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column, triple-span</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55°48′53″N 37°44′03″E﻿ / ﻿55.8148°N 37.7342°E﻿...</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55.8148</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37.7342</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dirty="0" err="1">
                          <a:effectLst/>
                        </a:rPr>
                        <a:t>Bulvar</a:t>
                      </a:r>
                      <a:r>
                        <a:rPr lang="en-US" sz="1000" dirty="0">
                          <a:effectLst/>
                        </a:rPr>
                        <a:t> </a:t>
                      </a:r>
                      <a:r>
                        <a:rPr lang="en-US" sz="1000" dirty="0" err="1">
                          <a:effectLst/>
                        </a:rPr>
                        <a:t>Rokossovskogo</a:t>
                      </a:r>
                      <a:r>
                        <a:rPr lang="en-US" sz="1000" dirty="0">
                          <a:effectLst/>
                        </a:rPr>
                        <a:t> Line #1</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445</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3081824"/>
                  </a:ext>
                </a:extLst>
              </a:tr>
              <a:tr h="1231333">
                <a:tc>
                  <a:txBody>
                    <a:bodyPr/>
                    <a:lstStyle/>
                    <a:p>
                      <a:pPr algn="l" fontAlgn="ctr"/>
                      <a:r>
                        <a:rPr lang="ru-RU" sz="1000" b="1">
                          <a:effectLst/>
                        </a:rPr>
                        <a:t>1</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#1 Sokolnicheskaya line</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Cherkizovskaya</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Черкизовская</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1990-08-01</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−9 m</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single-vault, shallow</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55°48′14″N 37°44′41″E﻿ / ﻿55.8038°N 37.7448°E﻿...</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55.8038</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37.7448</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Cherkizovskaya Line #1</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94676</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78115031"/>
                  </a:ext>
                </a:extLst>
              </a:tr>
              <a:tr h="1231333">
                <a:tc>
                  <a:txBody>
                    <a:bodyPr/>
                    <a:lstStyle/>
                    <a:p>
                      <a:pPr algn="l" fontAlgn="ctr"/>
                      <a:r>
                        <a:rPr lang="ru-RU" sz="1000" b="1">
                          <a:effectLst/>
                        </a:rPr>
                        <a:t>2</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#1 Sokolnicheskaya line</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Preobrazhenskaya Ploshchad</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Преображенская площадь</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ru-RU" sz="1000">
                        <a:effectLst/>
                      </a:endParaRP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1965-12-31</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−8 m</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column, triple-span</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55°47′47″N 37°42′54″E﻿ / ﻿55.7963°N 37.7151°E﻿...</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55.7963</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a:effectLst/>
                        </a:rPr>
                        <a:t>37.7151</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a:effectLst/>
                        </a:rPr>
                        <a:t>Preobrazhenskaya Ploshchad Line #1</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ru-RU" sz="1000" dirty="0">
                          <a:effectLst/>
                        </a:rPr>
                        <a:t>70553</a:t>
                      </a:r>
                    </a:p>
                  </a:txBody>
                  <a:tcPr marL="13929" marR="13929" marT="13929" marB="1392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2132765"/>
                  </a:ext>
                </a:extLst>
              </a:tr>
            </a:tbl>
          </a:graphicData>
        </a:graphic>
      </p:graphicFrame>
    </p:spTree>
    <p:extLst>
      <p:ext uri="{BB962C8B-B14F-4D97-AF65-F5344CB8AC3E}">
        <p14:creationId xmlns:p14="http://schemas.microsoft.com/office/powerpoint/2010/main" val="283623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Moscow map</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5008" y="1975659"/>
            <a:ext cx="5042943" cy="4022725"/>
          </a:xfrm>
        </p:spPr>
      </p:pic>
    </p:spTree>
    <p:extLst>
      <p:ext uri="{BB962C8B-B14F-4D97-AF65-F5344CB8AC3E}">
        <p14:creationId xmlns:p14="http://schemas.microsoft.com/office/powerpoint/2010/main" val="152996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Foursquare</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530847861"/>
              </p:ext>
            </p:extLst>
          </p:nvPr>
        </p:nvGraphicFramePr>
        <p:xfrm>
          <a:off x="1097279" y="2104846"/>
          <a:ext cx="10058400" cy="3686735"/>
        </p:xfrm>
        <a:graphic>
          <a:graphicData uri="http://schemas.openxmlformats.org/drawingml/2006/table">
            <a:tbl>
              <a:tblPr/>
              <a:tblGrid>
                <a:gridCol w="1117600">
                  <a:extLst>
                    <a:ext uri="{9D8B030D-6E8A-4147-A177-3AD203B41FA5}">
                      <a16:colId xmlns:a16="http://schemas.microsoft.com/office/drawing/2014/main" val="132283268"/>
                    </a:ext>
                  </a:extLst>
                </a:gridCol>
                <a:gridCol w="1117600">
                  <a:extLst>
                    <a:ext uri="{9D8B030D-6E8A-4147-A177-3AD203B41FA5}">
                      <a16:colId xmlns:a16="http://schemas.microsoft.com/office/drawing/2014/main" val="2110831409"/>
                    </a:ext>
                  </a:extLst>
                </a:gridCol>
                <a:gridCol w="1117600">
                  <a:extLst>
                    <a:ext uri="{9D8B030D-6E8A-4147-A177-3AD203B41FA5}">
                      <a16:colId xmlns:a16="http://schemas.microsoft.com/office/drawing/2014/main" val="1438541173"/>
                    </a:ext>
                  </a:extLst>
                </a:gridCol>
                <a:gridCol w="1117600">
                  <a:extLst>
                    <a:ext uri="{9D8B030D-6E8A-4147-A177-3AD203B41FA5}">
                      <a16:colId xmlns:a16="http://schemas.microsoft.com/office/drawing/2014/main" val="1094015270"/>
                    </a:ext>
                  </a:extLst>
                </a:gridCol>
                <a:gridCol w="1117600">
                  <a:extLst>
                    <a:ext uri="{9D8B030D-6E8A-4147-A177-3AD203B41FA5}">
                      <a16:colId xmlns:a16="http://schemas.microsoft.com/office/drawing/2014/main" val="2782336922"/>
                    </a:ext>
                  </a:extLst>
                </a:gridCol>
                <a:gridCol w="1117600">
                  <a:extLst>
                    <a:ext uri="{9D8B030D-6E8A-4147-A177-3AD203B41FA5}">
                      <a16:colId xmlns:a16="http://schemas.microsoft.com/office/drawing/2014/main" val="2383871207"/>
                    </a:ext>
                  </a:extLst>
                </a:gridCol>
                <a:gridCol w="1117600">
                  <a:extLst>
                    <a:ext uri="{9D8B030D-6E8A-4147-A177-3AD203B41FA5}">
                      <a16:colId xmlns:a16="http://schemas.microsoft.com/office/drawing/2014/main" val="1221321257"/>
                    </a:ext>
                  </a:extLst>
                </a:gridCol>
                <a:gridCol w="1117600">
                  <a:extLst>
                    <a:ext uri="{9D8B030D-6E8A-4147-A177-3AD203B41FA5}">
                      <a16:colId xmlns:a16="http://schemas.microsoft.com/office/drawing/2014/main" val="2647288272"/>
                    </a:ext>
                  </a:extLst>
                </a:gridCol>
                <a:gridCol w="1117600">
                  <a:extLst>
                    <a:ext uri="{9D8B030D-6E8A-4147-A177-3AD203B41FA5}">
                      <a16:colId xmlns:a16="http://schemas.microsoft.com/office/drawing/2014/main" val="3118520181"/>
                    </a:ext>
                  </a:extLst>
                </a:gridCol>
              </a:tblGrid>
              <a:tr h="491565">
                <a:tc>
                  <a:txBody>
                    <a:bodyPr/>
                    <a:lstStyle/>
                    <a:p>
                      <a:pPr algn="r" fontAlgn="ctr"/>
                      <a:r>
                        <a:rPr lang="en-US" sz="1100" b="1" dirty="0">
                          <a:effectLst/>
                        </a:rPr>
                        <a:t/>
                      </a:r>
                      <a:br>
                        <a:rPr lang="en-US" sz="1100" b="1" dirty="0">
                          <a:effectLst/>
                        </a:rPr>
                      </a:br>
                      <a:endParaRPr lang="en-US" sz="1100" b="1" dirty="0">
                        <a:effectLst/>
                      </a:endParaRPr>
                    </a:p>
                  </a:txBody>
                  <a:tcPr marL="53636" marR="53636" marT="26818" marB="26818" anchor="ctr">
                    <a:lnL>
                      <a:noFill/>
                    </a:lnL>
                    <a:lnR>
                      <a:noFill/>
                    </a:lnR>
                    <a:lnT>
                      <a:noFill/>
                    </a:lnT>
                    <a:lnB>
                      <a:noFill/>
                    </a:lnB>
                    <a:solidFill>
                      <a:srgbClr val="FFFFFF"/>
                    </a:solidFill>
                  </a:tcPr>
                </a:tc>
                <a:tc>
                  <a:txBody>
                    <a:bodyPr/>
                    <a:lstStyle/>
                    <a:p>
                      <a:pPr algn="r" fontAlgn="ctr"/>
                      <a:r>
                        <a:rPr lang="en-US" sz="1100" b="1" dirty="0">
                          <a:effectLst/>
                        </a:rPr>
                        <a:t/>
                      </a:r>
                      <a:br>
                        <a:rPr lang="en-US" sz="1100" b="1" dirty="0">
                          <a:effectLst/>
                        </a:rPr>
                      </a:br>
                      <a:r>
                        <a:rPr lang="en-US" sz="1100" b="1" dirty="0" err="1">
                          <a:effectLst/>
                        </a:rPr>
                        <a:t>StationID</a:t>
                      </a:r>
                      <a:endParaRPr lang="en-US" sz="1100" b="1" dirty="0">
                        <a:effectLst/>
                      </a:endParaRPr>
                    </a:p>
                  </a:txBody>
                  <a:tcPr marL="53636" marR="53636" marT="26818" marB="26818" anchor="ctr">
                    <a:lnL>
                      <a:noFill/>
                    </a:lnL>
                    <a:lnR>
                      <a:noFill/>
                    </a:lnR>
                    <a:lnT>
                      <a:noFill/>
                    </a:lnT>
                    <a:lnB>
                      <a:noFill/>
                    </a:lnB>
                    <a:solidFill>
                      <a:srgbClr val="FFFFFF"/>
                    </a:solidFill>
                  </a:tcPr>
                </a:tc>
                <a:tc>
                  <a:txBody>
                    <a:bodyPr/>
                    <a:lstStyle/>
                    <a:p>
                      <a:pPr algn="r" fontAlgn="ctr"/>
                      <a:r>
                        <a:rPr lang="en-US" sz="1100" b="1" dirty="0">
                          <a:effectLst/>
                        </a:rPr>
                        <a:t>Station</a:t>
                      </a:r>
                    </a:p>
                  </a:txBody>
                  <a:tcPr marL="53636" marR="53636" marT="26818" marB="26818" anchor="ctr">
                    <a:lnL>
                      <a:noFill/>
                    </a:lnL>
                    <a:lnR>
                      <a:noFill/>
                    </a:lnR>
                    <a:lnT>
                      <a:noFill/>
                    </a:lnT>
                    <a:lnB>
                      <a:noFill/>
                    </a:lnB>
                    <a:solidFill>
                      <a:srgbClr val="FFFFFF"/>
                    </a:solidFill>
                  </a:tcPr>
                </a:tc>
                <a:tc>
                  <a:txBody>
                    <a:bodyPr/>
                    <a:lstStyle/>
                    <a:p>
                      <a:pPr algn="r" fontAlgn="ctr"/>
                      <a:r>
                        <a:rPr lang="en-US" sz="1100" b="1" dirty="0">
                          <a:effectLst/>
                        </a:rPr>
                        <a:t>Station Latitude</a:t>
                      </a:r>
                    </a:p>
                  </a:txBody>
                  <a:tcPr marL="53636" marR="53636" marT="26818" marB="26818" anchor="ctr">
                    <a:lnL>
                      <a:noFill/>
                    </a:lnL>
                    <a:lnR>
                      <a:noFill/>
                    </a:lnR>
                    <a:lnT>
                      <a:noFill/>
                    </a:lnT>
                    <a:lnB>
                      <a:noFill/>
                    </a:lnB>
                    <a:solidFill>
                      <a:srgbClr val="FFFFFF"/>
                    </a:solidFill>
                  </a:tcPr>
                </a:tc>
                <a:tc>
                  <a:txBody>
                    <a:bodyPr/>
                    <a:lstStyle/>
                    <a:p>
                      <a:pPr algn="r" fontAlgn="ctr"/>
                      <a:r>
                        <a:rPr lang="en-US" sz="1100" b="1" dirty="0">
                          <a:effectLst/>
                        </a:rPr>
                        <a:t>Station Longitude</a:t>
                      </a:r>
                    </a:p>
                  </a:txBody>
                  <a:tcPr marL="53636" marR="53636" marT="26818" marB="26818" anchor="ctr">
                    <a:lnL>
                      <a:noFill/>
                    </a:lnL>
                    <a:lnR>
                      <a:noFill/>
                    </a:lnR>
                    <a:lnT>
                      <a:noFill/>
                    </a:lnT>
                    <a:lnB>
                      <a:noFill/>
                    </a:lnB>
                    <a:solidFill>
                      <a:srgbClr val="FFFFFF"/>
                    </a:solidFill>
                  </a:tcPr>
                </a:tc>
                <a:tc>
                  <a:txBody>
                    <a:bodyPr/>
                    <a:lstStyle/>
                    <a:p>
                      <a:pPr algn="r" fontAlgn="ctr"/>
                      <a:r>
                        <a:rPr lang="en-US" sz="1100" b="1" dirty="0">
                          <a:effectLst/>
                        </a:rPr>
                        <a:t>Venue</a:t>
                      </a:r>
                    </a:p>
                  </a:txBody>
                  <a:tcPr marL="53636" marR="53636" marT="26818" marB="26818" anchor="ctr">
                    <a:lnL>
                      <a:noFill/>
                    </a:lnL>
                    <a:lnR>
                      <a:noFill/>
                    </a:lnR>
                    <a:lnT>
                      <a:noFill/>
                    </a:lnT>
                    <a:lnB>
                      <a:noFill/>
                    </a:lnB>
                    <a:solidFill>
                      <a:srgbClr val="FFFFFF"/>
                    </a:solidFill>
                  </a:tcPr>
                </a:tc>
                <a:tc>
                  <a:txBody>
                    <a:bodyPr/>
                    <a:lstStyle/>
                    <a:p>
                      <a:pPr algn="r" fontAlgn="ctr"/>
                      <a:r>
                        <a:rPr lang="en-US" sz="1100" b="1" dirty="0">
                          <a:effectLst/>
                        </a:rPr>
                        <a:t>Venue Latitude</a:t>
                      </a:r>
                    </a:p>
                  </a:txBody>
                  <a:tcPr marL="53636" marR="53636" marT="26818" marB="26818" anchor="ctr">
                    <a:lnL>
                      <a:noFill/>
                    </a:lnL>
                    <a:lnR>
                      <a:noFill/>
                    </a:lnR>
                    <a:lnT>
                      <a:noFill/>
                    </a:lnT>
                    <a:lnB>
                      <a:noFill/>
                    </a:lnB>
                    <a:solidFill>
                      <a:srgbClr val="FFFFFF"/>
                    </a:solidFill>
                  </a:tcPr>
                </a:tc>
                <a:tc>
                  <a:txBody>
                    <a:bodyPr/>
                    <a:lstStyle/>
                    <a:p>
                      <a:pPr algn="r" fontAlgn="ctr"/>
                      <a:r>
                        <a:rPr lang="en-US" sz="1100" b="1" dirty="0">
                          <a:effectLst/>
                        </a:rPr>
                        <a:t>Venue Longitude</a:t>
                      </a:r>
                    </a:p>
                  </a:txBody>
                  <a:tcPr marL="53636" marR="53636" marT="26818" marB="26818" anchor="ctr">
                    <a:lnL>
                      <a:noFill/>
                    </a:lnL>
                    <a:lnR>
                      <a:noFill/>
                    </a:lnR>
                    <a:lnT>
                      <a:noFill/>
                    </a:lnT>
                    <a:lnB>
                      <a:noFill/>
                    </a:lnB>
                    <a:solidFill>
                      <a:srgbClr val="FFFFFF"/>
                    </a:solidFill>
                  </a:tcPr>
                </a:tc>
                <a:tc>
                  <a:txBody>
                    <a:bodyPr/>
                    <a:lstStyle/>
                    <a:p>
                      <a:pPr algn="r" fontAlgn="ctr"/>
                      <a:r>
                        <a:rPr lang="en-US" sz="1100" b="1" dirty="0">
                          <a:effectLst/>
                        </a:rPr>
                        <a:t>Venue Category</a:t>
                      </a:r>
                    </a:p>
                  </a:txBody>
                  <a:tcPr marL="53636" marR="53636" marT="26818" marB="26818" anchor="ctr">
                    <a:lnL>
                      <a:noFill/>
                    </a:lnL>
                  </a:tcPr>
                </a:tc>
                <a:extLst>
                  <a:ext uri="{0D108BD9-81ED-4DB2-BD59-A6C34878D82A}">
                    <a16:rowId xmlns:a16="http://schemas.microsoft.com/office/drawing/2014/main" val="86684897"/>
                  </a:ext>
                </a:extLst>
              </a:tr>
              <a:tr h="639034">
                <a:tc>
                  <a:txBody>
                    <a:bodyPr/>
                    <a:lstStyle/>
                    <a:p>
                      <a:pPr algn="r" fontAlgn="ctr"/>
                      <a:r>
                        <a:rPr lang="ru-RU" sz="1100" b="1">
                          <a:effectLst/>
                        </a:rPr>
                        <a:t>0</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Bulvar Rokossovskogo Line #1</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Bulvar Rokossovskogo</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55.8148</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37.7342</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Ветеринарная Аптека Ветлек</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55.813464</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37.735036</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Pet Store</a:t>
                      </a:r>
                    </a:p>
                  </a:txBody>
                  <a:tcPr marL="53636" marR="53636" marT="26818" marB="26818" anchor="ctr">
                    <a:lnL>
                      <a:noFill/>
                    </a:lnL>
                    <a:lnR>
                      <a:noFill/>
                    </a:lnR>
                    <a:lnB>
                      <a:noFill/>
                    </a:lnB>
                    <a:solidFill>
                      <a:srgbClr val="F5F5F5"/>
                    </a:solidFill>
                  </a:tcPr>
                </a:tc>
                <a:extLst>
                  <a:ext uri="{0D108BD9-81ED-4DB2-BD59-A6C34878D82A}">
                    <a16:rowId xmlns:a16="http://schemas.microsoft.com/office/drawing/2014/main" val="4012026837"/>
                  </a:ext>
                </a:extLst>
              </a:tr>
              <a:tr h="639034">
                <a:tc>
                  <a:txBody>
                    <a:bodyPr/>
                    <a:lstStyle/>
                    <a:p>
                      <a:pPr algn="r" fontAlgn="ctr"/>
                      <a:r>
                        <a:rPr lang="ru-RU" sz="1100" b="1">
                          <a:effectLst/>
                        </a:rPr>
                        <a:t>1</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Bulvar Rokossovskogo Line #1</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Bulvar Rokossovskogo</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55.8148</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37.7342</a:t>
                      </a:r>
                    </a:p>
                  </a:txBody>
                  <a:tcPr marL="53636" marR="53636" marT="26818" marB="26818" anchor="ctr">
                    <a:lnL>
                      <a:noFill/>
                    </a:lnL>
                    <a:lnR>
                      <a:noFill/>
                    </a:lnR>
                    <a:lnT>
                      <a:noFill/>
                    </a:lnT>
                    <a:lnB>
                      <a:noFill/>
                    </a:lnB>
                    <a:solidFill>
                      <a:srgbClr val="FFFFFF"/>
                    </a:solidFill>
                  </a:tcPr>
                </a:tc>
                <a:tc>
                  <a:txBody>
                    <a:bodyPr/>
                    <a:lstStyle/>
                    <a:p>
                      <a:pPr algn="r" fontAlgn="ctr"/>
                      <a:r>
                        <a:rPr lang="ru-RU" sz="1100" dirty="0" err="1">
                          <a:effectLst/>
                        </a:rPr>
                        <a:t>Фо</a:t>
                      </a:r>
                      <a:r>
                        <a:rPr lang="ru-RU" sz="1100" dirty="0">
                          <a:effectLst/>
                        </a:rPr>
                        <a:t> &amp; Ролл</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55.815955</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37.736421</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Vietnamese Restaurant</a:t>
                      </a:r>
                    </a:p>
                  </a:txBody>
                  <a:tcPr marL="53636" marR="53636" marT="26818" marB="26818" anchor="ctr">
                    <a:lnL>
                      <a:noFill/>
                    </a:lnL>
                    <a:lnR>
                      <a:noFill/>
                    </a:lnR>
                    <a:lnT>
                      <a:noFill/>
                    </a:lnT>
                    <a:lnB>
                      <a:noFill/>
                    </a:lnB>
                    <a:solidFill>
                      <a:srgbClr val="FFFFFF"/>
                    </a:solidFill>
                  </a:tcPr>
                </a:tc>
                <a:extLst>
                  <a:ext uri="{0D108BD9-81ED-4DB2-BD59-A6C34878D82A}">
                    <a16:rowId xmlns:a16="http://schemas.microsoft.com/office/drawing/2014/main" val="3324302334"/>
                  </a:ext>
                </a:extLst>
              </a:tr>
              <a:tr h="639034">
                <a:tc>
                  <a:txBody>
                    <a:bodyPr/>
                    <a:lstStyle/>
                    <a:p>
                      <a:pPr algn="r" fontAlgn="ctr"/>
                      <a:r>
                        <a:rPr lang="ru-RU" sz="1100" b="1">
                          <a:effectLst/>
                        </a:rPr>
                        <a:t>2</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Bulvar Rokossovskogo Line #1</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Bulvar Rokossovskogo</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55.8148</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37.7342</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Подружка</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55.814523</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37.736781</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Cosmetics Shop</a:t>
                      </a:r>
                    </a:p>
                  </a:txBody>
                  <a:tcPr marL="53636" marR="53636" marT="26818" marB="26818" anchor="ctr">
                    <a:lnL>
                      <a:noFill/>
                    </a:lnL>
                    <a:lnR>
                      <a:noFill/>
                    </a:lnR>
                    <a:lnT>
                      <a:noFill/>
                    </a:lnT>
                    <a:lnB>
                      <a:noFill/>
                    </a:lnB>
                    <a:solidFill>
                      <a:srgbClr val="F5F5F5"/>
                    </a:solidFill>
                  </a:tcPr>
                </a:tc>
                <a:extLst>
                  <a:ext uri="{0D108BD9-81ED-4DB2-BD59-A6C34878D82A}">
                    <a16:rowId xmlns:a16="http://schemas.microsoft.com/office/drawing/2014/main" val="1357654932"/>
                  </a:ext>
                </a:extLst>
              </a:tr>
              <a:tr h="639034">
                <a:tc>
                  <a:txBody>
                    <a:bodyPr/>
                    <a:lstStyle/>
                    <a:p>
                      <a:pPr algn="r" fontAlgn="ctr"/>
                      <a:r>
                        <a:rPr lang="ru-RU" sz="1100" b="1">
                          <a:effectLst/>
                        </a:rPr>
                        <a:t>3</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Bulvar Rokossovskogo Line #1</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Bulvar Rokossovskogo</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55.8148</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37.7342</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Галерея Богородское</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55.813944</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37.734298</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Art Gallery</a:t>
                      </a:r>
                    </a:p>
                  </a:txBody>
                  <a:tcPr marL="53636" marR="53636" marT="26818" marB="26818" anchor="ctr">
                    <a:lnL>
                      <a:noFill/>
                    </a:lnL>
                    <a:lnR>
                      <a:noFill/>
                    </a:lnR>
                    <a:lnT>
                      <a:noFill/>
                    </a:lnT>
                    <a:lnB>
                      <a:noFill/>
                    </a:lnB>
                    <a:solidFill>
                      <a:srgbClr val="FFFFFF"/>
                    </a:solidFill>
                  </a:tcPr>
                </a:tc>
                <a:extLst>
                  <a:ext uri="{0D108BD9-81ED-4DB2-BD59-A6C34878D82A}">
                    <a16:rowId xmlns:a16="http://schemas.microsoft.com/office/drawing/2014/main" val="605103215"/>
                  </a:ext>
                </a:extLst>
              </a:tr>
              <a:tr h="639034">
                <a:tc>
                  <a:txBody>
                    <a:bodyPr/>
                    <a:lstStyle/>
                    <a:p>
                      <a:pPr algn="r" fontAlgn="ctr"/>
                      <a:r>
                        <a:rPr lang="ru-RU" sz="1100" b="1">
                          <a:effectLst/>
                        </a:rPr>
                        <a:t>4</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Bulvar Rokossovskogo Line #1</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Bulvar Rokossovskogo</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55.8148</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37.7342</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Бургер Кинг</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55.814026</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37.733659</a:t>
                      </a:r>
                    </a:p>
                  </a:txBody>
                  <a:tcPr marL="53636" marR="53636" marT="26818" marB="26818" anchor="ctr">
                    <a:lnL>
                      <a:noFill/>
                    </a:lnL>
                    <a:lnR>
                      <a:noFill/>
                    </a:lnR>
                    <a:lnT>
                      <a:noFill/>
                    </a:lnT>
                    <a:lnB>
                      <a:noFill/>
                    </a:lnB>
                    <a:solidFill>
                      <a:srgbClr val="F5F5F5"/>
                    </a:solidFill>
                  </a:tcPr>
                </a:tc>
                <a:tc>
                  <a:txBody>
                    <a:bodyPr/>
                    <a:lstStyle/>
                    <a:p>
                      <a:pPr algn="r" fontAlgn="ctr"/>
                      <a:r>
                        <a:rPr lang="en-US" sz="1100" dirty="0">
                          <a:effectLst/>
                        </a:rPr>
                        <a:t>Burger Joint</a:t>
                      </a:r>
                    </a:p>
                  </a:txBody>
                  <a:tcPr marL="53636" marR="53636" marT="26818" marB="26818" anchor="ctr">
                    <a:lnL>
                      <a:noFill/>
                    </a:lnL>
                    <a:lnR>
                      <a:noFill/>
                    </a:lnR>
                    <a:lnT>
                      <a:noFill/>
                    </a:lnT>
                    <a:lnB>
                      <a:noFill/>
                    </a:lnB>
                    <a:solidFill>
                      <a:srgbClr val="F5F5F5"/>
                    </a:solidFill>
                  </a:tcPr>
                </a:tc>
                <a:extLst>
                  <a:ext uri="{0D108BD9-81ED-4DB2-BD59-A6C34878D82A}">
                    <a16:rowId xmlns:a16="http://schemas.microsoft.com/office/drawing/2014/main" val="3914444108"/>
                  </a:ext>
                </a:extLst>
              </a:tr>
            </a:tbl>
          </a:graphicData>
        </a:graphic>
      </p:graphicFrame>
    </p:spTree>
    <p:extLst>
      <p:ext uri="{BB962C8B-B14F-4D97-AF65-F5344CB8AC3E}">
        <p14:creationId xmlns:p14="http://schemas.microsoft.com/office/powerpoint/2010/main" val="318647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Traffic and venues count</a:t>
            </a:r>
            <a:endParaRPr lang="ru-RU"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3644888864"/>
              </p:ext>
            </p:extLst>
          </p:nvPr>
        </p:nvGraphicFramePr>
        <p:xfrm>
          <a:off x="1097279" y="1975449"/>
          <a:ext cx="10058400" cy="3849282"/>
        </p:xfrm>
        <a:graphic>
          <a:graphicData uri="http://schemas.openxmlformats.org/drawingml/2006/table">
            <a:tbl>
              <a:tblPr/>
              <a:tblGrid>
                <a:gridCol w="1117600">
                  <a:extLst>
                    <a:ext uri="{9D8B030D-6E8A-4147-A177-3AD203B41FA5}">
                      <a16:colId xmlns:a16="http://schemas.microsoft.com/office/drawing/2014/main" val="1312090380"/>
                    </a:ext>
                  </a:extLst>
                </a:gridCol>
                <a:gridCol w="1117600">
                  <a:extLst>
                    <a:ext uri="{9D8B030D-6E8A-4147-A177-3AD203B41FA5}">
                      <a16:colId xmlns:a16="http://schemas.microsoft.com/office/drawing/2014/main" val="77691292"/>
                    </a:ext>
                  </a:extLst>
                </a:gridCol>
                <a:gridCol w="1117600">
                  <a:extLst>
                    <a:ext uri="{9D8B030D-6E8A-4147-A177-3AD203B41FA5}">
                      <a16:colId xmlns:a16="http://schemas.microsoft.com/office/drawing/2014/main" val="1580418255"/>
                    </a:ext>
                  </a:extLst>
                </a:gridCol>
                <a:gridCol w="1117600">
                  <a:extLst>
                    <a:ext uri="{9D8B030D-6E8A-4147-A177-3AD203B41FA5}">
                      <a16:colId xmlns:a16="http://schemas.microsoft.com/office/drawing/2014/main" val="2813642864"/>
                    </a:ext>
                  </a:extLst>
                </a:gridCol>
                <a:gridCol w="1117600">
                  <a:extLst>
                    <a:ext uri="{9D8B030D-6E8A-4147-A177-3AD203B41FA5}">
                      <a16:colId xmlns:a16="http://schemas.microsoft.com/office/drawing/2014/main" val="1471589532"/>
                    </a:ext>
                  </a:extLst>
                </a:gridCol>
                <a:gridCol w="1117600">
                  <a:extLst>
                    <a:ext uri="{9D8B030D-6E8A-4147-A177-3AD203B41FA5}">
                      <a16:colId xmlns:a16="http://schemas.microsoft.com/office/drawing/2014/main" val="2219849099"/>
                    </a:ext>
                  </a:extLst>
                </a:gridCol>
                <a:gridCol w="1117600">
                  <a:extLst>
                    <a:ext uri="{9D8B030D-6E8A-4147-A177-3AD203B41FA5}">
                      <a16:colId xmlns:a16="http://schemas.microsoft.com/office/drawing/2014/main" val="1674597658"/>
                    </a:ext>
                  </a:extLst>
                </a:gridCol>
                <a:gridCol w="1117600">
                  <a:extLst>
                    <a:ext uri="{9D8B030D-6E8A-4147-A177-3AD203B41FA5}">
                      <a16:colId xmlns:a16="http://schemas.microsoft.com/office/drawing/2014/main" val="4054814819"/>
                    </a:ext>
                  </a:extLst>
                </a:gridCol>
                <a:gridCol w="1117600">
                  <a:extLst>
                    <a:ext uri="{9D8B030D-6E8A-4147-A177-3AD203B41FA5}">
                      <a16:colId xmlns:a16="http://schemas.microsoft.com/office/drawing/2014/main" val="2724932400"/>
                    </a:ext>
                  </a:extLst>
                </a:gridCol>
              </a:tblGrid>
              <a:tr h="340526">
                <a:tc>
                  <a:txBody>
                    <a:bodyPr/>
                    <a:lstStyle/>
                    <a:p>
                      <a:pPr algn="r" fontAlgn="ctr"/>
                      <a:endParaRPr lang="ru-RU" sz="1100" b="1">
                        <a:effectLst/>
                      </a:endParaRPr>
                    </a:p>
                  </a:txBody>
                  <a:tcPr marL="53636" marR="53636" marT="26818" marB="26818" anchor="ctr">
                    <a:lnL>
                      <a:noFill/>
                    </a:lnL>
                    <a:lnR>
                      <a:noFill/>
                    </a:lnR>
                    <a:lnT>
                      <a:noFill/>
                    </a:lnT>
                    <a:lnB>
                      <a:noFill/>
                    </a:lnB>
                    <a:solidFill>
                      <a:srgbClr val="FFFFFF"/>
                    </a:solidFill>
                  </a:tcPr>
                </a:tc>
                <a:tc>
                  <a:txBody>
                    <a:bodyPr/>
                    <a:lstStyle/>
                    <a:p>
                      <a:pPr algn="ctr" fontAlgn="ctr"/>
                      <a:r>
                        <a:rPr lang="en-US" sz="1600" b="1" dirty="0">
                          <a:effectLst/>
                        </a:rPr>
                        <a:t>Line</a:t>
                      </a:r>
                    </a:p>
                  </a:txBody>
                  <a:tcPr marL="53636" marR="53636" marT="26818" marB="26818" anchor="ctr">
                    <a:lnL>
                      <a:noFill/>
                    </a:lnL>
                    <a:lnR>
                      <a:noFill/>
                    </a:lnR>
                    <a:lnT>
                      <a:noFill/>
                    </a:lnT>
                    <a:lnB>
                      <a:noFill/>
                    </a:lnB>
                    <a:solidFill>
                      <a:srgbClr val="FFFFFF"/>
                    </a:solidFill>
                  </a:tcPr>
                </a:tc>
                <a:tc>
                  <a:txBody>
                    <a:bodyPr/>
                    <a:lstStyle/>
                    <a:p>
                      <a:pPr algn="ctr" fontAlgn="ctr"/>
                      <a:r>
                        <a:rPr lang="en-US" sz="1600" b="1" dirty="0">
                          <a:effectLst/>
                        </a:rPr>
                        <a:t>Station</a:t>
                      </a:r>
                    </a:p>
                  </a:txBody>
                  <a:tcPr marL="53636" marR="53636" marT="26818" marB="26818" anchor="ctr">
                    <a:lnL>
                      <a:noFill/>
                    </a:lnL>
                    <a:lnR>
                      <a:noFill/>
                    </a:lnR>
                    <a:lnT>
                      <a:noFill/>
                    </a:lnT>
                    <a:lnB>
                      <a:noFill/>
                    </a:lnB>
                    <a:solidFill>
                      <a:srgbClr val="FFFFFF"/>
                    </a:solidFill>
                  </a:tcPr>
                </a:tc>
                <a:tc>
                  <a:txBody>
                    <a:bodyPr/>
                    <a:lstStyle/>
                    <a:p>
                      <a:pPr algn="ctr" fontAlgn="ctr"/>
                      <a:r>
                        <a:rPr lang="en-US" sz="1600" b="1" dirty="0">
                          <a:effectLst/>
                        </a:rPr>
                        <a:t>Opened</a:t>
                      </a:r>
                    </a:p>
                  </a:txBody>
                  <a:tcPr marL="53636" marR="53636" marT="26818" marB="26818" anchor="ctr">
                    <a:lnL>
                      <a:noFill/>
                    </a:lnL>
                    <a:lnR>
                      <a:noFill/>
                    </a:lnR>
                    <a:lnT>
                      <a:noFill/>
                    </a:lnT>
                    <a:lnB>
                      <a:noFill/>
                    </a:lnB>
                    <a:solidFill>
                      <a:srgbClr val="FFFFFF"/>
                    </a:solidFill>
                  </a:tcPr>
                </a:tc>
                <a:tc>
                  <a:txBody>
                    <a:bodyPr/>
                    <a:lstStyle/>
                    <a:p>
                      <a:pPr algn="ctr" fontAlgn="ctr"/>
                      <a:r>
                        <a:rPr lang="en-US" sz="1600" b="1" dirty="0">
                          <a:effectLst/>
                        </a:rPr>
                        <a:t>Latitude</a:t>
                      </a:r>
                    </a:p>
                  </a:txBody>
                  <a:tcPr marL="53636" marR="53636" marT="26818" marB="26818" anchor="ctr">
                    <a:lnL>
                      <a:noFill/>
                    </a:lnL>
                    <a:lnR>
                      <a:noFill/>
                    </a:lnR>
                    <a:lnT>
                      <a:noFill/>
                    </a:lnT>
                    <a:lnB>
                      <a:noFill/>
                    </a:lnB>
                    <a:solidFill>
                      <a:srgbClr val="FFFFFF"/>
                    </a:solidFill>
                  </a:tcPr>
                </a:tc>
                <a:tc>
                  <a:txBody>
                    <a:bodyPr/>
                    <a:lstStyle/>
                    <a:p>
                      <a:pPr algn="ctr" fontAlgn="ctr"/>
                      <a:r>
                        <a:rPr lang="en-US" sz="1600" b="1" dirty="0">
                          <a:effectLst/>
                        </a:rPr>
                        <a:t>Longitude</a:t>
                      </a:r>
                    </a:p>
                  </a:txBody>
                  <a:tcPr marL="53636" marR="53636" marT="26818" marB="26818" anchor="ctr">
                    <a:lnL>
                      <a:noFill/>
                    </a:lnL>
                    <a:lnR>
                      <a:noFill/>
                    </a:lnR>
                    <a:lnT>
                      <a:noFill/>
                    </a:lnT>
                    <a:lnB>
                      <a:noFill/>
                    </a:lnB>
                    <a:solidFill>
                      <a:srgbClr val="FFFFFF"/>
                    </a:solidFill>
                  </a:tcPr>
                </a:tc>
                <a:tc>
                  <a:txBody>
                    <a:bodyPr/>
                    <a:lstStyle/>
                    <a:p>
                      <a:pPr algn="ctr" fontAlgn="ctr"/>
                      <a:r>
                        <a:rPr lang="en-US" sz="1600" b="1" dirty="0" err="1">
                          <a:effectLst/>
                        </a:rPr>
                        <a:t>StationID</a:t>
                      </a:r>
                      <a:endParaRPr lang="en-US" sz="1600" b="1" dirty="0">
                        <a:effectLst/>
                      </a:endParaRPr>
                    </a:p>
                  </a:txBody>
                  <a:tcPr marL="53636" marR="53636" marT="26818" marB="26818" anchor="ctr">
                    <a:lnL>
                      <a:noFill/>
                    </a:lnL>
                    <a:lnR>
                      <a:noFill/>
                    </a:lnR>
                    <a:lnT>
                      <a:noFill/>
                    </a:lnT>
                    <a:lnB>
                      <a:noFill/>
                    </a:lnB>
                    <a:solidFill>
                      <a:srgbClr val="FFFFFF"/>
                    </a:solidFill>
                  </a:tcPr>
                </a:tc>
                <a:tc>
                  <a:txBody>
                    <a:bodyPr/>
                    <a:lstStyle/>
                    <a:p>
                      <a:pPr algn="ctr" fontAlgn="ctr"/>
                      <a:r>
                        <a:rPr lang="en-US" sz="1600" b="1" dirty="0">
                          <a:effectLst/>
                        </a:rPr>
                        <a:t>Traffic</a:t>
                      </a:r>
                    </a:p>
                  </a:txBody>
                  <a:tcPr marL="53636" marR="53636" marT="26818" marB="26818" anchor="ctr">
                    <a:lnL>
                      <a:noFill/>
                    </a:lnL>
                    <a:lnR>
                      <a:noFill/>
                    </a:lnR>
                    <a:lnT>
                      <a:noFill/>
                    </a:lnT>
                    <a:lnB>
                      <a:noFill/>
                    </a:lnB>
                    <a:solidFill>
                      <a:srgbClr val="FFFFFF"/>
                    </a:solidFill>
                  </a:tcPr>
                </a:tc>
                <a:tc>
                  <a:txBody>
                    <a:bodyPr/>
                    <a:lstStyle/>
                    <a:p>
                      <a:pPr algn="ctr" fontAlgn="ctr"/>
                      <a:r>
                        <a:rPr lang="en-US" sz="1600" b="1" dirty="0">
                          <a:effectLst/>
                        </a:rPr>
                        <a:t>Venues count</a:t>
                      </a:r>
                    </a:p>
                  </a:txBody>
                  <a:tcPr marL="53636" marR="53636" marT="26818" marB="26818" anchor="ctr">
                    <a:lnL>
                      <a:noFill/>
                    </a:lnL>
                    <a:lnR>
                      <a:noFill/>
                    </a:lnR>
                    <a:lnT>
                      <a:noFill/>
                    </a:lnT>
                    <a:lnB>
                      <a:noFill/>
                    </a:lnB>
                    <a:solidFill>
                      <a:srgbClr val="FFFFFF"/>
                    </a:solidFill>
                  </a:tcPr>
                </a:tc>
                <a:extLst>
                  <a:ext uri="{0D108BD9-81ED-4DB2-BD59-A6C34878D82A}">
                    <a16:rowId xmlns:a16="http://schemas.microsoft.com/office/drawing/2014/main" val="1862535589"/>
                  </a:ext>
                </a:extLst>
              </a:tr>
              <a:tr h="486466">
                <a:tc>
                  <a:txBody>
                    <a:bodyPr/>
                    <a:lstStyle/>
                    <a:p>
                      <a:pPr algn="r" fontAlgn="ctr"/>
                      <a:r>
                        <a:rPr lang="ru-RU" sz="1100" b="1">
                          <a:effectLst/>
                        </a:rPr>
                        <a:t>0</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#5 Koltsevaya line</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Komsomolskaya</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1952-01-30</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55.7748</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37.6549</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Komsomolskaya Line #5</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187078</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5.0</a:t>
                      </a:r>
                    </a:p>
                  </a:txBody>
                  <a:tcPr marL="53636" marR="53636" marT="26818" marB="26818" anchor="ctr">
                    <a:lnL>
                      <a:noFill/>
                    </a:lnL>
                    <a:lnR>
                      <a:noFill/>
                    </a:lnR>
                    <a:lnT>
                      <a:noFill/>
                    </a:lnT>
                    <a:lnB>
                      <a:noFill/>
                    </a:lnB>
                    <a:solidFill>
                      <a:srgbClr val="F5F5F5"/>
                    </a:solidFill>
                  </a:tcPr>
                </a:tc>
                <a:extLst>
                  <a:ext uri="{0D108BD9-81ED-4DB2-BD59-A6C34878D82A}">
                    <a16:rowId xmlns:a16="http://schemas.microsoft.com/office/drawing/2014/main" val="562999808"/>
                  </a:ext>
                </a:extLst>
              </a:tr>
              <a:tr h="778345">
                <a:tc>
                  <a:txBody>
                    <a:bodyPr/>
                    <a:lstStyle/>
                    <a:p>
                      <a:pPr algn="r" fontAlgn="ctr"/>
                      <a:r>
                        <a:rPr lang="ru-RU" sz="1100" b="1">
                          <a:effectLst/>
                        </a:rPr>
                        <a:t>1</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#7 Tagansko-Krasnopresnenskaya line</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Vykhino</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1966-12-31</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55.7156</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37.8181</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Vykhino Line #7</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176629</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5.0</a:t>
                      </a:r>
                    </a:p>
                  </a:txBody>
                  <a:tcPr marL="53636" marR="53636" marT="26818" marB="26818" anchor="ctr">
                    <a:lnL>
                      <a:noFill/>
                    </a:lnL>
                    <a:lnR>
                      <a:noFill/>
                    </a:lnR>
                    <a:lnT>
                      <a:noFill/>
                    </a:lnT>
                    <a:lnB>
                      <a:noFill/>
                    </a:lnB>
                    <a:solidFill>
                      <a:srgbClr val="FFFFFF"/>
                    </a:solidFill>
                  </a:tcPr>
                </a:tc>
                <a:extLst>
                  <a:ext uri="{0D108BD9-81ED-4DB2-BD59-A6C34878D82A}">
                    <a16:rowId xmlns:a16="http://schemas.microsoft.com/office/drawing/2014/main" val="4116330247"/>
                  </a:ext>
                </a:extLst>
              </a:tr>
              <a:tr h="632405">
                <a:tc>
                  <a:txBody>
                    <a:bodyPr/>
                    <a:lstStyle/>
                    <a:p>
                      <a:pPr algn="r" fontAlgn="ctr"/>
                      <a:r>
                        <a:rPr lang="ru-RU" sz="1100" b="1">
                          <a:effectLst/>
                        </a:rPr>
                        <a:t>2</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#1 Sokolnicheskaya line</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Yugo-Zapadnaya</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1963-12-30</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55.6637</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37.4833</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Yugo-Zapadnaya Line #1</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128629</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33.0</a:t>
                      </a:r>
                    </a:p>
                  </a:txBody>
                  <a:tcPr marL="53636" marR="53636" marT="26818" marB="26818" anchor="ctr">
                    <a:lnL>
                      <a:noFill/>
                    </a:lnL>
                    <a:lnR>
                      <a:noFill/>
                    </a:lnR>
                    <a:lnT>
                      <a:noFill/>
                    </a:lnT>
                    <a:lnB>
                      <a:noFill/>
                    </a:lnB>
                    <a:solidFill>
                      <a:srgbClr val="F5F5F5"/>
                    </a:solidFill>
                  </a:tcPr>
                </a:tc>
                <a:extLst>
                  <a:ext uri="{0D108BD9-81ED-4DB2-BD59-A6C34878D82A}">
                    <a16:rowId xmlns:a16="http://schemas.microsoft.com/office/drawing/2014/main" val="2699059195"/>
                  </a:ext>
                </a:extLst>
              </a:tr>
              <a:tr h="632405">
                <a:tc>
                  <a:txBody>
                    <a:bodyPr/>
                    <a:lstStyle/>
                    <a:p>
                      <a:pPr algn="r" fontAlgn="ctr"/>
                      <a:r>
                        <a:rPr lang="ru-RU" sz="1100" b="1">
                          <a:effectLst/>
                        </a:rPr>
                        <a:t>3</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#2 Zamoskvoretskaya line</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Rechnoy Vokzal</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1964-12-31</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55.8549</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37.4761</a:t>
                      </a:r>
                    </a:p>
                  </a:txBody>
                  <a:tcPr marL="53636" marR="53636" marT="26818" marB="26818" anchor="ctr">
                    <a:lnL>
                      <a:noFill/>
                    </a:lnL>
                    <a:lnR>
                      <a:noFill/>
                    </a:lnR>
                    <a:lnT>
                      <a:noFill/>
                    </a:lnT>
                    <a:lnB>
                      <a:noFill/>
                    </a:lnB>
                    <a:solidFill>
                      <a:srgbClr val="FFFFFF"/>
                    </a:solidFill>
                  </a:tcPr>
                </a:tc>
                <a:tc>
                  <a:txBody>
                    <a:bodyPr/>
                    <a:lstStyle/>
                    <a:p>
                      <a:pPr algn="r" fontAlgn="ctr"/>
                      <a:r>
                        <a:rPr lang="en-US" sz="1100">
                          <a:effectLst/>
                        </a:rPr>
                        <a:t>Rechnoy Vokzal Line #2</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121187</a:t>
                      </a:r>
                    </a:p>
                  </a:txBody>
                  <a:tcPr marL="53636" marR="53636" marT="26818" marB="26818" anchor="ctr">
                    <a:lnL>
                      <a:noFill/>
                    </a:lnL>
                    <a:lnR>
                      <a:noFill/>
                    </a:lnR>
                    <a:lnT>
                      <a:noFill/>
                    </a:lnT>
                    <a:lnB>
                      <a:noFill/>
                    </a:lnB>
                    <a:solidFill>
                      <a:srgbClr val="FFFFFF"/>
                    </a:solidFill>
                  </a:tcPr>
                </a:tc>
                <a:tc>
                  <a:txBody>
                    <a:bodyPr/>
                    <a:lstStyle/>
                    <a:p>
                      <a:pPr algn="r" fontAlgn="ctr"/>
                      <a:r>
                        <a:rPr lang="ru-RU" sz="1100">
                          <a:effectLst/>
                        </a:rPr>
                        <a:t>26.0</a:t>
                      </a:r>
                    </a:p>
                  </a:txBody>
                  <a:tcPr marL="53636" marR="53636" marT="26818" marB="26818" anchor="ctr">
                    <a:lnL>
                      <a:noFill/>
                    </a:lnL>
                    <a:lnR>
                      <a:noFill/>
                    </a:lnR>
                    <a:lnT>
                      <a:noFill/>
                    </a:lnT>
                    <a:lnB>
                      <a:noFill/>
                    </a:lnB>
                    <a:solidFill>
                      <a:srgbClr val="FFFFFF"/>
                    </a:solidFill>
                  </a:tcPr>
                </a:tc>
                <a:extLst>
                  <a:ext uri="{0D108BD9-81ED-4DB2-BD59-A6C34878D82A}">
                    <a16:rowId xmlns:a16="http://schemas.microsoft.com/office/drawing/2014/main" val="2910018135"/>
                  </a:ext>
                </a:extLst>
              </a:tr>
              <a:tr h="778345">
                <a:tc>
                  <a:txBody>
                    <a:bodyPr/>
                    <a:lstStyle/>
                    <a:p>
                      <a:pPr algn="r" fontAlgn="ctr"/>
                      <a:r>
                        <a:rPr lang="ru-RU" sz="1100" b="1">
                          <a:effectLst/>
                        </a:rPr>
                        <a:t>4</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#7 Tagansko-Krasnopresnenskaya line</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Tekstilshchiki</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1966-12-31</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55.7088</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37.7316</a:t>
                      </a:r>
                    </a:p>
                  </a:txBody>
                  <a:tcPr marL="53636" marR="53636" marT="26818" marB="26818" anchor="ctr">
                    <a:lnL>
                      <a:noFill/>
                    </a:lnL>
                    <a:lnR>
                      <a:noFill/>
                    </a:lnR>
                    <a:lnT>
                      <a:noFill/>
                    </a:lnT>
                    <a:lnB>
                      <a:noFill/>
                    </a:lnB>
                    <a:solidFill>
                      <a:srgbClr val="F5F5F5"/>
                    </a:solidFill>
                  </a:tcPr>
                </a:tc>
                <a:tc>
                  <a:txBody>
                    <a:bodyPr/>
                    <a:lstStyle/>
                    <a:p>
                      <a:pPr algn="r" fontAlgn="ctr"/>
                      <a:r>
                        <a:rPr lang="en-US" sz="1100">
                          <a:effectLst/>
                        </a:rPr>
                        <a:t>Tekstilshchiki Line #7</a:t>
                      </a:r>
                    </a:p>
                  </a:txBody>
                  <a:tcPr marL="53636" marR="53636" marT="26818" marB="26818" anchor="ctr">
                    <a:lnL>
                      <a:noFill/>
                    </a:lnL>
                    <a:lnR>
                      <a:noFill/>
                    </a:lnR>
                    <a:lnT>
                      <a:noFill/>
                    </a:lnT>
                    <a:lnB>
                      <a:noFill/>
                    </a:lnB>
                    <a:solidFill>
                      <a:srgbClr val="F5F5F5"/>
                    </a:solidFill>
                  </a:tcPr>
                </a:tc>
                <a:tc>
                  <a:txBody>
                    <a:bodyPr/>
                    <a:lstStyle/>
                    <a:p>
                      <a:pPr algn="r" fontAlgn="ctr"/>
                      <a:r>
                        <a:rPr lang="ru-RU" sz="1100">
                          <a:effectLst/>
                        </a:rPr>
                        <a:t>118849</a:t>
                      </a:r>
                    </a:p>
                  </a:txBody>
                  <a:tcPr marL="53636" marR="53636" marT="26818" marB="26818" anchor="ctr">
                    <a:lnL>
                      <a:noFill/>
                    </a:lnL>
                    <a:lnR>
                      <a:noFill/>
                    </a:lnR>
                    <a:lnT>
                      <a:noFill/>
                    </a:lnT>
                    <a:lnB>
                      <a:noFill/>
                    </a:lnB>
                    <a:solidFill>
                      <a:srgbClr val="F5F5F5"/>
                    </a:solidFill>
                  </a:tcPr>
                </a:tc>
                <a:tc>
                  <a:txBody>
                    <a:bodyPr/>
                    <a:lstStyle/>
                    <a:p>
                      <a:pPr algn="r" fontAlgn="ctr"/>
                      <a:r>
                        <a:rPr lang="ru-RU" sz="1100" dirty="0">
                          <a:effectLst/>
                        </a:rPr>
                        <a:t>14.0</a:t>
                      </a:r>
                    </a:p>
                  </a:txBody>
                  <a:tcPr marL="53636" marR="53636" marT="26818" marB="26818" anchor="ctr">
                    <a:lnL>
                      <a:noFill/>
                    </a:lnL>
                    <a:lnR>
                      <a:noFill/>
                    </a:lnR>
                    <a:lnT>
                      <a:noFill/>
                    </a:lnT>
                    <a:lnB>
                      <a:noFill/>
                    </a:lnB>
                    <a:solidFill>
                      <a:srgbClr val="F5F5F5"/>
                    </a:solidFill>
                  </a:tcPr>
                </a:tc>
                <a:extLst>
                  <a:ext uri="{0D108BD9-81ED-4DB2-BD59-A6C34878D82A}">
                    <a16:rowId xmlns:a16="http://schemas.microsoft.com/office/drawing/2014/main" val="2086383085"/>
                  </a:ext>
                </a:extLst>
              </a:tr>
            </a:tbl>
          </a:graphicData>
        </a:graphic>
      </p:graphicFrame>
    </p:spTree>
    <p:extLst>
      <p:ext uri="{BB962C8B-B14F-4D97-AF65-F5344CB8AC3E}">
        <p14:creationId xmlns:p14="http://schemas.microsoft.com/office/powerpoint/2010/main" val="196136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Clustering</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759" y="1858903"/>
            <a:ext cx="6667500" cy="3876675"/>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75" y="1906528"/>
            <a:ext cx="5962650" cy="3829050"/>
          </a:xfrm>
          <a:prstGeom prst="rect">
            <a:avLst/>
          </a:prstGeom>
        </p:spPr>
      </p:pic>
    </p:spTree>
    <p:extLst>
      <p:ext uri="{BB962C8B-B14F-4D97-AF65-F5344CB8AC3E}">
        <p14:creationId xmlns:p14="http://schemas.microsoft.com/office/powerpoint/2010/main" val="1488176172"/>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261</TotalTime>
  <Words>825</Words>
  <Application>Microsoft Office PowerPoint</Application>
  <PresentationFormat>Широкоэкранный</PresentationFormat>
  <Paragraphs>388</Paragraphs>
  <Slides>15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15</vt:i4>
      </vt:variant>
    </vt:vector>
  </HeadingPairs>
  <TitlesOfParts>
    <vt:vector size="18" baseType="lpstr">
      <vt:lpstr>Calibri</vt:lpstr>
      <vt:lpstr>Calibri Light</vt:lpstr>
      <vt:lpstr>Ретро</vt:lpstr>
      <vt:lpstr> Analysis of the potential locations for consumer business in Moscow, Russia.</vt:lpstr>
      <vt:lpstr>Introduction</vt:lpstr>
      <vt:lpstr>Data</vt:lpstr>
      <vt:lpstr>Methodology </vt:lpstr>
      <vt:lpstr>Downloaded data</vt:lpstr>
      <vt:lpstr>Moscow map</vt:lpstr>
      <vt:lpstr>Foursquare</vt:lpstr>
      <vt:lpstr>Traffic and venues count</vt:lpstr>
      <vt:lpstr>Clustering</vt:lpstr>
      <vt:lpstr>Moscow map after clustering</vt:lpstr>
      <vt:lpstr>Clusters</vt:lpstr>
      <vt:lpstr>Cluster 3</vt:lpstr>
      <vt:lpstr>Cluster 1</vt:lpstr>
      <vt:lpstr> Discussion</vt:lpstr>
      <vt:lpstr>Conclusion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HP</dc:creator>
  <cp:lastModifiedBy>HP</cp:lastModifiedBy>
  <cp:revision>6</cp:revision>
  <dcterms:created xsi:type="dcterms:W3CDTF">2019-07-17T14:25:58Z</dcterms:created>
  <dcterms:modified xsi:type="dcterms:W3CDTF">2019-07-17T18:47:30Z</dcterms:modified>
</cp:coreProperties>
</file>