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5bdf9c09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5bdf9c09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de a găsi un hiperplan marginal maxim care împarte în clase în cel mai bun mod setul de date</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vor defini linia de separare prin calcularea marjelor</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hiperplan = plan de decizie</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marja = decalaj</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5fcf7db8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5fcf7db8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5bdf9c09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5bdf9c09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poate fi definit formal</a:t>
            </a:r>
            <a:r>
              <a:rPr lang="ro" sz="1200">
                <a:solidFill>
                  <a:schemeClr val="dk1"/>
                </a:solidFill>
              </a:rPr>
              <a:t> </a:t>
            </a:r>
            <a:r>
              <a:rPr lang="ro" sz="1200">
                <a:solidFill>
                  <a:schemeClr val="dk1"/>
                </a:solidFill>
                <a:latin typeface="Times New Roman"/>
                <a:ea typeface="Times New Roman"/>
                <a:cs typeface="Times New Roman"/>
                <a:sym typeface="Times New Roman"/>
              </a:rPr>
              <a:t>un graf aciclic direcționat, compus dintr-un set de muchii direcționate și unul de noduri.</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Orice nod codifică o decizie (binară)</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5fcf7db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5fcf7db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cercetătorul japonez Siem Lim, studiu</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Tjen-Siem Lim</a:t>
            </a:r>
            <a:r>
              <a:rPr lang="ro" sz="1200">
                <a:solidFill>
                  <a:schemeClr val="dk1"/>
                </a:solidFill>
                <a:latin typeface="Times New Roman"/>
                <a:ea typeface="Times New Roman"/>
                <a:cs typeface="Times New Roman"/>
                <a:sym typeface="Times New Roman"/>
              </a:rPr>
              <a:t>, care a efectuat un studiu comparativ al arborilor de decizie față de alți algoritmi de învățare automată și a concluzionat că algoritmul posedă o combinație foarte bună privind viteza de clasificare și rata de eroare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Char char="-"/>
            </a:pPr>
            <a:r>
              <a:rPr lang="ro" sz="1200">
                <a:solidFill>
                  <a:schemeClr val="dk1"/>
                </a:solidFill>
                <a:latin typeface="Times New Roman"/>
                <a:ea typeface="Times New Roman"/>
                <a:cs typeface="Times New Roman"/>
                <a:sym typeface="Times New Roman"/>
              </a:rPr>
              <a:t>În cazul adăugării unui nou punct de date</a:t>
            </a:r>
            <a:r>
              <a:rPr lang="ro" sz="1200">
                <a:solidFill>
                  <a:schemeClr val="dk1"/>
                </a:solidFill>
              </a:rPr>
              <a:t> </a:t>
            </a:r>
            <a:r>
              <a:rPr lang="ro" sz="1200">
                <a:solidFill>
                  <a:schemeClr val="dk1"/>
                </a:solidFill>
                <a:latin typeface="Times New Roman"/>
                <a:ea typeface="Times New Roman"/>
                <a:cs typeface="Times New Roman"/>
                <a:sym typeface="Times New Roman"/>
              </a:rPr>
              <a:t>este posibilă regenerarea arborelui general, astfel că toate nodurile trebuie recreate și recalculate.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5bdf9c09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5bdf9c09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prezice noi observații de eșantion prin căutarea celor mai asemănătoare eșantioane de antrenament. </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i se alocă o valoare depinzând de cât de mult corespunde cu punctele din setul de antrenament.</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distanței euclidiene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5fcf7db8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5fcf7db8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distribuția parametrilor nu trebuie să fie cunoscută</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micile modificări ale datelor de antrenament nu conduc la diferite rezultate de clasificare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există mult mai multe date aparținând unei anumite categorii decât restul categoriilor </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distanța trebuie calculată în fiecare punct de fiecare dată când algoritmul întâlnește un nou punct de date.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5bdf9c09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5bdf9c09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predicție mai sigură, exactă și mai solidă, stabilă.</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arbore de decizie tinde să creeze reguli, pe care le folosește pentru a lua decizii, pe când o pădure aleatoare va alege aleatoriu caracteristici și va face observații, va construi o pădure de arbori de decizie și apoi va face o medie a rezultatelor.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5fcf7db8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5fcf7db8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utilizează un număr de arbori cu diferențe semnificative între subgrupuri.</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încetinește viteza procesului, deoarece construiește sute sau mii de arbori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5bdf9c09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5bdf9c09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încearcă să prezică rezultate probabilistice precise pe baza unor caracteristici independente</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Variabila țintă este categorică.</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Termenii de eroare sunt independenți.</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Predictorii sunt necorelați.</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Variabilele sunt relevante.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5fcf7db8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5fcf7db8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vedea procesul acestuia pas cu pas și înțelege ce se întâmplă</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pe seturile de date cu dimensiuni mari supraadaptare, supraestimarea acurateței, antrenat pe date de antrenament puține cu multe caracteristici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5fcf7db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5fcf7db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ro" sz="1200">
                <a:solidFill>
                  <a:schemeClr val="dk1"/>
                </a:solidFill>
                <a:latin typeface="Times New Roman"/>
                <a:ea typeface="Times New Roman"/>
                <a:cs typeface="Times New Roman"/>
                <a:sym typeface="Times New Roman"/>
              </a:rPr>
              <a:t>2019, provincia Hubei din Republica Populară Chineză</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Această pandemie continuă să provoace sistemele medicale, după cum putem observa și în următoarea statistică de covid din ultima lună</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5bdf9c09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5bdf9c09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Urmarind sa evaluez modelele, am ales sa analizez..</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 o abordare grafică pentru a expune balansul dintre rata pozitiv adevărată (sensibilitatea) si cea pozitiv falsă (specificitatea)</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modelul este mai bun cu cât acesta este situat cât mai aproape de colțul din stânga al diagramei</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AUC o altă abordare pentru evaluare,  cu cât această suprafață se apropie mai mult de valoarea 1, cu atât modelul este mai bun</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5bdf9c093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5bdf9c093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ro"/>
              <a:t>face presupuneri aleatorii, intrucat modelul de clasificare este situat de-a lungul diagonalei principale</a:t>
            </a:r>
            <a:endParaRPr/>
          </a:p>
          <a:p>
            <a:pPr indent="-298450" lvl="0" marL="457200" rtl="0" algn="l">
              <a:spcBef>
                <a:spcPts val="0"/>
              </a:spcBef>
              <a:spcAft>
                <a:spcPts val="0"/>
              </a:spcAft>
              <a:buSzPts val="1100"/>
              <a:buChar char="-"/>
            </a:pPr>
            <a:r>
              <a:rPr lang="ro"/>
              <a:t>auc e &lt;0.5, </a:t>
            </a:r>
            <a:r>
              <a:rPr lang="ro" sz="1200">
                <a:solidFill>
                  <a:schemeClr val="dk1"/>
                </a:solidFill>
                <a:latin typeface="Times New Roman"/>
                <a:ea typeface="Times New Roman"/>
                <a:cs typeface="Times New Roman"/>
                <a:sym typeface="Times New Roman"/>
              </a:rPr>
              <a:t>modelul face presupuneri aleatorii, nu este antrenat suficient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5bdf9c09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5bdf9c09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ro"/>
              <a:t>performanță clasificării devine din ce în ce mai bună, întrucât modelele de clasificare sunt situate cât mai aproape de colțul din stânga al diagramei, iar valoarea ariei tinde să ajungă către 1</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5bdf9c093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5bdf9c093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depinde de capacitatea de predicție a acestora</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arată o diferență de 0.6 % legat de cea mai bună performanță între metodele de predicție (cea mai înaltă și cea mai scăzută)</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Mașinii cu suport vectorial o creștere de 1.3 % (între 400 si 2000 înregistrări), pe când Random forest are doar 0.8 %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Am putut observa diferențe semnificative cu cât setul de antrenament a fost mai mare, astfel că de la 400 înregistrări la 2000, Mașina cu suport vectorial a înregistrat o creștere de 1.3 %, Arborele de decizie 1.2 % și Cei mai apropiați K vecini 1 %, pe când Regresia liniară a avut doar 0.7 %, iar Random Forest 0.8%.</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7cd65f9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7cd65f9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5bdf9c09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5bdf9c09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Predicția COVID-19 prin utilizarea Machine Learning ar putea ajuta la creșterea vitezei de identificare a virusului, ceea ce duce la reducerea ratei mortalității, prin diagnosticarea la timp</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febra, tusea și respectiv contactul strâns cu o persoană  confirmată că are COVID-19</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rgbClr val="161513"/>
              </a:buClr>
              <a:buSzPts val="1100"/>
              <a:buChar char="-"/>
            </a:pPr>
            <a:r>
              <a:rPr lang="ro" sz="1200">
                <a:solidFill>
                  <a:schemeClr val="dk1"/>
                </a:solidFill>
                <a:latin typeface="Times New Roman"/>
                <a:ea typeface="Times New Roman"/>
                <a:cs typeface="Times New Roman"/>
                <a:sym typeface="Times New Roman"/>
              </a:rPr>
              <a:t>cu toate acestea, cu mai mult timp, efort, date și o mai bună înțelegere a funcționalităților mai complexe oferite de fiecare bibliotecă, nu ar exista nicio îndoială că precizia ar putea deveni și mai mare.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Am obținut o mai bune perspective asupra învățării automate, privind noțiunile de Machine Learning, urmărind pe viitor, cu mai mult timp și o mai bună înțelegere a funcționalităților mai complexe să dezvolt algoritmi cu o capacitate de învățare mai mare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Am ales să implementez o interfață grafică, pentru a evidenția cu ușurință rularea algoritmilor în vederea evaluării modelelor.</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5fcf7db8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5fcf7db8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5bdf9c09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5bdf9c09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bazate pe tehnici de Data Mining si Machine Learning</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prin diagnosticarea mai ușoară pe baza simptomelor</a:t>
            </a:r>
            <a:endParaRPr sz="1200">
              <a:solidFill>
                <a:schemeClr val="dk1"/>
              </a:solidFill>
              <a:latin typeface="Times New Roman"/>
              <a:ea typeface="Times New Roman"/>
              <a:cs typeface="Times New Roman"/>
              <a:sym typeface="Times New Roman"/>
            </a:endParaRPr>
          </a:p>
          <a:p>
            <a:pPr indent="-266700" lvl="0" marL="457200" rtl="0" algn="just">
              <a:spcBef>
                <a:spcPts val="0"/>
              </a:spcBef>
              <a:spcAft>
                <a:spcPts val="0"/>
              </a:spcAft>
              <a:buClr>
                <a:schemeClr val="dk1"/>
              </a:buClr>
              <a:buSzPts val="600"/>
              <a:buFont typeface="Times New Roman"/>
              <a:buChar char="-"/>
            </a:pPr>
            <a:r>
              <a:rPr lang="ro" sz="1200">
                <a:solidFill>
                  <a:schemeClr val="dk1"/>
                </a:solidFill>
                <a:latin typeface="Times New Roman"/>
                <a:ea typeface="Times New Roman"/>
                <a:cs typeface="Times New Roman"/>
                <a:sym typeface="Times New Roman"/>
              </a:rPr>
              <a:t>precum și a avantajelor și a dezavantajelor ce stau la baza implementării și a funcționării lor,</a:t>
            </a:r>
            <a:endParaRPr sz="6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Pregătirea unui model de învățare automată care ar putea face predicții cât mai precise despre pacienții diagnosticați cu COVID-19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 Identificarea celei mai potrivite tehnici de învățare automată pentru predicție, pentru a se efectua pe rapoartele clinice ale pacienților.</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Identificarea caracteristicilor care afectează predicția COVID-19 la pacienți.</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5bdf9c093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5bdf9c09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vreau sa ofer sprijin cadrelor medicale în combaterea pandemiei, abordând cea mai optimă soluție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Fiind un domeniu nou pentru mine, am ales cercetarea pe aceste ramuri pentru a obtine o bună perspectivă asupra algoritmilor de învățare automată, privind eficiența și stabilitatea acestora în domeniul medical.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bdf9c09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bdf9c09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22 martie 2020 până în 31 martie 2020</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8 caracteristici binare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9, 15, 24, 42, respectiv 62</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Prin variația seturilor de date pot observa mai bine cum evoluează modelele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Acest lucru conduce către un model robust, mai concret, evitând o posibilă strategie a  mediei aritmetice, care ar putea reduce erorile de bază și ar putea implicit să invalideze seturile de antrenament. În același timp, prin această metodă se pierde multă informație, constituind un dezavantaj.</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5bdf9c093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5bdf9c093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Times New Roman"/>
              <a:buChar char="-"/>
            </a:pPr>
            <a:r>
              <a:rPr lang="ro" sz="1200">
                <a:solidFill>
                  <a:schemeClr val="dk1"/>
                </a:solidFill>
              </a:rPr>
              <a:t>Învățarea automată este un domeniu care se concentrează pe construcția de algoritmi care fac predicții bazate pe date, întrucât este preocupat să construiască programe cu scopul de a se îmbunătăți automat cu experiența.</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Lucrarea stă la baza unei învățări supervizate, astfel că modelul este antrenat folosind un set de date de antrenament, unde învață despre fiecare tip de date.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rPr>
              <a:t>Următorul pas constă în a găsi cele mai optime valori ale hiper-parametrilor, în acest scop modelul fiind testat cu valori diferite ale hiper-parametrilor pe un set de date de validare, pentru a obține, în urma evaluării fiecăruia, cea mai bună performanță. Odată ce procesul de instruire este finalizat, modelul este testat pe baza datelor de testare și apoi prezice rezultatul </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61513"/>
              </a:buClr>
              <a:buSzPts val="1100"/>
              <a:buChar char="-"/>
            </a:pPr>
            <a:r>
              <a:rPr lang="ro">
                <a:solidFill>
                  <a:srgbClr val="161513"/>
                </a:solidFill>
              </a:rPr>
              <a:t>o evaluare obiectivă a unui model final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5bdf9c09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5bdf9c09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sunt esențiali în măsurarea performanței unui model de învățare automată. Întrucât modelul stă la baza clasificării</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ne permite să înțelegem care model este cel mai bun la identificarea tiparelor în setul de antrenament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estimarea adevărat pozitivă, abilitatea de a clasifica corect un pacient fiind depistat ,,pozitiv”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Este o măsură aflată în completarea sensibilității, existând un compromis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5bdf9c09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5bdf9c09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rgbClr val="161513"/>
              </a:buClr>
              <a:buSzPts val="1000"/>
              <a:buChar char="-"/>
            </a:pPr>
            <a:r>
              <a:rPr lang="ro">
                <a:solidFill>
                  <a:schemeClr val="dk1"/>
                </a:solidFill>
              </a:rPr>
              <a:t>Pentru a clasifica cele mai importante caracteristici ale modelului am folosit diagrama SHAP</a:t>
            </a:r>
            <a:endParaRPr>
              <a:solidFill>
                <a:schemeClr val="dk1"/>
              </a:solidFill>
            </a:endParaRPr>
          </a:p>
          <a:p>
            <a:pPr indent="-298450" lvl="0" marL="457200" rtl="0" algn="l">
              <a:lnSpc>
                <a:spcPct val="115000"/>
              </a:lnSpc>
              <a:spcBef>
                <a:spcPts val="0"/>
              </a:spcBef>
              <a:spcAft>
                <a:spcPts val="0"/>
              </a:spcAft>
              <a:buClr>
                <a:srgbClr val="161513"/>
              </a:buClr>
              <a:buSzPts val="1100"/>
              <a:buChar char="-"/>
            </a:pPr>
            <a:r>
              <a:rPr lang="ro">
                <a:solidFill>
                  <a:srgbClr val="161513"/>
                </a:solidFill>
              </a:rPr>
              <a:t>tuse, febră, durere de gât, dificultate în respirație, durere de cap, vârsta de 60 de ani sau peste, sexul, contact cu o persoană confirmată.</a:t>
            </a:r>
            <a:endParaRPr>
              <a:solidFill>
                <a:srgbClr val="161513"/>
              </a:solidFill>
            </a:endParaRPr>
          </a:p>
          <a:p>
            <a:pPr indent="-298450" lvl="0" marL="457200" rtl="0" algn="l">
              <a:spcBef>
                <a:spcPts val="0"/>
              </a:spcBef>
              <a:spcAft>
                <a:spcPts val="0"/>
              </a:spcAft>
              <a:buClr>
                <a:srgbClr val="161513"/>
              </a:buClr>
              <a:buSzPts val="1100"/>
              <a:buChar char="-"/>
            </a:pPr>
            <a:r>
              <a:rPr lang="ro">
                <a:solidFill>
                  <a:srgbClr val="161513"/>
                </a:solidFill>
              </a:rPr>
              <a:t>Caracteristicile sunt organizate după valorile lor medii absolute</a:t>
            </a:r>
            <a:endParaRPr>
              <a:solidFill>
                <a:srgbClr val="161513"/>
              </a:solidFill>
            </a:endParaRPr>
          </a:p>
          <a:p>
            <a:pPr indent="-298450" lvl="0" marL="457200" rtl="0" algn="l">
              <a:spcBef>
                <a:spcPts val="0"/>
              </a:spcBef>
              <a:spcAft>
                <a:spcPts val="0"/>
              </a:spcAft>
              <a:buClr>
                <a:srgbClr val="161513"/>
              </a:buClr>
              <a:buSzPts val="1100"/>
              <a:buChar char="-"/>
            </a:pPr>
            <a:r>
              <a:rPr lang="ro">
                <a:solidFill>
                  <a:srgbClr val="161513"/>
                </a:solidFill>
              </a:rPr>
              <a:t>Fiecare punct corespunde unei persoane individuale din studiu.</a:t>
            </a:r>
            <a:endParaRPr>
              <a:solidFill>
                <a:srgbClr val="161513"/>
              </a:solidFill>
            </a:endParaRPr>
          </a:p>
          <a:p>
            <a:pPr indent="-298450" lvl="0" marL="457200" rtl="0" algn="l">
              <a:spcBef>
                <a:spcPts val="0"/>
              </a:spcBef>
              <a:spcAft>
                <a:spcPts val="0"/>
              </a:spcAft>
              <a:buClr>
                <a:srgbClr val="161513"/>
              </a:buClr>
              <a:buSzPts val="1100"/>
              <a:buChar char="-"/>
            </a:pPr>
            <a:r>
              <a:rPr lang="ro">
                <a:solidFill>
                  <a:srgbClr val="161513"/>
                </a:solidFill>
              </a:rPr>
              <a:t>Poziția fiecărui punct pe axa X arată impactul pe care îl are această caracteristică asupra predicției pentru un anumit individ.</a:t>
            </a:r>
            <a:endParaRPr>
              <a:solidFill>
                <a:srgbClr val="161513"/>
              </a:solidFill>
            </a:endParaRPr>
          </a:p>
          <a:p>
            <a:pPr indent="-298450" lvl="0" marL="457200" rtl="0" algn="l">
              <a:spcBef>
                <a:spcPts val="0"/>
              </a:spcBef>
              <a:spcAft>
                <a:spcPts val="0"/>
              </a:spcAft>
              <a:buClr>
                <a:srgbClr val="161513"/>
              </a:buClr>
              <a:buSzPts val="1100"/>
              <a:buChar char="-"/>
            </a:pPr>
            <a:r>
              <a:rPr lang="ro">
                <a:solidFill>
                  <a:srgbClr val="161513"/>
                </a:solidFill>
              </a:rPr>
              <a:t>După cum era de așteptat, </a:t>
            </a:r>
            <a:endParaRPr>
              <a:solidFill>
                <a:srgbClr val="161513"/>
              </a:solidFill>
            </a:endParaRPr>
          </a:p>
          <a:p>
            <a:pPr indent="-260350" lvl="0" marL="457200" rtl="0" algn="l">
              <a:spcBef>
                <a:spcPts val="560"/>
              </a:spcBef>
              <a:spcAft>
                <a:spcPts val="0"/>
              </a:spcAft>
              <a:buClr>
                <a:srgbClr val="161513"/>
              </a:buClr>
              <a:buSzPts val="500"/>
              <a:buChar char="-"/>
            </a:pPr>
            <a:r>
              <a:rPr lang="ro" sz="1200">
                <a:solidFill>
                  <a:schemeClr val="dk1"/>
                </a:solidFill>
                <a:latin typeface="Times New Roman"/>
                <a:ea typeface="Times New Roman"/>
                <a:cs typeface="Times New Roman"/>
                <a:sym typeface="Times New Roman"/>
              </a:rPr>
              <a:t> și evidențiind importanța distanțării sociale.</a:t>
            </a:r>
            <a:endParaRPr sz="500">
              <a:solidFill>
                <a:srgbClr val="161513"/>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5bdf9c09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5bdf9c09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 fiecare algoritm are un mod diferit de funcționare, avantaje, respectiv provocări pe care le aduce. </a:t>
            </a:r>
            <a:endParaRPr/>
          </a:p>
          <a:p>
            <a:pPr indent="0" lvl="0" marL="0" rtl="0" algn="l">
              <a:spcBef>
                <a:spcPts val="0"/>
              </a:spcBef>
              <a:spcAft>
                <a:spcPts val="0"/>
              </a:spcAft>
              <a:buNone/>
            </a:pPr>
            <a:r>
              <a:rPr lang="ro"/>
              <a:t>- din cauza timpului limitat, voi evidentia un avantaj și o provocare care au fost regăsite privind fiecare dintre acești algoritmi</a:t>
            </a:r>
            <a:endParaRPr/>
          </a:p>
          <a:p>
            <a:pPr indent="0" lvl="0" marL="0" rtl="0" algn="l">
              <a:spcBef>
                <a:spcPts val="0"/>
              </a:spcBef>
              <a:spcAft>
                <a:spcPts val="0"/>
              </a:spcAft>
              <a:buNone/>
            </a:pPr>
            <a:r>
              <a:rPr lang="ro"/>
              <a:t>- bibliotecile Pandas - citirea fisierului de date și prelucrarea acestuia</a:t>
            </a:r>
            <a:endParaRPr/>
          </a:p>
          <a:p>
            <a:pPr indent="0" lvl="0" marL="0" rtl="0" algn="l">
              <a:spcBef>
                <a:spcPts val="0"/>
              </a:spcBef>
              <a:spcAft>
                <a:spcPts val="0"/>
              </a:spcAft>
              <a:buNone/>
            </a:pPr>
            <a:r>
              <a:rPr lang="ro"/>
              <a:t>-  Numpy - selectarea intervalului in grafice</a:t>
            </a:r>
            <a:endParaRPr/>
          </a:p>
          <a:p>
            <a:pPr indent="0" lvl="0" marL="0" rtl="0" algn="l">
              <a:spcBef>
                <a:spcPts val="0"/>
              </a:spcBef>
              <a:spcAft>
                <a:spcPts val="0"/>
              </a:spcAft>
              <a:buNone/>
            </a:pPr>
            <a:r>
              <a:rPr lang="ro"/>
              <a:t>- Sklearn - bibliotecă pentru învățarea automată</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457200" y="3335274"/>
            <a:ext cx="8229600" cy="7797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ctr">
              <a:spcBef>
                <a:spcPts val="0"/>
              </a:spcBef>
              <a:spcAft>
                <a:spcPts val="0"/>
              </a:spcAft>
              <a:buClr>
                <a:srgbClr val="0CB0B4"/>
              </a:buClr>
              <a:buSzPts val="3600"/>
              <a:buFont typeface="Calibri"/>
              <a:buNone/>
              <a:defRPr sz="3600">
                <a:solidFill>
                  <a:srgbClr val="0CB0B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457200" y="4124866"/>
            <a:ext cx="8229600" cy="642300"/>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Clr>
                <a:srgbClr val="92D050"/>
              </a:buClr>
              <a:buSzPts val="2800"/>
              <a:buNone/>
              <a:defRPr b="0" i="0" sz="2800">
                <a:solidFill>
                  <a:srgbClr val="92D05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1792288" y="459581"/>
            <a:ext cx="5486400" cy="3086100"/>
          </a:xfrm>
          <a:prstGeom prst="rect">
            <a:avLst/>
          </a:prstGeom>
          <a:noFill/>
          <a:ln>
            <a:noFill/>
          </a:ln>
        </p:spPr>
      </p:sp>
      <p:sp>
        <p:nvSpPr>
          <p:cNvPr id="71" name="Google Shape;71;p11"/>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pic>
        <p:nvPicPr>
          <p:cNvPr descr="E:\websites\free-power-point-templates\2012\logos.png" id="87" name="Google Shape;87;p13"/>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40730" y="1062641"/>
            <a:ext cx="8246100" cy="763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0CB0B4"/>
              </a:buClr>
              <a:buSzPts val="3600"/>
              <a:buFont typeface="Calibri"/>
              <a:buNone/>
              <a:defRPr sz="3600">
                <a:solidFill>
                  <a:srgbClr val="0CB0B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48966" y="1808225"/>
            <a:ext cx="8246100" cy="3054000"/>
          </a:xfrm>
          <a:prstGeom prst="rect">
            <a:avLst/>
          </a:prstGeom>
          <a:noFill/>
          <a:ln>
            <a:noFill/>
          </a:ln>
        </p:spPr>
        <p:txBody>
          <a:bodyPr anchorCtr="0" anchor="t" bIns="45700" lIns="91425" spcFirstLastPara="1" rIns="91425" wrap="square" tIns="45700">
            <a:normAutofit/>
          </a:bodyPr>
          <a:lstStyle>
            <a:lvl1pPr indent="-406400" lvl="0" marL="457200" algn="ctr">
              <a:spcBef>
                <a:spcPts val="560"/>
              </a:spcBef>
              <a:spcAft>
                <a:spcPts val="0"/>
              </a:spcAft>
              <a:buClr>
                <a:schemeClr val="dk1"/>
              </a:buClr>
              <a:buSzPts val="2800"/>
              <a:buChar char="•"/>
              <a:defRPr sz="2800">
                <a:solidFill>
                  <a:schemeClr val="dk1"/>
                </a:solidFill>
              </a:defRPr>
            </a:lvl1pPr>
            <a:lvl2pPr indent="-406400" lvl="1" marL="914400" algn="ctr">
              <a:spcBef>
                <a:spcPts val="560"/>
              </a:spcBef>
              <a:spcAft>
                <a:spcPts val="0"/>
              </a:spcAft>
              <a:buClr>
                <a:schemeClr val="dk1"/>
              </a:buClr>
              <a:buSzPts val="2800"/>
              <a:buChar char="–"/>
              <a:defRPr>
                <a:solidFill>
                  <a:schemeClr val="dk1"/>
                </a:solidFill>
              </a:defRPr>
            </a:lvl2pPr>
            <a:lvl3pPr indent="-381000" lvl="2" marL="1371600" algn="ctr">
              <a:spcBef>
                <a:spcPts val="480"/>
              </a:spcBef>
              <a:spcAft>
                <a:spcPts val="0"/>
              </a:spcAft>
              <a:buClr>
                <a:schemeClr val="dk1"/>
              </a:buClr>
              <a:buSzPts val="2400"/>
              <a:buChar char="•"/>
              <a:defRPr>
                <a:solidFill>
                  <a:schemeClr val="dk1"/>
                </a:solidFill>
              </a:defRPr>
            </a:lvl3pPr>
            <a:lvl4pPr indent="-355600" lvl="3" marL="1828800" algn="ctr">
              <a:spcBef>
                <a:spcPts val="400"/>
              </a:spcBef>
              <a:spcAft>
                <a:spcPts val="0"/>
              </a:spcAft>
              <a:buClr>
                <a:schemeClr val="dk1"/>
              </a:buClr>
              <a:buSzPts val="2000"/>
              <a:buChar char="–"/>
              <a:defRPr>
                <a:solidFill>
                  <a:schemeClr val="dk1"/>
                </a:solidFill>
              </a:defRPr>
            </a:lvl4pPr>
            <a:lvl5pPr indent="-355600" lvl="4" marL="2286000" algn="ctr">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448965" y="433880"/>
            <a:ext cx="6708300" cy="725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CB0B4"/>
              </a:buClr>
              <a:buSzPts val="3600"/>
              <a:buFont typeface="Calibri"/>
              <a:buNone/>
              <a:defRPr sz="3600">
                <a:solidFill>
                  <a:srgbClr val="0CB0B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448965" y="1197405"/>
            <a:ext cx="6708300" cy="35112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518630" y="1044700"/>
            <a:ext cx="8093400" cy="763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0CB0B4"/>
              </a:buClr>
              <a:buSzPts val="3600"/>
              <a:buFont typeface="Calibri"/>
              <a:buNone/>
              <a:defRPr sz="3600">
                <a:solidFill>
                  <a:srgbClr val="0CB0B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536879" y="1793943"/>
            <a:ext cx="4040100" cy="479700"/>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92D050"/>
              </a:buClr>
              <a:buSzPts val="2400"/>
              <a:buNone/>
              <a:defRPr b="1" sz="2400">
                <a:solidFill>
                  <a:srgbClr val="92D05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3" name="Google Shape;33;p5"/>
          <p:cNvSpPr txBox="1"/>
          <p:nvPr>
            <p:ph idx="2" type="body"/>
          </p:nvPr>
        </p:nvSpPr>
        <p:spPr>
          <a:xfrm>
            <a:off x="536879" y="2266340"/>
            <a:ext cx="4040100" cy="227640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 name="Google Shape;34;p5"/>
          <p:cNvSpPr txBox="1"/>
          <p:nvPr>
            <p:ph idx="3" type="body"/>
          </p:nvPr>
        </p:nvSpPr>
        <p:spPr>
          <a:xfrm>
            <a:off x="4572000" y="1793943"/>
            <a:ext cx="4041900" cy="479700"/>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92D050"/>
              </a:buClr>
              <a:buSzPts val="2400"/>
              <a:buNone/>
              <a:defRPr b="1" sz="2400">
                <a:solidFill>
                  <a:srgbClr val="92D05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5"/>
          <p:cNvSpPr txBox="1"/>
          <p:nvPr>
            <p:ph idx="4" type="body"/>
          </p:nvPr>
        </p:nvSpPr>
        <p:spPr>
          <a:xfrm>
            <a:off x="4572000" y="2266340"/>
            <a:ext cx="4041900" cy="227640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6" name="Google Shape;46;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4" name="Google Shape;64;p10"/>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o"/>
              <a:t>‹#›</a:t>
            </a:fld>
            <a:endParaRPr/>
          </a:p>
        </p:txBody>
      </p:sp>
      <p:sp>
        <p:nvSpPr>
          <p:cNvPr id="11" name="Google Shape;11;p1"/>
          <p:cNvSpPr txBox="1"/>
          <p:nvPr/>
        </p:nvSpPr>
        <p:spPr>
          <a:xfrm>
            <a:off x="-9150" y="5213747"/>
            <a:ext cx="8389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ro"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457200" y="3335274"/>
            <a:ext cx="8229600" cy="7797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1200"/>
              </a:spcBef>
              <a:spcAft>
                <a:spcPts val="1200"/>
              </a:spcAft>
              <a:buNone/>
            </a:pPr>
            <a:r>
              <a:rPr lang="ro" sz="2100">
                <a:solidFill>
                  <a:schemeClr val="dk1"/>
                </a:solidFill>
                <a:latin typeface="Times New Roman"/>
                <a:ea typeface="Times New Roman"/>
                <a:cs typeface="Times New Roman"/>
                <a:sym typeface="Times New Roman"/>
              </a:rPr>
              <a:t>IDENTIFICAREA PACIENȚILOR DIAGNOSTICAȚI CU COVID-19 FOLOSIND ÎNVĂȚAREA AUTOMATĂ</a:t>
            </a:r>
            <a:endParaRPr>
              <a:latin typeface="Times New Roman"/>
              <a:ea typeface="Times New Roman"/>
              <a:cs typeface="Times New Roman"/>
              <a:sym typeface="Times New Roman"/>
            </a:endParaRPr>
          </a:p>
        </p:txBody>
      </p:sp>
      <p:sp>
        <p:nvSpPr>
          <p:cNvPr id="93" name="Google Shape;93;p14"/>
          <p:cNvSpPr txBox="1"/>
          <p:nvPr>
            <p:ph idx="1" type="subTitle"/>
          </p:nvPr>
        </p:nvSpPr>
        <p:spPr>
          <a:xfrm>
            <a:off x="457200" y="4124866"/>
            <a:ext cx="8229600" cy="642300"/>
          </a:xfrm>
          <a:prstGeom prst="rect">
            <a:avLst/>
          </a:prstGeom>
        </p:spPr>
        <p:txBody>
          <a:bodyPr anchorCtr="0" anchor="t" bIns="45700" lIns="91425" spcFirstLastPara="1" rIns="91425" wrap="square" tIns="45700">
            <a:normAutofit fontScale="70000" lnSpcReduction="20000"/>
          </a:bodyPr>
          <a:lstStyle/>
          <a:p>
            <a:pPr indent="0" lvl="0" marL="0" rtl="0" algn="ctr">
              <a:spcBef>
                <a:spcPts val="560"/>
              </a:spcBef>
              <a:spcAft>
                <a:spcPts val="0"/>
              </a:spcAft>
              <a:buNone/>
            </a:pPr>
            <a:r>
              <a:rPr lang="ro">
                <a:solidFill>
                  <a:schemeClr val="dk1"/>
                </a:solidFill>
                <a:latin typeface="Times New Roman"/>
                <a:ea typeface="Times New Roman"/>
                <a:cs typeface="Times New Roman"/>
                <a:sym typeface="Times New Roman"/>
              </a:rPr>
              <a:t>Lucrare realizată de: Elena Olaru</a:t>
            </a:r>
            <a:endParaRPr>
              <a:solidFill>
                <a:schemeClr val="dk1"/>
              </a:solidFill>
              <a:latin typeface="Times New Roman"/>
              <a:ea typeface="Times New Roman"/>
              <a:cs typeface="Times New Roman"/>
              <a:sym typeface="Times New Roman"/>
            </a:endParaRPr>
          </a:p>
          <a:p>
            <a:pPr indent="0" lvl="0" marL="0" rtl="0" algn="ctr">
              <a:spcBef>
                <a:spcPts val="560"/>
              </a:spcBef>
              <a:spcAft>
                <a:spcPts val="0"/>
              </a:spcAft>
              <a:buNone/>
            </a:pPr>
            <a:r>
              <a:rPr lang="ro">
                <a:solidFill>
                  <a:schemeClr val="dk1"/>
                </a:solidFill>
                <a:latin typeface="Times New Roman"/>
                <a:ea typeface="Times New Roman"/>
                <a:cs typeface="Times New Roman"/>
                <a:sym typeface="Times New Roman"/>
              </a:rPr>
              <a:t>Profesor îndrumător: Florentin Ipate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Mașina cu suport vectorial</a:t>
            </a:r>
            <a:endParaRPr>
              <a:latin typeface="Times New Roman"/>
              <a:ea typeface="Times New Roman"/>
              <a:cs typeface="Times New Roman"/>
              <a:sym typeface="Times New Roman"/>
            </a:endParaRPr>
          </a:p>
        </p:txBody>
      </p:sp>
      <p:sp>
        <p:nvSpPr>
          <p:cNvPr id="149" name="Google Shape;149;p23"/>
          <p:cNvSpPr txBox="1"/>
          <p:nvPr>
            <p:ph idx="1" type="body"/>
          </p:nvPr>
        </p:nvSpPr>
        <p:spPr>
          <a:xfrm>
            <a:off x="0" y="2461375"/>
            <a:ext cx="3138300" cy="24009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realizează clasificarea prin construirea unui hiperplan în spațiu multidimensional pentru a separa diferite clase. </a:t>
            </a:r>
            <a:endParaRPr/>
          </a:p>
          <a:p>
            <a:pPr indent="0" lvl="0" marL="457200" rtl="0" algn="ctr">
              <a:spcBef>
                <a:spcPts val="560"/>
              </a:spcBef>
              <a:spcAft>
                <a:spcPts val="0"/>
              </a:spcAft>
              <a:buNone/>
            </a:pPr>
            <a:r>
              <a:t/>
            </a:r>
            <a:endParaRPr/>
          </a:p>
        </p:txBody>
      </p:sp>
      <p:pic>
        <p:nvPicPr>
          <p:cNvPr id="150" name="Google Shape;150;p23"/>
          <p:cNvPicPr preferRelativeResize="0"/>
          <p:nvPr/>
        </p:nvPicPr>
        <p:blipFill rotWithShape="1">
          <a:blip r:embed="rId3">
            <a:alphaModFix/>
          </a:blip>
          <a:srcRect b="0" l="-1270" r="1269" t="0"/>
          <a:stretch/>
        </p:blipFill>
        <p:spPr>
          <a:xfrm>
            <a:off x="3340050" y="1882950"/>
            <a:ext cx="6072201" cy="3183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447750" y="1168050"/>
            <a:ext cx="8248500" cy="14547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prezicere optimă și în cazul unui set  de mici dimensiuni</a:t>
            </a:r>
            <a:endParaRPr sz="1800">
              <a:latin typeface="Times New Roman"/>
              <a:ea typeface="Times New Roman"/>
              <a:cs typeface="Times New Roman"/>
              <a:sym typeface="Times New Roman"/>
            </a:endParaRPr>
          </a:p>
          <a:p>
            <a:pPr indent="0" lvl="0" marL="914400" rtl="0" algn="ctr">
              <a:spcBef>
                <a:spcPts val="560"/>
              </a:spcBef>
              <a:spcAft>
                <a:spcPts val="0"/>
              </a:spcAft>
              <a:buNone/>
            </a:pPr>
            <a:r>
              <a:t/>
            </a:r>
            <a:endParaRPr sz="500">
              <a:latin typeface="Times New Roman"/>
              <a:ea typeface="Times New Roman"/>
              <a:cs typeface="Times New Roman"/>
              <a:sym typeface="Times New Roman"/>
            </a:endParaRPr>
          </a:p>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necesită un timp îndelungat de antrenament în cazul seturilor mari de date</a:t>
            </a:r>
            <a:endParaRPr/>
          </a:p>
        </p:txBody>
      </p:sp>
      <p:pic>
        <p:nvPicPr>
          <p:cNvPr id="156" name="Google Shape;156;p24"/>
          <p:cNvPicPr preferRelativeResize="0"/>
          <p:nvPr/>
        </p:nvPicPr>
        <p:blipFill>
          <a:blip r:embed="rId3">
            <a:alphaModFix/>
          </a:blip>
          <a:stretch>
            <a:fillRect/>
          </a:stretch>
        </p:blipFill>
        <p:spPr>
          <a:xfrm>
            <a:off x="1537026" y="2212150"/>
            <a:ext cx="6069950" cy="293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	Arborele de decizie</a:t>
            </a:r>
            <a:endParaRPr>
              <a:latin typeface="Times New Roman"/>
              <a:ea typeface="Times New Roman"/>
              <a:cs typeface="Times New Roman"/>
              <a:sym typeface="Times New Roman"/>
            </a:endParaRPr>
          </a:p>
        </p:txBody>
      </p:sp>
      <p:sp>
        <p:nvSpPr>
          <p:cNvPr id="162" name="Google Shape;162;p25"/>
          <p:cNvSpPr txBox="1"/>
          <p:nvPr>
            <p:ph idx="1" type="body"/>
          </p:nvPr>
        </p:nvSpPr>
        <p:spPr>
          <a:xfrm>
            <a:off x="448975" y="2571750"/>
            <a:ext cx="3899700" cy="2290500"/>
          </a:xfrm>
          <a:prstGeom prst="rect">
            <a:avLst/>
          </a:prstGeom>
        </p:spPr>
        <p:txBody>
          <a:bodyPr anchorCtr="0" anchor="t" bIns="45700" lIns="91425" spcFirstLastPara="1" rIns="91425" wrap="square" tIns="45700">
            <a:normAutofit/>
          </a:bodyPr>
          <a:lstStyle/>
          <a:p>
            <a:pPr indent="-342900" lvl="0" marL="457200" rtl="0" algn="l">
              <a:spcBef>
                <a:spcPts val="560"/>
              </a:spcBef>
              <a:spcAft>
                <a:spcPts val="0"/>
              </a:spcAft>
              <a:buSzPts val="1800"/>
              <a:buFont typeface="Times New Roman"/>
              <a:buChar char="•"/>
            </a:pPr>
            <a:r>
              <a:rPr lang="ro" sz="1800">
                <a:latin typeface="Times New Roman"/>
                <a:ea typeface="Times New Roman"/>
                <a:cs typeface="Times New Roman"/>
                <a:sym typeface="Times New Roman"/>
              </a:rPr>
              <a:t>efectuează predicții folosind o succesiune de decizii binare, </a:t>
            </a:r>
            <a:r>
              <a:rPr lang="ro" sz="1800">
                <a:latin typeface="Times New Roman"/>
                <a:ea typeface="Times New Roman"/>
                <a:cs typeface="Times New Roman"/>
                <a:sym typeface="Times New Roman"/>
              </a:rPr>
              <a:t>organizate în mod ierarhic, ordonat</a:t>
            </a:r>
            <a:endParaRPr sz="1800">
              <a:latin typeface="Times New Roman"/>
              <a:ea typeface="Times New Roman"/>
              <a:cs typeface="Times New Roman"/>
              <a:sym typeface="Times New Roman"/>
            </a:endParaRPr>
          </a:p>
        </p:txBody>
      </p:sp>
      <p:pic>
        <p:nvPicPr>
          <p:cNvPr id="163" name="Google Shape;163;p25"/>
          <p:cNvPicPr preferRelativeResize="0"/>
          <p:nvPr/>
        </p:nvPicPr>
        <p:blipFill>
          <a:blip r:embed="rId3">
            <a:alphaModFix/>
          </a:blip>
          <a:stretch>
            <a:fillRect/>
          </a:stretch>
        </p:blipFill>
        <p:spPr>
          <a:xfrm>
            <a:off x="4679950" y="1687100"/>
            <a:ext cx="3408900" cy="345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idx="1" type="body"/>
          </p:nvPr>
        </p:nvSpPr>
        <p:spPr>
          <a:xfrm>
            <a:off x="384088" y="1044750"/>
            <a:ext cx="8746200" cy="30540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algoritmul posedă o combinație foarte bună privind viteza de clasificare și rata de eroare</a:t>
            </a:r>
            <a:endParaRPr sz="1800">
              <a:latin typeface="Times New Roman"/>
              <a:ea typeface="Times New Roman"/>
              <a:cs typeface="Times New Roman"/>
              <a:sym typeface="Times New Roman"/>
            </a:endParaRPr>
          </a:p>
          <a:p>
            <a:pPr indent="0" lvl="0" marL="0" rtl="0" algn="ctr">
              <a:spcBef>
                <a:spcPts val="560"/>
              </a:spcBef>
              <a:spcAft>
                <a:spcPts val="0"/>
              </a:spcAft>
              <a:buNone/>
            </a:pPr>
            <a:r>
              <a:t/>
            </a:r>
            <a:endParaRPr sz="500">
              <a:latin typeface="Times New Roman"/>
              <a:ea typeface="Times New Roman"/>
              <a:cs typeface="Times New Roman"/>
              <a:sym typeface="Times New Roman"/>
            </a:endParaRPr>
          </a:p>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este un algoritm instabil, în privința adăugării unui nou punct de date</a:t>
            </a:r>
            <a:endParaRPr/>
          </a:p>
        </p:txBody>
      </p:sp>
      <p:pic>
        <p:nvPicPr>
          <p:cNvPr id="169" name="Google Shape;169;p26"/>
          <p:cNvPicPr preferRelativeResize="0"/>
          <p:nvPr/>
        </p:nvPicPr>
        <p:blipFill>
          <a:blip r:embed="rId3">
            <a:alphaModFix/>
          </a:blip>
          <a:stretch>
            <a:fillRect/>
          </a:stretch>
        </p:blipFill>
        <p:spPr>
          <a:xfrm>
            <a:off x="1223469" y="2089500"/>
            <a:ext cx="6697069" cy="305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Cei mai apropiați K vecini</a:t>
            </a:r>
            <a:endParaRPr>
              <a:latin typeface="Times New Roman"/>
              <a:ea typeface="Times New Roman"/>
              <a:cs typeface="Times New Roman"/>
              <a:sym typeface="Times New Roman"/>
            </a:endParaRPr>
          </a:p>
        </p:txBody>
      </p:sp>
      <p:sp>
        <p:nvSpPr>
          <p:cNvPr id="175" name="Google Shape;175;p27"/>
          <p:cNvSpPr txBox="1"/>
          <p:nvPr>
            <p:ph idx="1" type="body"/>
          </p:nvPr>
        </p:nvSpPr>
        <p:spPr>
          <a:xfrm>
            <a:off x="223050" y="2033750"/>
            <a:ext cx="3844500" cy="3109800"/>
          </a:xfrm>
          <a:prstGeom prst="rect">
            <a:avLst/>
          </a:prstGeom>
        </p:spPr>
        <p:txBody>
          <a:bodyPr anchorCtr="0" anchor="t" bIns="45700" lIns="91425" spcFirstLastPara="1" rIns="91425" wrap="square" tIns="45700">
            <a:normAutofit lnSpcReduction="10000"/>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folosește ca principiu „asemănarea caracteristicilor” cu scopul de a prezice valorile a oricăror puncte noi de date</a:t>
            </a:r>
            <a:endParaRPr sz="1800">
              <a:latin typeface="Times New Roman"/>
              <a:ea typeface="Times New Roman"/>
              <a:cs typeface="Times New Roman"/>
              <a:sym typeface="Times New Roman"/>
            </a:endParaRPr>
          </a:p>
          <a:p>
            <a:pPr indent="0" lvl="0" marL="0" rtl="0" algn="ctr">
              <a:spcBef>
                <a:spcPts val="560"/>
              </a:spcBef>
              <a:spcAft>
                <a:spcPts val="0"/>
              </a:spcAft>
              <a:buNone/>
            </a:pPr>
            <a:r>
              <a:t/>
            </a:r>
            <a:endParaRPr sz="1800">
              <a:latin typeface="Times New Roman"/>
              <a:ea typeface="Times New Roman"/>
              <a:cs typeface="Times New Roman"/>
              <a:sym typeface="Times New Roman"/>
            </a:endParaRPr>
          </a:p>
          <a:p>
            <a:pPr indent="-342900" lvl="0" marL="457200" rtl="0" algn="ctr">
              <a:spcBef>
                <a:spcPts val="0"/>
              </a:spcBef>
              <a:spcAft>
                <a:spcPts val="0"/>
              </a:spcAft>
              <a:buSzPts val="1800"/>
              <a:buFont typeface="Times New Roman"/>
              <a:buChar char="•"/>
            </a:pPr>
            <a:r>
              <a:rPr lang="ro" sz="1800">
                <a:latin typeface="Times New Roman"/>
                <a:ea typeface="Times New Roman"/>
                <a:cs typeface="Times New Roman"/>
                <a:sym typeface="Times New Roman"/>
              </a:rPr>
              <a:t>prezice noi observații de eșantion prin căutarea celor mai asemănătoare eșantioane de antrenament. </a:t>
            </a:r>
            <a:endParaRPr sz="1800">
              <a:latin typeface="Times New Roman"/>
              <a:ea typeface="Times New Roman"/>
              <a:cs typeface="Times New Roman"/>
              <a:sym typeface="Times New Roman"/>
            </a:endParaRPr>
          </a:p>
          <a:p>
            <a:pPr indent="0" lvl="0" marL="457200" rtl="0" algn="ctr">
              <a:spcBef>
                <a:spcPts val="560"/>
              </a:spcBef>
              <a:spcAft>
                <a:spcPts val="0"/>
              </a:spcAft>
              <a:buNone/>
            </a:pPr>
            <a:r>
              <a:t/>
            </a:r>
            <a:endParaRPr/>
          </a:p>
        </p:txBody>
      </p:sp>
      <p:pic>
        <p:nvPicPr>
          <p:cNvPr id="176" name="Google Shape;176;p27"/>
          <p:cNvPicPr preferRelativeResize="0"/>
          <p:nvPr/>
        </p:nvPicPr>
        <p:blipFill>
          <a:blip r:embed="rId3">
            <a:alphaModFix/>
          </a:blip>
          <a:stretch>
            <a:fillRect/>
          </a:stretch>
        </p:blipFill>
        <p:spPr>
          <a:xfrm>
            <a:off x="4247394" y="2033741"/>
            <a:ext cx="4797977" cy="30125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idx="1" type="body"/>
          </p:nvPr>
        </p:nvSpPr>
        <p:spPr>
          <a:xfrm>
            <a:off x="404825" y="1044750"/>
            <a:ext cx="8513400" cy="30540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este o metodă neparametrică, un algoritm stabil</a:t>
            </a:r>
            <a:endParaRPr sz="1800">
              <a:latin typeface="Times New Roman"/>
              <a:ea typeface="Times New Roman"/>
              <a:cs typeface="Times New Roman"/>
              <a:sym typeface="Times New Roman"/>
            </a:endParaRPr>
          </a:p>
          <a:p>
            <a:pPr indent="0" lvl="0" marL="0" rtl="0" algn="ctr">
              <a:spcBef>
                <a:spcPts val="560"/>
              </a:spcBef>
              <a:spcAft>
                <a:spcPts val="0"/>
              </a:spcAft>
              <a:buNone/>
            </a:pPr>
            <a:r>
              <a:t/>
            </a:r>
            <a:endParaRPr sz="700">
              <a:latin typeface="Times New Roman"/>
              <a:ea typeface="Times New Roman"/>
              <a:cs typeface="Times New Roman"/>
              <a:sym typeface="Times New Roman"/>
            </a:endParaRPr>
          </a:p>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nu poate gestiona datele dezechilibrate</a:t>
            </a:r>
            <a:endParaRPr sz="1800">
              <a:latin typeface="Times New Roman"/>
              <a:ea typeface="Times New Roman"/>
              <a:cs typeface="Times New Roman"/>
              <a:sym typeface="Times New Roman"/>
            </a:endParaRPr>
          </a:p>
        </p:txBody>
      </p:sp>
      <p:pic>
        <p:nvPicPr>
          <p:cNvPr id="182" name="Google Shape;182;p28"/>
          <p:cNvPicPr preferRelativeResize="0"/>
          <p:nvPr/>
        </p:nvPicPr>
        <p:blipFill>
          <a:blip r:embed="rId3">
            <a:alphaModFix/>
          </a:blip>
          <a:stretch>
            <a:fillRect/>
          </a:stretch>
        </p:blipFill>
        <p:spPr>
          <a:xfrm>
            <a:off x="1884925" y="1986750"/>
            <a:ext cx="5937301" cy="315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p:txBody>
      </p:sp>
      <p:sp>
        <p:nvSpPr>
          <p:cNvPr id="188" name="Google Shape;188;p29"/>
          <p:cNvSpPr txBox="1"/>
          <p:nvPr>
            <p:ph idx="1" type="body"/>
          </p:nvPr>
        </p:nvSpPr>
        <p:spPr>
          <a:xfrm>
            <a:off x="440725" y="2317875"/>
            <a:ext cx="2751900" cy="26595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construiește și îmbină mai mulți arbori de decizie</a:t>
            </a:r>
            <a:endParaRPr sz="1800">
              <a:latin typeface="Times New Roman"/>
              <a:ea typeface="Times New Roman"/>
              <a:cs typeface="Times New Roman"/>
              <a:sym typeface="Times New Roman"/>
            </a:endParaRPr>
          </a:p>
        </p:txBody>
      </p:sp>
      <p:pic>
        <p:nvPicPr>
          <p:cNvPr id="189" name="Google Shape;189;p29"/>
          <p:cNvPicPr preferRelativeResize="0"/>
          <p:nvPr/>
        </p:nvPicPr>
        <p:blipFill>
          <a:blip r:embed="rId3">
            <a:alphaModFix/>
          </a:blip>
          <a:stretch>
            <a:fillRect/>
          </a:stretch>
        </p:blipFill>
        <p:spPr>
          <a:xfrm>
            <a:off x="4357669" y="1923366"/>
            <a:ext cx="4544495" cy="30125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 type="body"/>
          </p:nvPr>
        </p:nvSpPr>
        <p:spPr>
          <a:xfrm>
            <a:off x="448950" y="1037525"/>
            <a:ext cx="8246100" cy="36921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este un algoritm precis</a:t>
            </a:r>
            <a:endParaRPr sz="1800">
              <a:latin typeface="Times New Roman"/>
              <a:ea typeface="Times New Roman"/>
              <a:cs typeface="Times New Roman"/>
              <a:sym typeface="Times New Roman"/>
            </a:endParaRPr>
          </a:p>
          <a:p>
            <a:pPr indent="0" lvl="0" marL="0" rtl="0" algn="ctr">
              <a:spcBef>
                <a:spcPts val="560"/>
              </a:spcBef>
              <a:spcAft>
                <a:spcPts val="0"/>
              </a:spcAft>
              <a:buNone/>
            </a:pPr>
            <a:r>
              <a:t/>
            </a:r>
            <a:endParaRPr sz="500">
              <a:latin typeface="Times New Roman"/>
              <a:ea typeface="Times New Roman"/>
              <a:cs typeface="Times New Roman"/>
              <a:sym typeface="Times New Roman"/>
            </a:endParaRPr>
          </a:p>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rezultatele au un timp mare de așteptare</a:t>
            </a:r>
            <a:endParaRPr sz="1800">
              <a:latin typeface="Times New Roman"/>
              <a:ea typeface="Times New Roman"/>
              <a:cs typeface="Times New Roman"/>
              <a:sym typeface="Times New Roman"/>
            </a:endParaRPr>
          </a:p>
        </p:txBody>
      </p:sp>
      <p:pic>
        <p:nvPicPr>
          <p:cNvPr id="195" name="Google Shape;195;p30"/>
          <p:cNvPicPr preferRelativeResize="0"/>
          <p:nvPr/>
        </p:nvPicPr>
        <p:blipFill>
          <a:blip r:embed="rId3">
            <a:alphaModFix/>
          </a:blip>
          <a:stretch>
            <a:fillRect/>
          </a:stretch>
        </p:blipFill>
        <p:spPr>
          <a:xfrm>
            <a:off x="536713" y="2306825"/>
            <a:ext cx="8070575" cy="271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Regresia logistică</a:t>
            </a:r>
            <a:endParaRPr>
              <a:latin typeface="Times New Roman"/>
              <a:ea typeface="Times New Roman"/>
              <a:cs typeface="Times New Roman"/>
              <a:sym typeface="Times New Roman"/>
            </a:endParaRPr>
          </a:p>
        </p:txBody>
      </p:sp>
      <p:sp>
        <p:nvSpPr>
          <p:cNvPr id="201" name="Google Shape;201;p31"/>
          <p:cNvSpPr txBox="1"/>
          <p:nvPr>
            <p:ph idx="1" type="body"/>
          </p:nvPr>
        </p:nvSpPr>
        <p:spPr>
          <a:xfrm>
            <a:off x="448966" y="1808225"/>
            <a:ext cx="8246100" cy="30540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estimează relațiile între unul sau mai mulți parametrii independenți și o variabilă binară dependentă.</a:t>
            </a:r>
            <a:endParaRPr sz="1800">
              <a:latin typeface="Times New Roman"/>
              <a:ea typeface="Times New Roman"/>
              <a:cs typeface="Times New Roman"/>
              <a:sym typeface="Times New Roman"/>
            </a:endParaRPr>
          </a:p>
          <a:p>
            <a:pPr indent="0" lvl="0" marL="0" rtl="0" algn="ctr">
              <a:spcBef>
                <a:spcPts val="560"/>
              </a:spcBef>
              <a:spcAft>
                <a:spcPts val="0"/>
              </a:spcAft>
              <a:buNone/>
            </a:pPr>
            <a:r>
              <a:t/>
            </a:r>
            <a:endParaRPr sz="1800">
              <a:latin typeface="Times New Roman"/>
              <a:ea typeface="Times New Roman"/>
              <a:cs typeface="Times New Roman"/>
              <a:sym typeface="Times New Roman"/>
            </a:endParaRPr>
          </a:p>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urmărește rezolvarea problemelor de clasificare binară</a:t>
            </a:r>
            <a:endParaRPr sz="1800">
              <a:latin typeface="Times New Roman"/>
              <a:ea typeface="Times New Roman"/>
              <a:cs typeface="Times New Roman"/>
              <a:sym typeface="Times New Roman"/>
            </a:endParaRPr>
          </a:p>
          <a:p>
            <a:pPr indent="0" lvl="0" marL="0" rtl="0" algn="ctr">
              <a:spcBef>
                <a:spcPts val="560"/>
              </a:spcBef>
              <a:spcAft>
                <a:spcPts val="0"/>
              </a:spcAft>
              <a:buNone/>
            </a:pPr>
            <a:r>
              <a:t/>
            </a:r>
            <a:endParaRPr sz="1800">
              <a:latin typeface="Times New Roman"/>
              <a:ea typeface="Times New Roman"/>
              <a:cs typeface="Times New Roman"/>
              <a:sym typeface="Times New Roman"/>
            </a:endParaRPr>
          </a:p>
          <a:p>
            <a:pPr indent="-342900" lvl="0" marL="914400" rtl="0" algn="ctr">
              <a:spcBef>
                <a:spcPts val="0"/>
              </a:spcBef>
              <a:spcAft>
                <a:spcPts val="0"/>
              </a:spcAft>
              <a:buSzPts val="1800"/>
              <a:buFont typeface="Times New Roman"/>
              <a:buChar char="•"/>
            </a:pPr>
            <a:r>
              <a:rPr lang="ro" sz="1800">
                <a:latin typeface="Times New Roman"/>
                <a:ea typeface="Times New Roman"/>
                <a:cs typeface="Times New Roman"/>
                <a:sym typeface="Times New Roman"/>
              </a:rPr>
              <a:t>încearcă să prezică rezultate probabilistice precise pe baza unor caracteristici independente</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1" type="body"/>
          </p:nvPr>
        </p:nvSpPr>
        <p:spPr>
          <a:xfrm>
            <a:off x="448941" y="1044750"/>
            <a:ext cx="8246100" cy="30540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algoritm transparent</a:t>
            </a:r>
            <a:endParaRPr sz="1800">
              <a:latin typeface="Times New Roman"/>
              <a:ea typeface="Times New Roman"/>
              <a:cs typeface="Times New Roman"/>
              <a:sym typeface="Times New Roman"/>
            </a:endParaRPr>
          </a:p>
          <a:p>
            <a:pPr indent="0" lvl="0" marL="0" rtl="0" algn="ctr">
              <a:spcBef>
                <a:spcPts val="560"/>
              </a:spcBef>
              <a:spcAft>
                <a:spcPts val="0"/>
              </a:spcAft>
              <a:buNone/>
            </a:pPr>
            <a:r>
              <a:t/>
            </a:r>
            <a:endParaRPr sz="500">
              <a:latin typeface="Times New Roman"/>
              <a:ea typeface="Times New Roman"/>
              <a:cs typeface="Times New Roman"/>
              <a:sym typeface="Times New Roman"/>
            </a:endParaRPr>
          </a:p>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Se poate ajunge ușor la supraadaptarea modelului</a:t>
            </a:r>
            <a:endParaRPr sz="1800">
              <a:latin typeface="Times New Roman"/>
              <a:ea typeface="Times New Roman"/>
              <a:cs typeface="Times New Roman"/>
              <a:sym typeface="Times New Roman"/>
            </a:endParaRPr>
          </a:p>
        </p:txBody>
      </p:sp>
      <p:pic>
        <p:nvPicPr>
          <p:cNvPr id="207" name="Google Shape;207;p32"/>
          <p:cNvPicPr preferRelativeResize="0"/>
          <p:nvPr/>
        </p:nvPicPr>
        <p:blipFill>
          <a:blip r:embed="rId3">
            <a:alphaModFix/>
          </a:blip>
          <a:stretch>
            <a:fillRect/>
          </a:stretch>
        </p:blipFill>
        <p:spPr>
          <a:xfrm>
            <a:off x="1625313" y="2079700"/>
            <a:ext cx="5893376" cy="297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99" name="Google Shape;99;p15"/>
          <p:cNvSpPr txBox="1"/>
          <p:nvPr>
            <p:ph idx="1" type="body"/>
          </p:nvPr>
        </p:nvSpPr>
        <p:spPr>
          <a:xfrm>
            <a:off x="286200" y="4558825"/>
            <a:ext cx="8246100" cy="502500"/>
          </a:xfrm>
          <a:prstGeom prst="rect">
            <a:avLst/>
          </a:prstGeom>
        </p:spPr>
        <p:txBody>
          <a:bodyPr anchorCtr="0" anchor="t" bIns="45700" lIns="91425" spcFirstLastPara="1" rIns="91425" wrap="square" tIns="45700">
            <a:normAutofit/>
          </a:bodyPr>
          <a:lstStyle/>
          <a:p>
            <a:pPr indent="0" lvl="0" marL="0" rtl="0" algn="ctr">
              <a:spcBef>
                <a:spcPts val="560"/>
              </a:spcBef>
              <a:spcAft>
                <a:spcPts val="0"/>
              </a:spcAft>
              <a:buNone/>
            </a:pPr>
            <a:r>
              <a:rPr lang="ro" sz="1800">
                <a:latin typeface="Times New Roman"/>
                <a:ea typeface="Times New Roman"/>
                <a:cs typeface="Times New Roman"/>
                <a:sym typeface="Times New Roman"/>
              </a:rPr>
              <a:t>Evoluția cazurilor noi pozitive din ultima lună*</a:t>
            </a:r>
            <a:endParaRPr sz="1800">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0" y="-325"/>
            <a:ext cx="9143999" cy="448144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Rezultate comparative</a:t>
            </a:r>
            <a:endParaRPr>
              <a:latin typeface="Times New Roman"/>
              <a:ea typeface="Times New Roman"/>
              <a:cs typeface="Times New Roman"/>
              <a:sym typeface="Times New Roman"/>
            </a:endParaRPr>
          </a:p>
        </p:txBody>
      </p:sp>
      <p:sp>
        <p:nvSpPr>
          <p:cNvPr id="213" name="Google Shape;213;p33"/>
          <p:cNvSpPr txBox="1"/>
          <p:nvPr>
            <p:ph idx="1" type="body"/>
          </p:nvPr>
        </p:nvSpPr>
        <p:spPr>
          <a:xfrm>
            <a:off x="448966" y="1808225"/>
            <a:ext cx="8246100" cy="3054000"/>
          </a:xfrm>
          <a:prstGeom prst="rect">
            <a:avLst/>
          </a:prstGeom>
        </p:spPr>
        <p:txBody>
          <a:bodyPr anchorCtr="0" anchor="t" bIns="45700" lIns="91425" spcFirstLastPara="1" rIns="91425" wrap="square" tIns="45700">
            <a:normAutofit/>
          </a:bodyPr>
          <a:lstStyle/>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Curba caracteristicii de operare a receptorului (ROC): </a:t>
            </a:r>
            <a:r>
              <a:rPr lang="ro" sz="1800">
                <a:latin typeface="Times New Roman"/>
                <a:ea typeface="Times New Roman"/>
                <a:cs typeface="Times New Roman"/>
                <a:sym typeface="Times New Roman"/>
              </a:rPr>
              <a:t>o abordare grafică pentru a expune balansul dintre rata pozitiv adevărată (sensibilitatea) si cea pozitiv falsă (specificitatea)</a:t>
            </a:r>
            <a:endParaRPr sz="2400">
              <a:latin typeface="Times New Roman"/>
              <a:ea typeface="Times New Roman"/>
              <a:cs typeface="Times New Roman"/>
              <a:sym typeface="Times New Roman"/>
            </a:endParaRPr>
          </a:p>
          <a:p>
            <a:pPr indent="0" lvl="0" marL="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Aria de sub curba ROC (AUC).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idx="1" type="body"/>
          </p:nvPr>
        </p:nvSpPr>
        <p:spPr>
          <a:xfrm>
            <a:off x="75" y="4809450"/>
            <a:ext cx="9144000" cy="360000"/>
          </a:xfrm>
          <a:prstGeom prst="rect">
            <a:avLst/>
          </a:prstGeom>
        </p:spPr>
        <p:txBody>
          <a:bodyPr anchorCtr="0" anchor="t" bIns="45700" lIns="91425" spcFirstLastPara="1" rIns="91425" wrap="square" tIns="45700">
            <a:normAutofit/>
          </a:bodyPr>
          <a:lstStyle/>
          <a:p>
            <a:pPr indent="0" lvl="0" marL="0" rtl="0" algn="ctr">
              <a:lnSpc>
                <a:spcPct val="80000"/>
              </a:lnSpc>
              <a:spcBef>
                <a:spcPts val="560"/>
              </a:spcBef>
              <a:spcAft>
                <a:spcPts val="0"/>
              </a:spcAft>
              <a:buSzPts val="852"/>
              <a:buNone/>
            </a:pPr>
            <a:r>
              <a:rPr lang="ro" sz="1370">
                <a:latin typeface="Times New Roman"/>
                <a:ea typeface="Times New Roman"/>
                <a:cs typeface="Times New Roman"/>
                <a:sym typeface="Times New Roman"/>
              </a:rPr>
              <a:t>              </a:t>
            </a:r>
            <a:r>
              <a:rPr lang="ro" sz="1370">
                <a:latin typeface="Times New Roman"/>
                <a:ea typeface="Times New Roman"/>
                <a:cs typeface="Times New Roman"/>
                <a:sym typeface="Times New Roman"/>
              </a:rPr>
              <a:t>Curba ROC realizată pentru 350 înregistrări.</a:t>
            </a:r>
            <a:endParaRPr sz="1370">
              <a:latin typeface="Times New Roman"/>
              <a:ea typeface="Times New Roman"/>
              <a:cs typeface="Times New Roman"/>
              <a:sym typeface="Times New Roman"/>
            </a:endParaRPr>
          </a:p>
        </p:txBody>
      </p:sp>
      <p:pic>
        <p:nvPicPr>
          <p:cNvPr id="219" name="Google Shape;219;p34"/>
          <p:cNvPicPr preferRelativeResize="0"/>
          <p:nvPr/>
        </p:nvPicPr>
        <p:blipFill>
          <a:blip r:embed="rId3">
            <a:alphaModFix/>
          </a:blip>
          <a:stretch>
            <a:fillRect/>
          </a:stretch>
        </p:blipFill>
        <p:spPr>
          <a:xfrm>
            <a:off x="1981400" y="988650"/>
            <a:ext cx="5181200" cy="3820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448966" y="1808225"/>
            <a:ext cx="8246100" cy="3054000"/>
          </a:xfrm>
          <a:prstGeom prst="rect">
            <a:avLst/>
          </a:prstGeom>
        </p:spPr>
        <p:txBody>
          <a:bodyPr anchorCtr="0" anchor="t" bIns="45700" lIns="91425" spcFirstLastPara="1" rIns="91425" wrap="square" tIns="45700">
            <a:normAutofit/>
          </a:bodyPr>
          <a:lstStyle/>
          <a:p>
            <a:pPr indent="0" lvl="0" marL="0" rtl="0" algn="ctr">
              <a:spcBef>
                <a:spcPts val="560"/>
              </a:spcBef>
              <a:spcAft>
                <a:spcPts val="0"/>
              </a:spcAft>
              <a:buNone/>
            </a:pPr>
            <a:r>
              <a:t/>
            </a:r>
            <a:endParaRPr/>
          </a:p>
        </p:txBody>
      </p:sp>
      <p:pic>
        <p:nvPicPr>
          <p:cNvPr id="225" name="Google Shape;225;p35"/>
          <p:cNvPicPr preferRelativeResize="0"/>
          <p:nvPr/>
        </p:nvPicPr>
        <p:blipFill>
          <a:blip r:embed="rId3">
            <a:alphaModFix/>
          </a:blip>
          <a:stretch>
            <a:fillRect/>
          </a:stretch>
        </p:blipFill>
        <p:spPr>
          <a:xfrm>
            <a:off x="0" y="1531725"/>
            <a:ext cx="4572032" cy="3371575"/>
          </a:xfrm>
          <a:prstGeom prst="rect">
            <a:avLst/>
          </a:prstGeom>
          <a:noFill/>
          <a:ln>
            <a:noFill/>
          </a:ln>
        </p:spPr>
      </p:pic>
      <p:pic>
        <p:nvPicPr>
          <p:cNvPr id="226" name="Google Shape;226;p35"/>
          <p:cNvPicPr preferRelativeResize="0"/>
          <p:nvPr/>
        </p:nvPicPr>
        <p:blipFill>
          <a:blip r:embed="rId4">
            <a:alphaModFix/>
          </a:blip>
          <a:stretch>
            <a:fillRect/>
          </a:stretch>
        </p:blipFill>
        <p:spPr>
          <a:xfrm>
            <a:off x="4572000" y="1519526"/>
            <a:ext cx="4571999" cy="3371574"/>
          </a:xfrm>
          <a:prstGeom prst="rect">
            <a:avLst/>
          </a:prstGeom>
          <a:noFill/>
          <a:ln>
            <a:noFill/>
          </a:ln>
        </p:spPr>
      </p:pic>
      <p:sp>
        <p:nvSpPr>
          <p:cNvPr id="227" name="Google Shape;227;p35"/>
          <p:cNvSpPr txBox="1"/>
          <p:nvPr>
            <p:ph idx="1" type="body"/>
          </p:nvPr>
        </p:nvSpPr>
        <p:spPr>
          <a:xfrm>
            <a:off x="75" y="4809450"/>
            <a:ext cx="4572000" cy="360000"/>
          </a:xfrm>
          <a:prstGeom prst="rect">
            <a:avLst/>
          </a:prstGeom>
        </p:spPr>
        <p:txBody>
          <a:bodyPr anchorCtr="0" anchor="t" bIns="45700" lIns="91425" spcFirstLastPara="1" rIns="91425" wrap="square" tIns="45700">
            <a:normAutofit/>
          </a:bodyPr>
          <a:lstStyle/>
          <a:p>
            <a:pPr indent="0" lvl="0" marL="0" rtl="0" algn="ctr">
              <a:lnSpc>
                <a:spcPct val="80000"/>
              </a:lnSpc>
              <a:spcBef>
                <a:spcPts val="560"/>
              </a:spcBef>
              <a:spcAft>
                <a:spcPts val="0"/>
              </a:spcAft>
              <a:buSzPts val="852"/>
              <a:buNone/>
            </a:pPr>
            <a:r>
              <a:rPr lang="ro" sz="1370">
                <a:latin typeface="Times New Roman"/>
                <a:ea typeface="Times New Roman"/>
                <a:cs typeface="Times New Roman"/>
                <a:sym typeface="Times New Roman"/>
              </a:rPr>
              <a:t>              Curba ROC realizată pentru 400 înregistrări.</a:t>
            </a:r>
            <a:endParaRPr sz="1370">
              <a:latin typeface="Times New Roman"/>
              <a:ea typeface="Times New Roman"/>
              <a:cs typeface="Times New Roman"/>
              <a:sym typeface="Times New Roman"/>
            </a:endParaRPr>
          </a:p>
        </p:txBody>
      </p:sp>
      <p:sp>
        <p:nvSpPr>
          <p:cNvPr id="228" name="Google Shape;228;p35"/>
          <p:cNvSpPr txBox="1"/>
          <p:nvPr>
            <p:ph idx="1" type="body"/>
          </p:nvPr>
        </p:nvSpPr>
        <p:spPr>
          <a:xfrm>
            <a:off x="4572000" y="4809450"/>
            <a:ext cx="4724400" cy="360000"/>
          </a:xfrm>
          <a:prstGeom prst="rect">
            <a:avLst/>
          </a:prstGeom>
        </p:spPr>
        <p:txBody>
          <a:bodyPr anchorCtr="0" anchor="t" bIns="45700" lIns="91425" spcFirstLastPara="1" rIns="91425" wrap="square" tIns="45700">
            <a:normAutofit/>
          </a:bodyPr>
          <a:lstStyle/>
          <a:p>
            <a:pPr indent="0" lvl="0" marL="0" rtl="0" algn="ctr">
              <a:lnSpc>
                <a:spcPct val="80000"/>
              </a:lnSpc>
              <a:spcBef>
                <a:spcPts val="560"/>
              </a:spcBef>
              <a:spcAft>
                <a:spcPts val="0"/>
              </a:spcAft>
              <a:buSzPts val="852"/>
              <a:buNone/>
            </a:pPr>
            <a:r>
              <a:rPr lang="ro" sz="1370">
                <a:latin typeface="Times New Roman"/>
                <a:ea typeface="Times New Roman"/>
                <a:cs typeface="Times New Roman"/>
                <a:sym typeface="Times New Roman"/>
              </a:rPr>
              <a:t>              Curba ROC realizată pentru 2000 înregistrări.</a:t>
            </a:r>
            <a:endParaRPr sz="137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Evaluarea modelelor</a:t>
            </a:r>
            <a:endParaRPr>
              <a:latin typeface="Times New Roman"/>
              <a:ea typeface="Times New Roman"/>
              <a:cs typeface="Times New Roman"/>
              <a:sym typeface="Times New Roman"/>
            </a:endParaRPr>
          </a:p>
        </p:txBody>
      </p:sp>
      <p:pic>
        <p:nvPicPr>
          <p:cNvPr id="234" name="Google Shape;234;p36"/>
          <p:cNvPicPr preferRelativeResize="0"/>
          <p:nvPr/>
        </p:nvPicPr>
        <p:blipFill>
          <a:blip r:embed="rId3">
            <a:alphaModFix/>
          </a:blip>
          <a:stretch>
            <a:fillRect/>
          </a:stretch>
        </p:blipFill>
        <p:spPr>
          <a:xfrm>
            <a:off x="982963" y="1701474"/>
            <a:ext cx="7161625" cy="344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48955" y="16732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Interfața grafică</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Concluzie</a:t>
            </a:r>
            <a:endParaRPr>
              <a:latin typeface="Times New Roman"/>
              <a:ea typeface="Times New Roman"/>
              <a:cs typeface="Times New Roman"/>
              <a:sym typeface="Times New Roman"/>
            </a:endParaRPr>
          </a:p>
        </p:txBody>
      </p:sp>
      <p:sp>
        <p:nvSpPr>
          <p:cNvPr id="245" name="Google Shape;245;p38"/>
          <p:cNvSpPr txBox="1"/>
          <p:nvPr>
            <p:ph idx="1" type="body"/>
          </p:nvPr>
        </p:nvSpPr>
        <p:spPr>
          <a:xfrm>
            <a:off x="448941" y="2360100"/>
            <a:ext cx="8246100" cy="3054000"/>
          </a:xfrm>
          <a:prstGeom prst="rect">
            <a:avLst/>
          </a:prstGeom>
        </p:spPr>
        <p:txBody>
          <a:bodyPr anchorCtr="0" anchor="t" bIns="45700" lIns="91425" spcFirstLastPara="1" rIns="91425" wrap="square" tIns="45700">
            <a:normAutofit/>
          </a:bodyPr>
          <a:lstStyle/>
          <a:p>
            <a:pPr indent="-342900" lvl="0" marL="457200" rtl="0" algn="l">
              <a:spcBef>
                <a:spcPts val="560"/>
              </a:spcBef>
              <a:spcAft>
                <a:spcPts val="0"/>
              </a:spcAft>
              <a:buSzPts val="1800"/>
              <a:buFont typeface="Times New Roman"/>
              <a:buChar char="•"/>
            </a:pPr>
            <a:r>
              <a:rPr lang="ro" sz="1800">
                <a:latin typeface="Times New Roman"/>
                <a:ea typeface="Times New Roman"/>
                <a:cs typeface="Times New Roman"/>
                <a:sym typeface="Times New Roman"/>
              </a:rPr>
              <a:t>Random forest oferă cele mai bune performanțe.</a:t>
            </a:r>
            <a:endParaRPr sz="1800">
              <a:latin typeface="Times New Roman"/>
              <a:ea typeface="Times New Roman"/>
              <a:cs typeface="Times New Roman"/>
              <a:sym typeface="Times New Roman"/>
            </a:endParaRPr>
          </a:p>
          <a:p>
            <a:pPr indent="0" lvl="0" marL="0" rtl="0" algn="l">
              <a:spcBef>
                <a:spcPts val="560"/>
              </a:spcBef>
              <a:spcAft>
                <a:spcPts val="0"/>
              </a:spcAft>
              <a:buNone/>
            </a:pPr>
            <a:r>
              <a:t/>
            </a:r>
            <a:endParaRPr sz="1800">
              <a:latin typeface="Times New Roman"/>
              <a:ea typeface="Times New Roman"/>
              <a:cs typeface="Times New Roman"/>
              <a:sym typeface="Times New Roman"/>
            </a:endParaRPr>
          </a:p>
          <a:p>
            <a:pPr indent="-342900" lvl="0" marL="457200" rtl="0" algn="l">
              <a:spcBef>
                <a:spcPts val="560"/>
              </a:spcBef>
              <a:spcAft>
                <a:spcPts val="0"/>
              </a:spcAft>
              <a:buSzPts val="1800"/>
              <a:buFont typeface="Times New Roman"/>
              <a:buChar char="•"/>
            </a:pPr>
            <a:r>
              <a:rPr lang="ro" sz="1800">
                <a:latin typeface="Times New Roman"/>
                <a:ea typeface="Times New Roman"/>
                <a:cs typeface="Times New Roman"/>
                <a:sym typeface="Times New Roman"/>
              </a:rPr>
              <a:t>Cele mai importante caracteristici privind prezicerea și detectarea virusului: febra, tusea și respectiv contactul strâns cu o persoană  confirmată că are COVID-19.</a:t>
            </a:r>
            <a:endParaRPr sz="1800">
              <a:latin typeface="Times New Roman"/>
              <a:ea typeface="Times New Roman"/>
              <a:cs typeface="Times New Roman"/>
              <a:sym typeface="Times New Roman"/>
            </a:endParaRPr>
          </a:p>
          <a:p>
            <a:pPr indent="0" lvl="0" marL="0" rtl="0" algn="l">
              <a:spcBef>
                <a:spcPts val="560"/>
              </a:spcBef>
              <a:spcAft>
                <a:spcPts val="0"/>
              </a:spcAft>
              <a:buNone/>
            </a:pPr>
            <a:r>
              <a:t/>
            </a:r>
            <a:endParaRPr sz="1800">
              <a:latin typeface="Times New Roman"/>
              <a:ea typeface="Times New Roman"/>
              <a:cs typeface="Times New Roman"/>
              <a:sym typeface="Times New Roman"/>
            </a:endParaRPr>
          </a:p>
          <a:p>
            <a:pPr indent="-342900" lvl="0" marL="457200" rtl="0" algn="l">
              <a:spcBef>
                <a:spcPts val="560"/>
              </a:spcBef>
              <a:spcAft>
                <a:spcPts val="0"/>
              </a:spcAft>
              <a:buSzPts val="1800"/>
              <a:buFont typeface="Times New Roman"/>
              <a:buChar char="•"/>
            </a:pPr>
            <a:r>
              <a:rPr lang="ro" sz="1800">
                <a:latin typeface="Times New Roman"/>
                <a:ea typeface="Times New Roman"/>
                <a:cs typeface="Times New Roman"/>
                <a:sym typeface="Times New Roman"/>
              </a:rPr>
              <a:t>Am obținut o mai bune perspective asupra învățării automate, urmărind pe viitor, cu mai mult timp și o mai bună înțelegere a funcționalităților mai complexe, să dezvolt algoritmi cu o capacitate de învățare mai mare</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Vă mulțumesc!</a:t>
            </a:r>
            <a:endParaRPr>
              <a:latin typeface="Times New Roman"/>
              <a:ea typeface="Times New Roman"/>
              <a:cs typeface="Times New Roman"/>
              <a:sym typeface="Times New Roman"/>
            </a:endParaRPr>
          </a:p>
        </p:txBody>
      </p:sp>
      <p:sp>
        <p:nvSpPr>
          <p:cNvPr id="251" name="Google Shape;251;p39"/>
          <p:cNvSpPr txBox="1"/>
          <p:nvPr>
            <p:ph idx="1" type="body"/>
          </p:nvPr>
        </p:nvSpPr>
        <p:spPr>
          <a:xfrm>
            <a:off x="448975" y="2138750"/>
            <a:ext cx="8246100" cy="2723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ro" sz="3600">
                <a:solidFill>
                  <a:srgbClr val="0CB0B4"/>
                </a:solidFill>
                <a:latin typeface="Times New Roman"/>
                <a:ea typeface="Times New Roman"/>
                <a:cs typeface="Times New Roman"/>
                <a:sym typeface="Times New Roman"/>
              </a:rPr>
              <a:t>Bibliografie</a:t>
            </a:r>
            <a:endParaRPr sz="3600">
              <a:solidFill>
                <a:srgbClr val="0CB0B4"/>
              </a:solidFill>
              <a:latin typeface="Times New Roman"/>
              <a:ea typeface="Times New Roman"/>
              <a:cs typeface="Times New Roman"/>
              <a:sym typeface="Times New Roman"/>
            </a:endParaRPr>
          </a:p>
          <a:p>
            <a:pPr indent="-342900" lvl="0" marL="457200" rtl="0" algn="l">
              <a:spcBef>
                <a:spcPts val="560"/>
              </a:spcBef>
              <a:spcAft>
                <a:spcPts val="0"/>
              </a:spcAft>
              <a:buSzPts val="1800"/>
              <a:buFont typeface="Times New Roman"/>
              <a:buChar char="•"/>
            </a:pPr>
            <a:r>
              <a:rPr lang="ro" sz="1800">
                <a:latin typeface="Times New Roman"/>
                <a:ea typeface="Times New Roman"/>
                <a:cs typeface="Times New Roman"/>
                <a:sym typeface="Times New Roman"/>
              </a:rPr>
              <a:t>https://datelazi.ro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Scopul lucrării și obiectivele urmărite</a:t>
            </a:r>
            <a:endParaRPr>
              <a:latin typeface="Times New Roman"/>
              <a:ea typeface="Times New Roman"/>
              <a:cs typeface="Times New Roman"/>
              <a:sym typeface="Times New Roman"/>
            </a:endParaRPr>
          </a:p>
        </p:txBody>
      </p:sp>
      <p:sp>
        <p:nvSpPr>
          <p:cNvPr id="106" name="Google Shape;106;p16"/>
          <p:cNvSpPr txBox="1"/>
          <p:nvPr>
            <p:ph idx="1" type="body"/>
          </p:nvPr>
        </p:nvSpPr>
        <p:spPr>
          <a:xfrm>
            <a:off x="448966" y="1808225"/>
            <a:ext cx="8246100" cy="3054000"/>
          </a:xfrm>
          <a:prstGeom prst="rect">
            <a:avLst/>
          </a:prstGeom>
        </p:spPr>
        <p:txBody>
          <a:bodyPr anchorCtr="0" anchor="t" bIns="45700" lIns="91425" spcFirstLastPara="1" rIns="91425" wrap="square" tIns="45700">
            <a:normAutofit/>
          </a:bodyPr>
          <a:lstStyle/>
          <a:p>
            <a:pPr indent="-342900" lvl="0" marL="457200" rtl="0" algn="just">
              <a:spcBef>
                <a:spcPts val="560"/>
              </a:spcBef>
              <a:spcAft>
                <a:spcPts val="0"/>
              </a:spcAft>
              <a:buSzPts val="1800"/>
              <a:buFont typeface="Times New Roman"/>
              <a:buChar char="•"/>
            </a:pPr>
            <a:r>
              <a:rPr lang="ro" sz="1800">
                <a:latin typeface="Times New Roman"/>
                <a:ea typeface="Times New Roman"/>
                <a:cs typeface="Times New Roman"/>
                <a:sym typeface="Times New Roman"/>
              </a:rPr>
              <a:t>În ce constă lucrarea: dezvoltarea mai multor modele de predicție, pentru a veni în ajutorul combaterii pandemiei de coronavirus.</a:t>
            </a:r>
            <a:endParaRPr sz="1800">
              <a:latin typeface="Times New Roman"/>
              <a:ea typeface="Times New Roman"/>
              <a:cs typeface="Times New Roman"/>
              <a:sym typeface="Times New Roman"/>
            </a:endParaRPr>
          </a:p>
          <a:p>
            <a:pPr indent="0" lvl="0" marL="0" rtl="0" algn="just">
              <a:spcBef>
                <a:spcPts val="56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560"/>
              </a:spcBef>
              <a:spcAft>
                <a:spcPts val="0"/>
              </a:spcAft>
              <a:buSzPts val="1800"/>
              <a:buFont typeface="Times New Roman"/>
              <a:buChar char="•"/>
            </a:pPr>
            <a:r>
              <a:rPr lang="ro" sz="1800">
                <a:latin typeface="Times New Roman"/>
                <a:ea typeface="Times New Roman"/>
                <a:cs typeface="Times New Roman"/>
                <a:sym typeface="Times New Roman"/>
              </a:rPr>
              <a:t>Scopul: observarea și analizarea fiecărei metode, pentru a găsi cel mai optim algoritm pentru a rezolva problema diagnosticării.</a:t>
            </a:r>
            <a:endParaRPr sz="1800">
              <a:latin typeface="Times New Roman"/>
              <a:ea typeface="Times New Roman"/>
              <a:cs typeface="Times New Roman"/>
              <a:sym typeface="Times New Roman"/>
            </a:endParaRPr>
          </a:p>
          <a:p>
            <a:pPr indent="0" lvl="0" marL="0" rtl="0" algn="just">
              <a:spcBef>
                <a:spcPts val="560"/>
              </a:spcBef>
              <a:spcAft>
                <a:spcPts val="0"/>
              </a:spcAft>
              <a:buNone/>
            </a:pPr>
            <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ro" sz="1800">
                <a:latin typeface="Times New Roman"/>
                <a:ea typeface="Times New Roman"/>
                <a:cs typeface="Times New Roman"/>
                <a:sym typeface="Times New Roman"/>
              </a:rPr>
              <a:t>Obiective: eficiență, antrenament, analiză.</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Motivația personală</a:t>
            </a:r>
            <a:endParaRPr>
              <a:latin typeface="Times New Roman"/>
              <a:ea typeface="Times New Roman"/>
              <a:cs typeface="Times New Roman"/>
              <a:sym typeface="Times New Roman"/>
            </a:endParaRPr>
          </a:p>
        </p:txBody>
      </p:sp>
      <p:sp>
        <p:nvSpPr>
          <p:cNvPr id="112" name="Google Shape;112;p17"/>
          <p:cNvSpPr txBox="1"/>
          <p:nvPr>
            <p:ph idx="1" type="body"/>
          </p:nvPr>
        </p:nvSpPr>
        <p:spPr>
          <a:xfrm>
            <a:off x="448966" y="1808225"/>
            <a:ext cx="8246100" cy="3054000"/>
          </a:xfrm>
          <a:prstGeom prst="rect">
            <a:avLst/>
          </a:prstGeom>
        </p:spPr>
        <p:txBody>
          <a:bodyPr anchorCtr="0" anchor="t" bIns="45700" lIns="91425" spcFirstLastPara="1" rIns="91425" wrap="square" tIns="45700">
            <a:normAutofit lnSpcReduction="10000"/>
          </a:bodyPr>
          <a:lstStyle/>
          <a:p>
            <a:pPr indent="0" lvl="0" marL="45720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Oferirea sprijinului în combaterea pandemiei.</a:t>
            </a:r>
            <a:endParaRPr sz="1800">
              <a:latin typeface="Times New Roman"/>
              <a:ea typeface="Times New Roman"/>
              <a:cs typeface="Times New Roman"/>
              <a:sym typeface="Times New Roman"/>
            </a:endParaRPr>
          </a:p>
          <a:p>
            <a:pPr indent="0" lvl="0" marL="45720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Urmărirea și analizarea modelelor de predicție într-un domeniu medical.</a:t>
            </a:r>
            <a:endParaRPr sz="1800">
              <a:latin typeface="Times New Roman"/>
              <a:ea typeface="Times New Roman"/>
              <a:cs typeface="Times New Roman"/>
              <a:sym typeface="Times New Roman"/>
            </a:endParaRPr>
          </a:p>
          <a:p>
            <a:pPr indent="0" lvl="0" marL="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560"/>
              </a:spcBef>
              <a:spcAft>
                <a:spcPts val="0"/>
              </a:spcAft>
              <a:buSzPts val="1800"/>
              <a:buFont typeface="Times New Roman"/>
              <a:buChar char="•"/>
            </a:pPr>
            <a:r>
              <a:rPr lang="ro" sz="1800">
                <a:latin typeface="Times New Roman"/>
                <a:ea typeface="Times New Roman"/>
                <a:cs typeface="Times New Roman"/>
                <a:sym typeface="Times New Roman"/>
              </a:rPr>
              <a:t>Dezvoltarea cunoștințelor într-un domeniu nou.</a:t>
            </a:r>
            <a:endParaRPr sz="1800">
              <a:latin typeface="Times New Roman"/>
              <a:ea typeface="Times New Roman"/>
              <a:cs typeface="Times New Roman"/>
              <a:sym typeface="Times New Roman"/>
            </a:endParaRPr>
          </a:p>
          <a:p>
            <a:pPr indent="0" lvl="0" marL="0" rtl="0" algn="just">
              <a:spcBef>
                <a:spcPts val="56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560"/>
              </a:spcBef>
              <a:spcAft>
                <a:spcPts val="0"/>
              </a:spcAft>
              <a:buSzPts val="1800"/>
              <a:buFont typeface="Times New Roman"/>
              <a:buChar char="•"/>
            </a:pPr>
            <a:r>
              <a:rPr lang="ro" sz="1800">
                <a:latin typeface="Times New Roman"/>
                <a:ea typeface="Times New Roman"/>
                <a:cs typeface="Times New Roman"/>
                <a:sym typeface="Times New Roman"/>
              </a:rPr>
              <a:t>Dorința de a mă familiarizarea cu noțiuni de Machine Learning, considerând a fi un domeniu de actualitate.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Setarea datelor </a:t>
            </a:r>
            <a:endParaRPr>
              <a:latin typeface="Times New Roman"/>
              <a:ea typeface="Times New Roman"/>
              <a:cs typeface="Times New Roman"/>
              <a:sym typeface="Times New Roman"/>
            </a:endParaRPr>
          </a:p>
        </p:txBody>
      </p:sp>
      <p:sp>
        <p:nvSpPr>
          <p:cNvPr id="118" name="Google Shape;118;p18"/>
          <p:cNvSpPr txBox="1"/>
          <p:nvPr>
            <p:ph idx="1" type="body"/>
          </p:nvPr>
        </p:nvSpPr>
        <p:spPr>
          <a:xfrm>
            <a:off x="448966" y="1808225"/>
            <a:ext cx="8246100" cy="3054000"/>
          </a:xfrm>
          <a:prstGeom prst="rect">
            <a:avLst/>
          </a:prstGeom>
        </p:spPr>
        <p:txBody>
          <a:bodyPr anchorCtr="0" anchor="t" bIns="45700" lIns="91425" spcFirstLastPara="1" rIns="91425" wrap="square" tIns="45700">
            <a:normAutofit lnSpcReduction="10000"/>
          </a:bodyPr>
          <a:lstStyle/>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Sursa datelor: Ministerul Israelian al Sănătății a publicat date despre persoanele care au fost testate pentru SARS-CoV-2 prin testul RT-PCR.</a:t>
            </a:r>
            <a:endParaRPr sz="1800">
              <a:latin typeface="Times New Roman"/>
              <a:ea typeface="Times New Roman"/>
              <a:cs typeface="Times New Roman"/>
              <a:sym typeface="Times New Roman"/>
            </a:endParaRPr>
          </a:p>
          <a:p>
            <a:pPr indent="0" lvl="0" marL="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Caracteristicile setului de date: sex, vârsta </a:t>
            </a:r>
            <a:r>
              <a:rPr lang="ro" sz="1800">
                <a:latin typeface="Times New Roman"/>
                <a:ea typeface="Times New Roman"/>
                <a:cs typeface="Times New Roman"/>
                <a:sym typeface="Times New Roman"/>
              </a:rPr>
              <a:t> de 60 de ani sau peste,</a:t>
            </a:r>
            <a:r>
              <a:rPr lang="ro" sz="1800">
                <a:latin typeface="Times New Roman"/>
                <a:ea typeface="Times New Roman"/>
                <a:cs typeface="Times New Roman"/>
                <a:sym typeface="Times New Roman"/>
              </a:rPr>
              <a:t> tuse, febră, durere de gât, dificultate în respirație, durere de cap, contact cu o persoană confirmată.</a:t>
            </a:r>
            <a:endParaRPr sz="1800">
              <a:latin typeface="Times New Roman"/>
              <a:ea typeface="Times New Roman"/>
              <a:cs typeface="Times New Roman"/>
              <a:sym typeface="Times New Roman"/>
            </a:endParaRPr>
          </a:p>
          <a:p>
            <a:pPr indent="0" lvl="0" marL="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Alegerea seturilor de antrenament: 400, 500, 1000, 1500, respectiv 2000 de teste.</a:t>
            </a:r>
            <a:endParaRPr sz="1800">
              <a:latin typeface="Times New Roman"/>
              <a:ea typeface="Times New Roman"/>
              <a:cs typeface="Times New Roman"/>
              <a:sym typeface="Times New Roman"/>
            </a:endParaRPr>
          </a:p>
          <a:p>
            <a:pPr indent="0" lvl="0" marL="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Gestionarea datelor lipsă: Ștergerea rândurilor.</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ro">
                <a:latin typeface="Times New Roman"/>
                <a:ea typeface="Times New Roman"/>
                <a:cs typeface="Times New Roman"/>
                <a:sym typeface="Times New Roman"/>
              </a:rPr>
              <a:t>P</a:t>
            </a:r>
            <a:r>
              <a:rPr lang="ro">
                <a:latin typeface="Times New Roman"/>
                <a:ea typeface="Times New Roman"/>
                <a:cs typeface="Times New Roman"/>
                <a:sym typeface="Times New Roman"/>
              </a:rPr>
              <a:t>rocesul de învățare automată</a:t>
            </a:r>
            <a:endParaRPr/>
          </a:p>
        </p:txBody>
      </p:sp>
      <p:sp>
        <p:nvSpPr>
          <p:cNvPr id="124" name="Google Shape;124;p19"/>
          <p:cNvSpPr txBox="1"/>
          <p:nvPr>
            <p:ph idx="1" type="body"/>
          </p:nvPr>
        </p:nvSpPr>
        <p:spPr>
          <a:xfrm>
            <a:off x="448975" y="2506475"/>
            <a:ext cx="8246100" cy="2158500"/>
          </a:xfrm>
          <a:prstGeom prst="rect">
            <a:avLst/>
          </a:prstGeom>
        </p:spPr>
        <p:txBody>
          <a:bodyPr anchorCtr="0" anchor="t" bIns="45700" lIns="91425" spcFirstLastPara="1" rIns="91425" wrap="square" tIns="45700">
            <a:normAutofit/>
          </a:bodyPr>
          <a:lstStyle/>
          <a:p>
            <a:pPr indent="-342900" lvl="0" marL="457200" rtl="0" algn="ctr">
              <a:spcBef>
                <a:spcPts val="560"/>
              </a:spcBef>
              <a:spcAft>
                <a:spcPts val="0"/>
              </a:spcAft>
              <a:buSzPts val="1800"/>
              <a:buFont typeface="Times New Roman"/>
              <a:buChar char="•"/>
            </a:pPr>
            <a:r>
              <a:rPr lang="ro" sz="1800">
                <a:latin typeface="Times New Roman"/>
                <a:ea typeface="Times New Roman"/>
                <a:cs typeface="Times New Roman"/>
                <a:sym typeface="Times New Roman"/>
              </a:rPr>
              <a:t>Învățarea supervizată: date de antrenament, date de validare, date de testare.</a:t>
            </a:r>
            <a:endParaRPr sz="1800">
              <a:latin typeface="Times New Roman"/>
              <a:ea typeface="Times New Roman"/>
              <a:cs typeface="Times New Roman"/>
              <a:sym typeface="Times New Roman"/>
            </a:endParaRPr>
          </a:p>
          <a:p>
            <a:pPr indent="0" lvl="0" marL="457200" rtl="0" algn="ctr">
              <a:spcBef>
                <a:spcPts val="56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Metrici de performanță</a:t>
            </a:r>
            <a:endParaRPr>
              <a:latin typeface="Times New Roman"/>
              <a:ea typeface="Times New Roman"/>
              <a:cs typeface="Times New Roman"/>
              <a:sym typeface="Times New Roman"/>
            </a:endParaRPr>
          </a:p>
        </p:txBody>
      </p:sp>
      <p:sp>
        <p:nvSpPr>
          <p:cNvPr id="130" name="Google Shape;130;p20"/>
          <p:cNvSpPr txBox="1"/>
          <p:nvPr>
            <p:ph idx="1" type="body"/>
          </p:nvPr>
        </p:nvSpPr>
        <p:spPr>
          <a:xfrm>
            <a:off x="448975" y="2204775"/>
            <a:ext cx="8246100" cy="2657400"/>
          </a:xfrm>
          <a:prstGeom prst="rect">
            <a:avLst/>
          </a:prstGeom>
        </p:spPr>
        <p:txBody>
          <a:bodyPr anchorCtr="0" anchor="t" bIns="45700" lIns="91425" spcFirstLastPara="1" rIns="91425" wrap="square" tIns="45700">
            <a:normAutofit/>
          </a:bodyPr>
          <a:lstStyle/>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Acuratețea</a:t>
            </a:r>
            <a:endParaRPr sz="1800">
              <a:latin typeface="Times New Roman"/>
              <a:ea typeface="Times New Roman"/>
              <a:cs typeface="Times New Roman"/>
              <a:sym typeface="Times New Roman"/>
            </a:endParaRPr>
          </a:p>
          <a:p>
            <a:pPr indent="0" lvl="0" marL="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Sensibilitatea</a:t>
            </a:r>
            <a:endParaRPr sz="1800">
              <a:latin typeface="Times New Roman"/>
              <a:ea typeface="Times New Roman"/>
              <a:cs typeface="Times New Roman"/>
              <a:sym typeface="Times New Roman"/>
            </a:endParaRPr>
          </a:p>
          <a:p>
            <a:pPr indent="0" lvl="0" marL="0" marR="0" rtl="0" algn="just">
              <a:lnSpc>
                <a:spcPct val="100000"/>
              </a:lnSpc>
              <a:spcBef>
                <a:spcPts val="560"/>
              </a:spcBef>
              <a:spcAft>
                <a:spcPts val="0"/>
              </a:spcAft>
              <a:buNone/>
            </a:pPr>
            <a:r>
              <a:t/>
            </a:r>
            <a:endParaRPr sz="1800">
              <a:latin typeface="Times New Roman"/>
              <a:ea typeface="Times New Roman"/>
              <a:cs typeface="Times New Roman"/>
              <a:sym typeface="Times New Roman"/>
            </a:endParaRPr>
          </a:p>
          <a:p>
            <a:pPr indent="-342900" lvl="0" marL="457200" marR="0" rtl="0" algn="just">
              <a:lnSpc>
                <a:spcPct val="100000"/>
              </a:lnSpc>
              <a:spcBef>
                <a:spcPts val="560"/>
              </a:spcBef>
              <a:spcAft>
                <a:spcPts val="0"/>
              </a:spcAft>
              <a:buSzPts val="1800"/>
              <a:buFont typeface="Times New Roman"/>
              <a:buChar char="•"/>
            </a:pPr>
            <a:r>
              <a:rPr lang="ro" sz="1800">
                <a:latin typeface="Times New Roman"/>
                <a:ea typeface="Times New Roman"/>
                <a:cs typeface="Times New Roman"/>
                <a:sym typeface="Times New Roman"/>
              </a:rPr>
              <a:t>Specificitatea</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40730" y="1062641"/>
            <a:ext cx="8246100" cy="763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ro">
                <a:latin typeface="Times New Roman"/>
                <a:ea typeface="Times New Roman"/>
                <a:cs typeface="Times New Roman"/>
                <a:sym typeface="Times New Roman"/>
              </a:rPr>
              <a:t>Determinarea celor mai importante caracteristici</a:t>
            </a:r>
            <a:endParaRPr>
              <a:latin typeface="Times New Roman"/>
              <a:ea typeface="Times New Roman"/>
              <a:cs typeface="Times New Roman"/>
              <a:sym typeface="Times New Roman"/>
            </a:endParaRPr>
          </a:p>
        </p:txBody>
      </p:sp>
      <p:sp>
        <p:nvSpPr>
          <p:cNvPr id="136" name="Google Shape;136;p21"/>
          <p:cNvSpPr txBox="1"/>
          <p:nvPr>
            <p:ph idx="1" type="body"/>
          </p:nvPr>
        </p:nvSpPr>
        <p:spPr>
          <a:xfrm>
            <a:off x="46425" y="1978625"/>
            <a:ext cx="3033000" cy="3054000"/>
          </a:xfrm>
          <a:prstGeom prst="rect">
            <a:avLst/>
          </a:prstGeom>
        </p:spPr>
        <p:txBody>
          <a:bodyPr anchorCtr="0" anchor="t" bIns="45700" lIns="91425" spcFirstLastPara="1" rIns="91425" wrap="square" tIns="45700">
            <a:normAutofit/>
          </a:bodyPr>
          <a:lstStyle/>
          <a:p>
            <a:pPr indent="457200" lvl="0" marL="457200" marR="0" rtl="0" algn="l">
              <a:lnSpc>
                <a:spcPct val="100000"/>
              </a:lnSpc>
              <a:spcBef>
                <a:spcPts val="560"/>
              </a:spcBef>
              <a:spcAft>
                <a:spcPts val="0"/>
              </a:spcAft>
              <a:buNone/>
            </a:pPr>
            <a:r>
              <a:rPr lang="ro" sz="1800">
                <a:latin typeface="Times New Roman"/>
                <a:ea typeface="Times New Roman"/>
                <a:cs typeface="Times New Roman"/>
                <a:sym typeface="Times New Roman"/>
              </a:rPr>
              <a:t>Febra și tusea au fost cheia pentru a prezice prezența virusului. Contactul strâns cu o persoană confirmată că are COVID-19 a fost, de asemenea, o caracteristică importantă, coroborând astfel transmisibilitatea ridicată a virusului.</a:t>
            </a:r>
            <a:endParaRPr sz="1800">
              <a:latin typeface="Times New Roman"/>
              <a:ea typeface="Times New Roman"/>
              <a:cs typeface="Times New Roman"/>
              <a:sym typeface="Times New Roman"/>
            </a:endParaRPr>
          </a:p>
        </p:txBody>
      </p:sp>
      <p:pic>
        <p:nvPicPr>
          <p:cNvPr id="137" name="Google Shape;137;p21"/>
          <p:cNvPicPr preferRelativeResize="0"/>
          <p:nvPr/>
        </p:nvPicPr>
        <p:blipFill>
          <a:blip r:embed="rId3">
            <a:alphaModFix/>
          </a:blip>
          <a:stretch>
            <a:fillRect/>
          </a:stretch>
        </p:blipFill>
        <p:spPr>
          <a:xfrm>
            <a:off x="3196800" y="1808225"/>
            <a:ext cx="5947208" cy="3224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40730" y="1062641"/>
            <a:ext cx="82461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o">
                <a:latin typeface="Times New Roman"/>
                <a:ea typeface="Times New Roman"/>
                <a:cs typeface="Times New Roman"/>
                <a:sym typeface="Times New Roman"/>
              </a:rPr>
              <a:t>Implementarea și algoritmii utilizați</a:t>
            </a:r>
            <a:endParaRPr>
              <a:latin typeface="Times New Roman"/>
              <a:ea typeface="Times New Roman"/>
              <a:cs typeface="Times New Roman"/>
              <a:sym typeface="Times New Roman"/>
            </a:endParaRPr>
          </a:p>
        </p:txBody>
      </p:sp>
      <p:sp>
        <p:nvSpPr>
          <p:cNvPr id="143" name="Google Shape;143;p22"/>
          <p:cNvSpPr txBox="1"/>
          <p:nvPr>
            <p:ph idx="1" type="body"/>
          </p:nvPr>
        </p:nvSpPr>
        <p:spPr>
          <a:xfrm>
            <a:off x="448975" y="1808225"/>
            <a:ext cx="8617800" cy="3054000"/>
          </a:xfrm>
          <a:prstGeom prst="rect">
            <a:avLst/>
          </a:prstGeom>
        </p:spPr>
        <p:txBody>
          <a:bodyPr anchorCtr="0" anchor="t" bIns="45700" lIns="91425" spcFirstLastPara="1" rIns="91425" wrap="square" tIns="45700">
            <a:noAutofit/>
          </a:bodyPr>
          <a:lstStyle/>
          <a:p>
            <a:pPr indent="-344805" lvl="0" marL="457200" marR="0" rtl="0" algn="just">
              <a:lnSpc>
                <a:spcPct val="80000"/>
              </a:lnSpc>
              <a:spcBef>
                <a:spcPts val="560"/>
              </a:spcBef>
              <a:spcAft>
                <a:spcPts val="0"/>
              </a:spcAft>
              <a:buSzPts val="1830"/>
              <a:buFont typeface="Times New Roman"/>
              <a:buChar char="•"/>
            </a:pPr>
            <a:r>
              <a:rPr lang="ro" sz="1829">
                <a:latin typeface="Times New Roman"/>
                <a:ea typeface="Times New Roman"/>
                <a:cs typeface="Times New Roman"/>
                <a:sym typeface="Times New Roman"/>
              </a:rPr>
              <a:t>Limbaje folosite: Python (Pandas, Numpy, Sklearn), Angular  (partea de front-end a interfeței)</a:t>
            </a:r>
            <a:endParaRPr sz="1829">
              <a:latin typeface="Times New Roman"/>
              <a:ea typeface="Times New Roman"/>
              <a:cs typeface="Times New Roman"/>
              <a:sym typeface="Times New Roman"/>
            </a:endParaRPr>
          </a:p>
          <a:p>
            <a:pPr indent="0" lvl="0" marL="0" marR="0" rtl="0" algn="just">
              <a:lnSpc>
                <a:spcPct val="80000"/>
              </a:lnSpc>
              <a:spcBef>
                <a:spcPts val="560"/>
              </a:spcBef>
              <a:spcAft>
                <a:spcPts val="0"/>
              </a:spcAft>
              <a:buSzPts val="935"/>
              <a:buNone/>
            </a:pPr>
            <a:r>
              <a:t/>
            </a:r>
            <a:endParaRPr sz="1530">
              <a:latin typeface="Times New Roman"/>
              <a:ea typeface="Times New Roman"/>
              <a:cs typeface="Times New Roman"/>
              <a:sym typeface="Times New Roman"/>
            </a:endParaRPr>
          </a:p>
          <a:p>
            <a:pPr indent="-344805" lvl="0" marL="457200" marR="0" rtl="0" algn="just">
              <a:lnSpc>
                <a:spcPct val="80000"/>
              </a:lnSpc>
              <a:spcBef>
                <a:spcPts val="560"/>
              </a:spcBef>
              <a:spcAft>
                <a:spcPts val="0"/>
              </a:spcAft>
              <a:buSzPts val="1830"/>
              <a:buFont typeface="Times New Roman"/>
              <a:buChar char="•"/>
            </a:pPr>
            <a:r>
              <a:rPr lang="ro" sz="1829">
                <a:latin typeface="Times New Roman"/>
                <a:ea typeface="Times New Roman"/>
                <a:cs typeface="Times New Roman"/>
                <a:sym typeface="Times New Roman"/>
              </a:rPr>
              <a:t>Mașina cu suport vectorial.</a:t>
            </a:r>
            <a:endParaRPr sz="1829">
              <a:latin typeface="Times New Roman"/>
              <a:ea typeface="Times New Roman"/>
              <a:cs typeface="Times New Roman"/>
              <a:sym typeface="Times New Roman"/>
            </a:endParaRPr>
          </a:p>
          <a:p>
            <a:pPr indent="0" lvl="0" marL="0" marR="0" rtl="0" algn="just">
              <a:lnSpc>
                <a:spcPct val="80000"/>
              </a:lnSpc>
              <a:spcBef>
                <a:spcPts val="560"/>
              </a:spcBef>
              <a:spcAft>
                <a:spcPts val="0"/>
              </a:spcAft>
              <a:buSzPts val="935"/>
              <a:buNone/>
            </a:pPr>
            <a:r>
              <a:t/>
            </a:r>
            <a:endParaRPr sz="1530">
              <a:latin typeface="Times New Roman"/>
              <a:ea typeface="Times New Roman"/>
              <a:cs typeface="Times New Roman"/>
              <a:sym typeface="Times New Roman"/>
            </a:endParaRPr>
          </a:p>
          <a:p>
            <a:pPr indent="-344805" lvl="0" marL="457200" marR="0" rtl="0" algn="just">
              <a:lnSpc>
                <a:spcPct val="80000"/>
              </a:lnSpc>
              <a:spcBef>
                <a:spcPts val="560"/>
              </a:spcBef>
              <a:spcAft>
                <a:spcPts val="0"/>
              </a:spcAft>
              <a:buSzPts val="1830"/>
              <a:buFont typeface="Times New Roman"/>
              <a:buChar char="•"/>
            </a:pPr>
            <a:r>
              <a:rPr lang="ro" sz="1829">
                <a:latin typeface="Times New Roman"/>
                <a:ea typeface="Times New Roman"/>
                <a:cs typeface="Times New Roman"/>
                <a:sym typeface="Times New Roman"/>
              </a:rPr>
              <a:t>Arborele de decizie.</a:t>
            </a:r>
            <a:endParaRPr sz="1829">
              <a:latin typeface="Times New Roman"/>
              <a:ea typeface="Times New Roman"/>
              <a:cs typeface="Times New Roman"/>
              <a:sym typeface="Times New Roman"/>
            </a:endParaRPr>
          </a:p>
          <a:p>
            <a:pPr indent="0" lvl="0" marL="0" marR="0" rtl="0" algn="just">
              <a:lnSpc>
                <a:spcPct val="80000"/>
              </a:lnSpc>
              <a:spcBef>
                <a:spcPts val="560"/>
              </a:spcBef>
              <a:spcAft>
                <a:spcPts val="0"/>
              </a:spcAft>
              <a:buSzPts val="935"/>
              <a:buNone/>
            </a:pPr>
            <a:r>
              <a:t/>
            </a:r>
            <a:endParaRPr sz="1530">
              <a:latin typeface="Times New Roman"/>
              <a:ea typeface="Times New Roman"/>
              <a:cs typeface="Times New Roman"/>
              <a:sym typeface="Times New Roman"/>
            </a:endParaRPr>
          </a:p>
          <a:p>
            <a:pPr indent="-344805" lvl="0" marL="457200" marR="0" rtl="0" algn="just">
              <a:lnSpc>
                <a:spcPct val="80000"/>
              </a:lnSpc>
              <a:spcBef>
                <a:spcPts val="560"/>
              </a:spcBef>
              <a:spcAft>
                <a:spcPts val="0"/>
              </a:spcAft>
              <a:buSzPts val="1830"/>
              <a:buFont typeface="Times New Roman"/>
              <a:buChar char="•"/>
            </a:pPr>
            <a:r>
              <a:rPr lang="ro" sz="1829">
                <a:latin typeface="Times New Roman"/>
                <a:ea typeface="Times New Roman"/>
                <a:cs typeface="Times New Roman"/>
                <a:sym typeface="Times New Roman"/>
              </a:rPr>
              <a:t>Cei mai apropiați K vecini.</a:t>
            </a:r>
            <a:endParaRPr sz="1829">
              <a:latin typeface="Times New Roman"/>
              <a:ea typeface="Times New Roman"/>
              <a:cs typeface="Times New Roman"/>
              <a:sym typeface="Times New Roman"/>
            </a:endParaRPr>
          </a:p>
          <a:p>
            <a:pPr indent="0" lvl="0" marL="0" marR="0" rtl="0" algn="just">
              <a:lnSpc>
                <a:spcPct val="80000"/>
              </a:lnSpc>
              <a:spcBef>
                <a:spcPts val="560"/>
              </a:spcBef>
              <a:spcAft>
                <a:spcPts val="0"/>
              </a:spcAft>
              <a:buSzPts val="935"/>
              <a:buNone/>
            </a:pPr>
            <a:r>
              <a:t/>
            </a:r>
            <a:endParaRPr sz="1530">
              <a:latin typeface="Times New Roman"/>
              <a:ea typeface="Times New Roman"/>
              <a:cs typeface="Times New Roman"/>
              <a:sym typeface="Times New Roman"/>
            </a:endParaRPr>
          </a:p>
          <a:p>
            <a:pPr indent="-344805" lvl="0" marL="457200" marR="0" rtl="0" algn="just">
              <a:lnSpc>
                <a:spcPct val="80000"/>
              </a:lnSpc>
              <a:spcBef>
                <a:spcPts val="560"/>
              </a:spcBef>
              <a:spcAft>
                <a:spcPts val="0"/>
              </a:spcAft>
              <a:buSzPts val="1830"/>
              <a:buFont typeface="Times New Roman"/>
              <a:buChar char="•"/>
            </a:pPr>
            <a:r>
              <a:rPr lang="ro" sz="1829">
                <a:latin typeface="Times New Roman"/>
                <a:ea typeface="Times New Roman"/>
                <a:cs typeface="Times New Roman"/>
                <a:sym typeface="Times New Roman"/>
              </a:rPr>
              <a:t>Random forest.</a:t>
            </a:r>
            <a:endParaRPr sz="1829">
              <a:latin typeface="Times New Roman"/>
              <a:ea typeface="Times New Roman"/>
              <a:cs typeface="Times New Roman"/>
              <a:sym typeface="Times New Roman"/>
            </a:endParaRPr>
          </a:p>
          <a:p>
            <a:pPr indent="0" lvl="0" marL="0" marR="0" rtl="0" algn="just">
              <a:lnSpc>
                <a:spcPct val="80000"/>
              </a:lnSpc>
              <a:spcBef>
                <a:spcPts val="560"/>
              </a:spcBef>
              <a:spcAft>
                <a:spcPts val="0"/>
              </a:spcAft>
              <a:buSzPts val="935"/>
              <a:buNone/>
            </a:pPr>
            <a:r>
              <a:t/>
            </a:r>
            <a:endParaRPr sz="1430">
              <a:latin typeface="Times New Roman"/>
              <a:ea typeface="Times New Roman"/>
              <a:cs typeface="Times New Roman"/>
              <a:sym typeface="Times New Roman"/>
            </a:endParaRPr>
          </a:p>
          <a:p>
            <a:pPr indent="-344805" lvl="0" marL="457200" marR="0" rtl="0" algn="just">
              <a:lnSpc>
                <a:spcPct val="80000"/>
              </a:lnSpc>
              <a:spcBef>
                <a:spcPts val="560"/>
              </a:spcBef>
              <a:spcAft>
                <a:spcPts val="0"/>
              </a:spcAft>
              <a:buSzPts val="1830"/>
              <a:buFont typeface="Times New Roman"/>
              <a:buChar char="•"/>
            </a:pPr>
            <a:r>
              <a:rPr lang="ro" sz="1829">
                <a:latin typeface="Times New Roman"/>
                <a:ea typeface="Times New Roman"/>
                <a:cs typeface="Times New Roman"/>
                <a:sym typeface="Times New Roman"/>
              </a:rPr>
              <a:t>Regresia logistică.</a:t>
            </a:r>
            <a:endParaRPr sz="268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