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4660"/>
  </p:normalViewPr>
  <p:slideViewPr>
    <p:cSldViewPr>
      <p:cViewPr>
        <p:scale>
          <a:sx n="74" d="100"/>
          <a:sy n="74" d="100"/>
        </p:scale>
        <p:origin x="-948" y="22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C6B5EE-69F5-4E76-8063-B863D70146AA}"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FF3EE-6330-4EC7-B969-04D25E75361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C6B5EE-69F5-4E76-8063-B863D70146AA}"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FF3EE-6330-4EC7-B969-04D25E75361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C6B5EE-69F5-4E76-8063-B863D70146AA}"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FF3EE-6330-4EC7-B969-04D25E75361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C6B5EE-69F5-4E76-8063-B863D70146AA}"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FF3EE-6330-4EC7-B969-04D25E75361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C6B5EE-69F5-4E76-8063-B863D70146AA}"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FF3EE-6330-4EC7-B969-04D25E75361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C6B5EE-69F5-4E76-8063-B863D70146AA}"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FF3EE-6330-4EC7-B969-04D25E75361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C6B5EE-69F5-4E76-8063-B863D70146AA}" type="datetimeFigureOut">
              <a:rPr lang="en-US" smtClean="0"/>
              <a:t>3/24/2021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4FF3EE-6330-4EC7-B969-04D25E75361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C6B5EE-69F5-4E76-8063-B863D70146AA}" type="datetimeFigureOut">
              <a:rPr lang="en-US" smtClean="0"/>
              <a:t>3/24/2021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4FF3EE-6330-4EC7-B969-04D25E75361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C6B5EE-69F5-4E76-8063-B863D70146AA}" type="datetimeFigureOut">
              <a:rPr lang="en-US" smtClean="0"/>
              <a:t>3/24/2021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4FF3EE-6330-4EC7-B969-04D25E75361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C6B5EE-69F5-4E76-8063-B863D70146AA}"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FF3EE-6330-4EC7-B969-04D25E75361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C6B5EE-69F5-4E76-8063-B863D70146AA}"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FF3EE-6330-4EC7-B969-04D25E75361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FC6B5EE-69F5-4E76-8063-B863D70146AA}" type="datetimeFigureOut">
              <a:rPr lang="en-US" smtClean="0"/>
              <a:t>3/24/2021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64FF3EE-6330-4EC7-B969-04D25E75361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hangouts.google.com/" TargetMode="External"/><Relationship Id="rId2" Type="http://schemas.openxmlformats.org/officeDocument/2006/relationships/hyperlink" Target="https://meet.google.com/" TargetMode="Externa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r>
              <a:rPr lang="en-US" dirty="0" err="1"/>
              <a:t>Elemente</a:t>
            </a:r>
            <a:r>
              <a:rPr lang="en-US" dirty="0"/>
              <a:t> de </a:t>
            </a:r>
            <a:r>
              <a:rPr lang="en-US" dirty="0" err="1"/>
              <a:t>predare</a:t>
            </a:r>
            <a:r>
              <a:rPr lang="en-US" dirty="0"/>
              <a:t> online </a:t>
            </a:r>
          </a:p>
        </p:txBody>
      </p:sp>
      <p:sp>
        <p:nvSpPr>
          <p:cNvPr id="3" name="Subtitle 2"/>
          <p:cNvSpPr>
            <a:spLocks noGrp="1"/>
          </p:cNvSpPr>
          <p:nvPr>
            <p:ph type="subTitle" idx="1"/>
          </p:nvPr>
        </p:nvSpPr>
        <p:spPr>
          <a:xfrm>
            <a:off x="1219200" y="3352800"/>
            <a:ext cx="6400800" cy="1752600"/>
          </a:xfrm>
        </p:spPr>
        <p:txBody>
          <a:bodyPr/>
          <a:lstStyle/>
          <a:p>
            <a:r>
              <a:rPr lang="en-US" dirty="0" smtClean="0">
                <a:solidFill>
                  <a:schemeClr val="tx1"/>
                </a:solidFill>
              </a:rPr>
              <a:t>			-</a:t>
            </a:r>
            <a:r>
              <a:rPr lang="en-US" dirty="0">
                <a:solidFill>
                  <a:schemeClr val="tx1"/>
                </a:solidFill>
              </a:rPr>
              <a:t>Google-</a:t>
            </a:r>
          </a:p>
        </p:txBody>
      </p:sp>
      <p:sp>
        <p:nvSpPr>
          <p:cNvPr id="4" name="TextBox 3"/>
          <p:cNvSpPr txBox="1"/>
          <p:nvPr/>
        </p:nvSpPr>
        <p:spPr>
          <a:xfrm>
            <a:off x="4800600" y="3962400"/>
            <a:ext cx="4343400" cy="369332"/>
          </a:xfrm>
          <a:prstGeom prst="rect">
            <a:avLst/>
          </a:prstGeom>
          <a:noFill/>
        </p:spPr>
        <p:txBody>
          <a:bodyPr wrap="square" rtlCol="0">
            <a:spAutoFit/>
          </a:bodyPr>
          <a:lstStyle/>
          <a:p>
            <a:r>
              <a:rPr lang="en-US" dirty="0" err="1" smtClean="0"/>
              <a:t>Realizat</a:t>
            </a:r>
            <a:r>
              <a:rPr lang="en-US" dirty="0" smtClean="0"/>
              <a:t> de </a:t>
            </a:r>
            <a:r>
              <a:rPr lang="en-US" dirty="0" err="1" smtClean="0"/>
              <a:t>Olaru</a:t>
            </a:r>
            <a:r>
              <a:rPr lang="en-US" dirty="0" smtClean="0"/>
              <a:t> Elena &amp; </a:t>
            </a:r>
            <a:r>
              <a:rPr lang="en-US" dirty="0" err="1" smtClean="0"/>
              <a:t>Suto</a:t>
            </a:r>
            <a:r>
              <a:rPr lang="en-US" dirty="0" smtClean="0"/>
              <a:t> Robert</a:t>
            </a:r>
            <a:endParaRPr lang="en-US" dirty="0"/>
          </a:p>
        </p:txBody>
      </p:sp>
    </p:spTree>
    <p:extLst>
      <p:ext uri="{BB962C8B-B14F-4D97-AF65-F5344CB8AC3E}">
        <p14:creationId xmlns:p14="http://schemas.microsoft.com/office/powerpoint/2010/main" val="131616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Alte</a:t>
            </a:r>
            <a:r>
              <a:rPr lang="en-US" dirty="0"/>
              <a:t> </a:t>
            </a:r>
            <a:r>
              <a:rPr lang="en-US" dirty="0" err="1"/>
              <a:t>contributii</a:t>
            </a:r>
            <a:r>
              <a:rPr lang="en-US" dirty="0"/>
              <a:t> </a:t>
            </a:r>
            <a:r>
              <a:rPr lang="en-US" dirty="0" err="1"/>
              <a:t>aduse</a:t>
            </a:r>
            <a:r>
              <a:rPr lang="en-US" dirty="0"/>
              <a:t> de Google</a:t>
            </a:r>
          </a:p>
        </p:txBody>
      </p:sp>
      <p:sp>
        <p:nvSpPr>
          <p:cNvPr id="3" name="Content Placeholder 2"/>
          <p:cNvSpPr>
            <a:spLocks noGrp="1"/>
          </p:cNvSpPr>
          <p:nvPr>
            <p:ph idx="1"/>
          </p:nvPr>
        </p:nvSpPr>
        <p:spPr>
          <a:xfrm>
            <a:off x="457200" y="1600200"/>
            <a:ext cx="7924800" cy="4525963"/>
          </a:xfrm>
        </p:spPr>
        <p:txBody>
          <a:bodyPr>
            <a:normAutofit/>
          </a:bodyPr>
          <a:lstStyle/>
          <a:p>
            <a:r>
              <a:rPr lang="vi-VN" dirty="0"/>
              <a:t>Documentele Docs – aplicaţie folosită pentru predare. Documentele pot fi partajate cu elevii pe Meet, ei putând să le acceseze de pe laptop, telefon, printr-un simplu link. Astfel orice informaţie poate fi pusă într-un format text (cu poze, grafice, formule). O funcţionalitate foarte utilă a acestei aplicaţii este TASTAREA VOCALĂ. Folosind-o se poate vorbi la microfon şi ceea ce se spune va fi transmis în timp real în document. Documentul poate fi salvat şi offline ca fişier Word sau PDF. </a:t>
            </a:r>
            <a:endParaRPr lang="en-US" dirty="0"/>
          </a:p>
        </p:txBody>
      </p:sp>
    </p:spTree>
    <p:extLst>
      <p:ext uri="{BB962C8B-B14F-4D97-AF65-F5344CB8AC3E}">
        <p14:creationId xmlns:p14="http://schemas.microsoft.com/office/powerpoint/2010/main" val="217651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2666999"/>
          </a:xfrm>
        </p:spPr>
        <p:txBody>
          <a:bodyPr>
            <a:normAutofit/>
          </a:bodyPr>
          <a:lstStyle/>
          <a:p>
            <a:r>
              <a:rPr lang="vi-VN" dirty="0"/>
              <a:t>Prezentări (Slides) - aplicaţie folosită pentru a preda într-un format mai atractiv din punct de vedere vizual</a:t>
            </a:r>
            <a:r>
              <a:rPr lang="ro-RO" dirty="0"/>
              <a:t>.</a:t>
            </a:r>
            <a:r>
              <a:rPr lang="vi-VN" dirty="0"/>
              <a:t> Se pot crea prezentări PowerPoint, folosi tipare predefinite, importând fotografii cât şi linkuri de filme. Tastarea vocală este disponibilă şi în această aplicaţie. Prezentările se pot salva şi în format offline. Fişierele Documente şi Prezentări se salvează automat în Drive.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480832"/>
            <a:ext cx="6040437"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6772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4876800"/>
          </a:xfrm>
        </p:spPr>
        <p:txBody>
          <a:bodyPr/>
          <a:lstStyle/>
          <a:p>
            <a:r>
              <a:rPr lang="vi-VN" dirty="0"/>
              <a:t>Chestionarul online - metodă asincronă de colaborare prin care se pot colecta răspunsuri ale participanţilor. Poate fi planificat pentru completare între anumite ore /date. Google Forms (https://forms.google.com/).</a:t>
            </a:r>
            <a:endParaRPr lang="en-US" dirty="0"/>
          </a:p>
        </p:txBody>
      </p:sp>
      <p:pic>
        <p:nvPicPr>
          <p:cNvPr id="4100" name="Picture 4" descr="Google Forms: Online Form Builder for Business | Google Work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7239000" cy="4637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64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6405" y="457200"/>
            <a:ext cx="8229600" cy="2521177"/>
          </a:xfrm>
        </p:spPr>
        <p:txBody>
          <a:bodyPr>
            <a:normAutofit/>
          </a:bodyPr>
          <a:lstStyle/>
          <a:p>
            <a:r>
              <a:rPr lang="vi-VN" dirty="0"/>
              <a:t>Google Design - aplicaţie ce adaugă culoare în documente, prezentări şi site web cu ajutorul graficelor şi al diagramelor</a:t>
            </a:r>
            <a:r>
              <a:rPr lang="ro-RO" dirty="0"/>
              <a:t>, metode bune pentru captarea atenției</a:t>
            </a:r>
            <a:r>
              <a:rPr lang="vi-VN" dirty="0"/>
              <a:t>. Se poate comenta cu o formă sau o caseta text.</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924" y="3124200"/>
            <a:ext cx="7040563"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4985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314" y="914400"/>
            <a:ext cx="8229600" cy="2057400"/>
          </a:xfrm>
        </p:spPr>
        <p:txBody>
          <a:bodyPr/>
          <a:lstStyle/>
          <a:p>
            <a:r>
              <a:rPr lang="vi-VN" dirty="0"/>
              <a:t>Site-ul web - metodă asincronă de prezentare a unor conţinuturi informative</a:t>
            </a:r>
            <a:r>
              <a:rPr lang="ro-RO" dirty="0"/>
              <a:t> legate de teme, proiecte, etc</a:t>
            </a:r>
            <a:r>
              <a:rPr lang="vi-VN" dirty="0"/>
              <a:t>.</a:t>
            </a:r>
            <a:r>
              <a:rPr lang="ro-RO" dirty="0"/>
              <a:t> .</a:t>
            </a:r>
            <a:r>
              <a:rPr lang="vi-VN" dirty="0"/>
              <a:t> Google Sites (https://sites.google.com/).</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 y="3413449"/>
            <a:ext cx="9170914" cy="2285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0583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3581400" cy="4953000"/>
          </a:xfrm>
        </p:spPr>
        <p:txBody>
          <a:bodyPr>
            <a:normAutofit fontScale="85000" lnSpcReduction="20000"/>
          </a:bodyPr>
          <a:lstStyle/>
          <a:p>
            <a:r>
              <a:rPr lang="vi-VN" dirty="0"/>
              <a:t>Tabla virtuală - metodă sincronă de colaborare care permite scrierea ca pe o tablă obişnuită şi cu ajutorul elevilor folosind mouse-ul calculatorului sau tabletele electronice. Google Jamboard (https://jamboard.google.com/). Jamboard tablă digitală a G Suite. Este uşor de utilizat, se lucrează cu imagini şi laser, cu note fixe, se poate desena folosind stilou, marcator, evidenţiator, pensula. Prezintă mai multe cadre de utilizare.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6511" y="1752600"/>
            <a:ext cx="4752975"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1998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 y="507642"/>
            <a:ext cx="4267200" cy="5715000"/>
          </a:xfrm>
        </p:spPr>
        <p:txBody>
          <a:bodyPr>
            <a:normAutofit fontScale="92500"/>
          </a:bodyPr>
          <a:lstStyle/>
          <a:p>
            <a:r>
              <a:rPr lang="vi-VN" dirty="0"/>
              <a:t>Sistemul de videoconferință - metodă sincronă colaborare şi comunicare în timp real pentru profesori şi elevi. Sistemul integrează mai multe metode şi anume: comunicare audio, comunicare video, mesagerie în format text, tab</a:t>
            </a:r>
            <a:r>
              <a:rPr lang="ro-RO" dirty="0"/>
              <a:t>l</a:t>
            </a:r>
            <a:r>
              <a:rPr lang="vi-VN" dirty="0"/>
              <a:t>ă virtuală, partajarea ecranului, controlul participanţiilor</a:t>
            </a:r>
            <a:r>
              <a:rPr lang="en-US" dirty="0"/>
              <a:t>.</a:t>
            </a:r>
          </a:p>
          <a:p>
            <a:r>
              <a:rPr lang="vi-VN" dirty="0" smtClean="0"/>
              <a:t>Google </a:t>
            </a:r>
            <a:r>
              <a:rPr lang="vi-VN" dirty="0"/>
              <a:t>Meet (</a:t>
            </a:r>
            <a:r>
              <a:rPr lang="vi-VN" dirty="0">
                <a:hlinkClick r:id="rId2"/>
              </a:rPr>
              <a:t>https://meet.google.com</a:t>
            </a:r>
            <a:r>
              <a:rPr lang="vi-VN" dirty="0" smtClean="0">
                <a:hlinkClick r:id="rId2"/>
              </a:rPr>
              <a:t>/</a:t>
            </a:r>
            <a:r>
              <a:rPr lang="vi-VN" dirty="0" smtClean="0"/>
              <a:t>).</a:t>
            </a:r>
            <a:endParaRPr lang="en-US" dirty="0" smtClean="0"/>
          </a:p>
          <a:p>
            <a:r>
              <a:rPr lang="vi-VN" dirty="0"/>
              <a:t>Google Hangouts(</a:t>
            </a:r>
            <a:r>
              <a:rPr lang="vi-VN" dirty="0">
                <a:hlinkClick r:id="rId3"/>
              </a:rPr>
              <a:t>https://hangouts.google.com/</a:t>
            </a:r>
            <a:r>
              <a:rPr lang="vi-VN" dirty="0"/>
              <a:t>).</a:t>
            </a:r>
            <a:r>
              <a:rPr lang="en-US" dirty="0"/>
              <a:t/>
            </a:r>
            <a:br>
              <a:rPr lang="en-US" dirty="0"/>
            </a:br>
            <a:endParaRPr lang="en-US" dirty="0"/>
          </a:p>
        </p:txBody>
      </p:sp>
      <p:pic>
        <p:nvPicPr>
          <p:cNvPr id="2050" name="Picture 2" descr="Introducing Q&amp;A and Polls in Google Meet | Google Cloud Blo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6518" y="533400"/>
            <a:ext cx="48768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ow to use Google Hangouts | TechRada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88118" y="3886200"/>
            <a:ext cx="46736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247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429" y="533400"/>
            <a:ext cx="8098971" cy="5592763"/>
          </a:xfrm>
        </p:spPr>
        <p:txBody>
          <a:bodyPr/>
          <a:lstStyle/>
          <a:p>
            <a:r>
              <a:rPr lang="vi-VN" dirty="0"/>
              <a:t>Calendar online – </a:t>
            </a:r>
            <a:r>
              <a:rPr lang="en-US" dirty="0" err="1"/>
              <a:t>asigur</a:t>
            </a:r>
            <a:r>
              <a:rPr lang="ro-RO" dirty="0"/>
              <a:t>ă </a:t>
            </a:r>
            <a:r>
              <a:rPr lang="vi-VN" dirty="0"/>
              <a:t>planificarea activităţilor</a:t>
            </a:r>
            <a:r>
              <a:rPr lang="ro-RO" dirty="0"/>
              <a:t>, asemănător unui orar școlar</a:t>
            </a:r>
            <a:r>
              <a:rPr lang="vi-VN" dirty="0"/>
              <a:t>. Google Calendar</a:t>
            </a:r>
            <a:r>
              <a:rPr lang="en-US" dirty="0"/>
              <a:t>. </a:t>
            </a:r>
            <a:r>
              <a:rPr lang="vi-VN" dirty="0"/>
              <a:t>(https://calendar..google.com/).</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03714"/>
            <a:ext cx="6764574" cy="367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9508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2175E2-B256-49EF-A795-4331A06E7DC0}"/>
              </a:ext>
            </a:extLst>
          </p:cNvPr>
          <p:cNvSpPr>
            <a:spLocks noGrp="1"/>
          </p:cNvSpPr>
          <p:nvPr>
            <p:ph type="title"/>
          </p:nvPr>
        </p:nvSpPr>
        <p:spPr/>
        <p:txBody>
          <a:bodyPr/>
          <a:lstStyle/>
          <a:p>
            <a:r>
              <a:rPr lang="en-US" dirty="0"/>
              <a:t>Octavian </a:t>
            </a:r>
            <a:r>
              <a:rPr lang="en-US" dirty="0" err="1"/>
              <a:t>Codru</a:t>
            </a:r>
            <a:r>
              <a:rPr lang="en-US" dirty="0"/>
              <a:t> </a:t>
            </a:r>
            <a:r>
              <a:rPr lang="ro-RO" dirty="0"/>
              <a:t>Tăslăuanu</a:t>
            </a:r>
            <a:endParaRPr lang="en-US" dirty="0"/>
          </a:p>
        </p:txBody>
      </p:sp>
      <p:pic>
        <p:nvPicPr>
          <p:cNvPr id="1026" name="Picture 2" descr="Octavian Codru Tăslăuanu – un om de cremene al Călimanilor">
            <a:extLst>
              <a:ext uri="{FF2B5EF4-FFF2-40B4-BE49-F238E27FC236}">
                <a16:creationId xmlns:a16="http://schemas.microsoft.com/office/drawing/2014/main" xmlns="" id="{E9714AAD-EE8C-498D-B88D-1DA4ACBC4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3138040" cy="41894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ctavian Codru Tăslăuanu – un om de cremene al Călimanilor">
            <a:extLst>
              <a:ext uri="{FF2B5EF4-FFF2-40B4-BE49-F238E27FC236}">
                <a16:creationId xmlns:a16="http://schemas.microsoft.com/office/drawing/2014/main" xmlns="" id="{9B5E85A4-CC01-4E78-9F29-C440B475C8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6411" y="2111990"/>
            <a:ext cx="4791075" cy="3318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171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7362AC-30B8-4719-9424-458ACBC77F3A}"/>
              </a:ext>
            </a:extLst>
          </p:cNvPr>
          <p:cNvSpPr>
            <a:spLocks noGrp="1"/>
          </p:cNvSpPr>
          <p:nvPr>
            <p:ph type="title"/>
          </p:nvPr>
        </p:nvSpPr>
        <p:spPr/>
        <p:txBody>
          <a:bodyPr/>
          <a:lstStyle/>
          <a:p>
            <a:r>
              <a:rPr lang="ro-RO" dirty="0"/>
              <a:t>Tinerețe</a:t>
            </a:r>
            <a:endParaRPr lang="en-US" dirty="0"/>
          </a:p>
        </p:txBody>
      </p:sp>
      <p:sp>
        <p:nvSpPr>
          <p:cNvPr id="3" name="Content Placeholder 2">
            <a:extLst>
              <a:ext uri="{FF2B5EF4-FFF2-40B4-BE49-F238E27FC236}">
                <a16:creationId xmlns:a16="http://schemas.microsoft.com/office/drawing/2014/main" xmlns="" id="{14A2E1F8-84EE-469E-A787-40F18A47AFE6}"/>
              </a:ext>
            </a:extLst>
          </p:cNvPr>
          <p:cNvSpPr>
            <a:spLocks noGrp="1"/>
          </p:cNvSpPr>
          <p:nvPr>
            <p:ph sz="half" idx="1"/>
          </p:nvPr>
        </p:nvSpPr>
        <p:spPr>
          <a:xfrm>
            <a:off x="457200" y="1600200"/>
            <a:ext cx="4038600" cy="4800600"/>
          </a:xfrm>
        </p:spPr>
        <p:txBody>
          <a:bodyPr>
            <a:normAutofit fontScale="62500" lnSpcReduction="20000"/>
          </a:bodyPr>
          <a:lstStyle/>
          <a:p>
            <a:r>
              <a:rPr lang="en-US" dirty="0" err="1"/>
              <a:t>Născut</a:t>
            </a:r>
            <a:r>
              <a:rPr lang="en-US" dirty="0"/>
              <a:t> </a:t>
            </a:r>
            <a:r>
              <a:rPr lang="en-US" dirty="0" err="1"/>
              <a:t>în</a:t>
            </a:r>
            <a:r>
              <a:rPr lang="en-US" dirty="0"/>
              <a:t> </a:t>
            </a:r>
            <a:r>
              <a:rPr lang="en-US" dirty="0" err="1"/>
              <a:t>Bélbor</a:t>
            </a:r>
            <a:r>
              <a:rPr lang="en-US" dirty="0"/>
              <a:t>, </a:t>
            </a:r>
            <a:r>
              <a:rPr lang="en-US" dirty="0" err="1"/>
              <a:t>județul</a:t>
            </a:r>
            <a:r>
              <a:rPr lang="en-US" dirty="0"/>
              <a:t> </a:t>
            </a:r>
            <a:r>
              <a:rPr lang="en-US" dirty="0" err="1"/>
              <a:t>Maros-Torda</a:t>
            </a:r>
            <a:r>
              <a:rPr lang="en-US" dirty="0"/>
              <a:t>, acum </a:t>
            </a:r>
            <a:r>
              <a:rPr lang="en-US" dirty="0" err="1"/>
              <a:t>Bilbor</a:t>
            </a:r>
            <a:r>
              <a:rPr lang="en-US" dirty="0"/>
              <a:t>, </a:t>
            </a:r>
            <a:r>
              <a:rPr lang="en-US" dirty="0" err="1"/>
              <a:t>județul</a:t>
            </a:r>
            <a:r>
              <a:rPr lang="en-US" dirty="0"/>
              <a:t> </a:t>
            </a:r>
            <a:r>
              <a:rPr lang="en-US" dirty="0" err="1"/>
              <a:t>Harghita</a:t>
            </a:r>
            <a:r>
              <a:rPr lang="en-US" dirty="0"/>
              <a:t>, </a:t>
            </a:r>
            <a:r>
              <a:rPr lang="en-US" dirty="0" err="1"/>
              <a:t>părinții</a:t>
            </a:r>
            <a:r>
              <a:rPr lang="en-US" dirty="0"/>
              <a:t> </a:t>
            </a:r>
            <a:r>
              <a:rPr lang="en-US" dirty="0" err="1"/>
              <a:t>săi</a:t>
            </a:r>
            <a:r>
              <a:rPr lang="en-US" dirty="0"/>
              <a:t> erau Ion, </a:t>
            </a:r>
            <a:r>
              <a:rPr lang="en-US" dirty="0" err="1"/>
              <a:t>preot</a:t>
            </a:r>
            <a:r>
              <a:rPr lang="en-US" dirty="0"/>
              <a:t> </a:t>
            </a:r>
            <a:r>
              <a:rPr lang="en-US" dirty="0" err="1"/>
              <a:t>greco-catolic</a:t>
            </a:r>
            <a:r>
              <a:rPr lang="en-US" dirty="0"/>
              <a:t> </a:t>
            </a:r>
            <a:r>
              <a:rPr lang="en-US" dirty="0" err="1"/>
              <a:t>și</a:t>
            </a:r>
            <a:r>
              <a:rPr lang="en-US" dirty="0"/>
              <a:t> </a:t>
            </a:r>
            <a:r>
              <a:rPr lang="en-US" dirty="0" err="1"/>
              <a:t>membru</a:t>
            </a:r>
            <a:r>
              <a:rPr lang="en-US" dirty="0"/>
              <a:t> al </a:t>
            </a:r>
            <a:r>
              <a:rPr lang="en-US" dirty="0" err="1"/>
              <a:t>unei</a:t>
            </a:r>
            <a:r>
              <a:rPr lang="en-US" dirty="0"/>
              <a:t> </a:t>
            </a:r>
            <a:r>
              <a:rPr lang="en-US" dirty="0" err="1"/>
              <a:t>familii</a:t>
            </a:r>
            <a:r>
              <a:rPr lang="en-US" dirty="0"/>
              <a:t> </a:t>
            </a:r>
            <a:r>
              <a:rPr lang="en-US" dirty="0" err="1"/>
              <a:t>clericale</a:t>
            </a:r>
            <a:r>
              <a:rPr lang="en-US" dirty="0"/>
              <a:t>; </a:t>
            </a:r>
            <a:r>
              <a:rPr lang="en-US" dirty="0" err="1"/>
              <a:t>și</a:t>
            </a:r>
            <a:r>
              <a:rPr lang="en-US" dirty="0"/>
              <a:t> </a:t>
            </a:r>
            <a:r>
              <a:rPr lang="en-US" dirty="0" err="1"/>
              <a:t>Anisia</a:t>
            </a:r>
            <a:r>
              <a:rPr lang="en-US" dirty="0"/>
              <a:t> (</a:t>
            </a:r>
            <a:r>
              <a:rPr lang="en-US" dirty="0" err="1"/>
              <a:t>născută</a:t>
            </a:r>
            <a:r>
              <a:rPr lang="en-US" dirty="0"/>
              <a:t> Stan), o </a:t>
            </a:r>
            <a:r>
              <a:rPr lang="en-US" dirty="0" err="1"/>
              <a:t>localnică</a:t>
            </a:r>
            <a:r>
              <a:rPr lang="en-US" dirty="0"/>
              <a:t>.</a:t>
            </a:r>
          </a:p>
          <a:p>
            <a:endParaRPr lang="en-US" dirty="0"/>
          </a:p>
          <a:p>
            <a:r>
              <a:rPr lang="en-US" dirty="0"/>
              <a:t>Din 1884 </a:t>
            </a:r>
            <a:r>
              <a:rPr lang="en-US" dirty="0" err="1"/>
              <a:t>până</a:t>
            </a:r>
            <a:r>
              <a:rPr lang="en-US" dirty="0"/>
              <a:t> </a:t>
            </a:r>
            <a:r>
              <a:rPr lang="en-US" dirty="0" err="1"/>
              <a:t>în</a:t>
            </a:r>
            <a:r>
              <a:rPr lang="en-US" dirty="0"/>
              <a:t> 1889, a </a:t>
            </a:r>
            <a:r>
              <a:rPr lang="en-US" dirty="0" err="1"/>
              <a:t>mers</a:t>
            </a:r>
            <a:r>
              <a:rPr lang="en-US" dirty="0"/>
              <a:t> la </a:t>
            </a:r>
            <a:r>
              <a:rPr lang="en-US" dirty="0" err="1"/>
              <a:t>școala</a:t>
            </a:r>
            <a:r>
              <a:rPr lang="en-US" dirty="0"/>
              <a:t> </a:t>
            </a:r>
            <a:r>
              <a:rPr lang="en-US" dirty="0" err="1"/>
              <a:t>primară</a:t>
            </a:r>
            <a:r>
              <a:rPr lang="en-US" dirty="0"/>
              <a:t> din </a:t>
            </a:r>
            <a:r>
              <a:rPr lang="en-US" dirty="0" err="1"/>
              <a:t>Gheorgheni</a:t>
            </a:r>
            <a:r>
              <a:rPr lang="en-US" dirty="0"/>
              <a:t>. </a:t>
            </a:r>
            <a:r>
              <a:rPr lang="en-US" dirty="0" err="1"/>
              <a:t>În</a:t>
            </a:r>
            <a:r>
              <a:rPr lang="en-US" dirty="0"/>
              <a:t> </a:t>
            </a:r>
            <a:r>
              <a:rPr lang="en-US" dirty="0" err="1"/>
              <a:t>toamna</a:t>
            </a:r>
            <a:r>
              <a:rPr lang="en-US" dirty="0"/>
              <a:t> </a:t>
            </a:r>
            <a:r>
              <a:rPr lang="en-US" dirty="0" err="1"/>
              <a:t>anului</a:t>
            </a:r>
            <a:r>
              <a:rPr lang="en-US" dirty="0"/>
              <a:t> 1889, s-a </a:t>
            </a:r>
            <a:r>
              <a:rPr lang="en-US" dirty="0" err="1"/>
              <a:t>înscris</a:t>
            </a:r>
            <a:r>
              <a:rPr lang="en-US" dirty="0"/>
              <a:t> la </a:t>
            </a:r>
            <a:r>
              <a:rPr lang="en-US" dirty="0" err="1"/>
              <a:t>liceul</a:t>
            </a:r>
            <a:r>
              <a:rPr lang="en-US" dirty="0"/>
              <a:t> </a:t>
            </a:r>
            <a:r>
              <a:rPr lang="en-US" dirty="0" err="1"/>
              <a:t>românesc</a:t>
            </a:r>
            <a:r>
              <a:rPr lang="en-US" dirty="0"/>
              <a:t> de la </a:t>
            </a:r>
            <a:r>
              <a:rPr lang="en-US" dirty="0" err="1"/>
              <a:t>Năsăud</a:t>
            </a:r>
            <a:r>
              <a:rPr lang="en-US" dirty="0"/>
              <a:t>. </a:t>
            </a:r>
            <a:r>
              <a:rPr lang="en-US" dirty="0" err="1"/>
              <a:t>În</a:t>
            </a:r>
            <a:r>
              <a:rPr lang="en-US" dirty="0"/>
              <a:t> 1890, a </a:t>
            </a:r>
            <a:r>
              <a:rPr lang="en-US" dirty="0" err="1"/>
              <a:t>început</a:t>
            </a:r>
            <a:r>
              <a:rPr lang="en-US" dirty="0"/>
              <a:t> la </a:t>
            </a:r>
            <a:r>
              <a:rPr lang="en-US" dirty="0" err="1"/>
              <a:t>liceul</a:t>
            </a:r>
            <a:r>
              <a:rPr lang="en-US" dirty="0"/>
              <a:t> </a:t>
            </a:r>
            <a:r>
              <a:rPr lang="en-US" dirty="0" err="1"/>
              <a:t>românesc</a:t>
            </a:r>
            <a:r>
              <a:rPr lang="en-US" dirty="0"/>
              <a:t> din </a:t>
            </a:r>
            <a:r>
              <a:rPr lang="en-US" dirty="0" err="1"/>
              <a:t>Brașov</a:t>
            </a:r>
            <a:r>
              <a:rPr lang="en-US" dirty="0"/>
              <a:t>, </a:t>
            </a:r>
            <a:r>
              <a:rPr lang="en-US" dirty="0" err="1"/>
              <a:t>plecând</a:t>
            </a:r>
            <a:r>
              <a:rPr lang="en-US" dirty="0"/>
              <a:t> la </a:t>
            </a:r>
            <a:r>
              <a:rPr lang="en-US" dirty="0" err="1"/>
              <a:t>liceul</a:t>
            </a:r>
            <a:r>
              <a:rPr lang="en-US" dirty="0"/>
              <a:t> Blaj </a:t>
            </a:r>
            <a:r>
              <a:rPr lang="en-US" dirty="0" err="1"/>
              <a:t>în</a:t>
            </a:r>
            <a:r>
              <a:rPr lang="en-US" dirty="0"/>
              <a:t> 1892. </a:t>
            </a:r>
            <a:r>
              <a:rPr lang="en-US" dirty="0" err="1"/>
              <a:t>În</a:t>
            </a:r>
            <a:r>
              <a:rPr lang="en-US" dirty="0"/>
              <a:t> </a:t>
            </a:r>
            <a:r>
              <a:rPr lang="en-US" dirty="0" err="1"/>
              <a:t>timp</a:t>
            </a:r>
            <a:r>
              <a:rPr lang="en-US" dirty="0"/>
              <a:t> </a:t>
            </a:r>
            <a:r>
              <a:rPr lang="en-US" dirty="0" err="1"/>
              <a:t>ce</a:t>
            </a:r>
            <a:r>
              <a:rPr lang="en-US" dirty="0"/>
              <a:t> se </a:t>
            </a:r>
            <a:r>
              <a:rPr lang="en-US" dirty="0" err="1"/>
              <a:t>afla</a:t>
            </a:r>
            <a:r>
              <a:rPr lang="en-US" dirty="0"/>
              <a:t> acolo, </a:t>
            </a:r>
            <a:r>
              <a:rPr lang="en-US" dirty="0" err="1"/>
              <a:t>în</a:t>
            </a:r>
            <a:r>
              <a:rPr lang="en-US" dirty="0"/>
              <a:t> 1894, a </a:t>
            </a:r>
            <a:r>
              <a:rPr lang="en-US" dirty="0" err="1"/>
              <a:t>participat</a:t>
            </a:r>
            <a:r>
              <a:rPr lang="en-US" dirty="0"/>
              <a:t> </a:t>
            </a:r>
            <a:r>
              <a:rPr lang="en-US" dirty="0" err="1"/>
              <a:t>activ</a:t>
            </a:r>
            <a:r>
              <a:rPr lang="en-US" dirty="0"/>
              <a:t> la </a:t>
            </a:r>
            <a:r>
              <a:rPr lang="en-US" dirty="0" err="1"/>
              <a:t>protestele</a:t>
            </a:r>
            <a:r>
              <a:rPr lang="en-US" dirty="0"/>
              <a:t> </a:t>
            </a:r>
            <a:r>
              <a:rPr lang="en-US" dirty="0" err="1"/>
              <a:t>în</a:t>
            </a:r>
            <a:r>
              <a:rPr lang="en-US" dirty="0"/>
              <a:t> </a:t>
            </a:r>
            <a:r>
              <a:rPr lang="en-US" dirty="0" err="1"/>
              <a:t>sprijinul</a:t>
            </a:r>
            <a:r>
              <a:rPr lang="en-US" dirty="0"/>
              <a:t> </a:t>
            </a:r>
            <a:r>
              <a:rPr lang="en-US" dirty="0" err="1"/>
              <a:t>Memorandumului</a:t>
            </a:r>
            <a:r>
              <a:rPr lang="en-US" dirty="0"/>
              <a:t> </a:t>
            </a:r>
            <a:r>
              <a:rPr lang="en-US" dirty="0" err="1"/>
              <a:t>transilvănean</a:t>
            </a:r>
            <a:r>
              <a:rPr lang="en-US" dirty="0"/>
              <a:t>. </a:t>
            </a:r>
          </a:p>
        </p:txBody>
      </p:sp>
      <p:sp>
        <p:nvSpPr>
          <p:cNvPr id="4" name="Content Placeholder 3">
            <a:extLst>
              <a:ext uri="{FF2B5EF4-FFF2-40B4-BE49-F238E27FC236}">
                <a16:creationId xmlns:a16="http://schemas.microsoft.com/office/drawing/2014/main" xmlns="" id="{81A37762-FEEF-4724-903F-8A41570CB801}"/>
              </a:ext>
            </a:extLst>
          </p:cNvPr>
          <p:cNvSpPr>
            <a:spLocks noGrp="1"/>
          </p:cNvSpPr>
          <p:nvPr>
            <p:ph sz="half" idx="2"/>
          </p:nvPr>
        </p:nvSpPr>
        <p:spPr/>
        <p:txBody>
          <a:bodyPr>
            <a:normAutofit fontScale="62500" lnSpcReduction="20000"/>
          </a:bodyPr>
          <a:lstStyle/>
          <a:p>
            <a:r>
              <a:rPr lang="en-US" dirty="0" err="1"/>
              <a:t>În</a:t>
            </a:r>
            <a:r>
              <a:rPr lang="en-US" dirty="0"/>
              <a:t> 1896, a fost </a:t>
            </a:r>
            <a:r>
              <a:rPr lang="en-US" dirty="0" err="1"/>
              <a:t>profesor</a:t>
            </a:r>
            <a:r>
              <a:rPr lang="en-US" dirty="0"/>
              <a:t> la Craiova, </a:t>
            </a:r>
            <a:r>
              <a:rPr lang="en-US" dirty="0" err="1"/>
              <a:t>în</a:t>
            </a:r>
            <a:r>
              <a:rPr lang="en-US" dirty="0"/>
              <a:t> </a:t>
            </a:r>
            <a:r>
              <a:rPr lang="en-US" dirty="0" err="1"/>
              <a:t>timp</a:t>
            </a:r>
            <a:r>
              <a:rPr lang="en-US" dirty="0"/>
              <a:t> </a:t>
            </a:r>
            <a:r>
              <a:rPr lang="en-US" dirty="0" err="1"/>
              <a:t>ce</a:t>
            </a:r>
            <a:r>
              <a:rPr lang="en-US" dirty="0"/>
              <a:t> </a:t>
            </a:r>
            <a:r>
              <a:rPr lang="en-US" dirty="0" err="1"/>
              <a:t>în</a:t>
            </a:r>
            <a:r>
              <a:rPr lang="en-US" dirty="0"/>
              <a:t> </a:t>
            </a:r>
            <a:r>
              <a:rPr lang="en-US" dirty="0" err="1"/>
              <a:t>anul</a:t>
            </a:r>
            <a:r>
              <a:rPr lang="en-US" dirty="0"/>
              <a:t> </a:t>
            </a:r>
            <a:r>
              <a:rPr lang="en-US" dirty="0" err="1"/>
              <a:t>următor</a:t>
            </a:r>
            <a:r>
              <a:rPr lang="en-US" dirty="0"/>
              <a:t> a fost </a:t>
            </a:r>
            <a:r>
              <a:rPr lang="en-US" dirty="0" err="1"/>
              <a:t>înrolat</a:t>
            </a:r>
            <a:r>
              <a:rPr lang="en-US" dirty="0"/>
              <a:t> </a:t>
            </a:r>
            <a:r>
              <a:rPr lang="en-US" dirty="0" err="1"/>
              <a:t>în</a:t>
            </a:r>
            <a:r>
              <a:rPr lang="en-US" dirty="0"/>
              <a:t> </a:t>
            </a:r>
            <a:r>
              <a:rPr lang="en-US" dirty="0" err="1"/>
              <a:t>armata</a:t>
            </a:r>
            <a:r>
              <a:rPr lang="en-US" dirty="0"/>
              <a:t> </a:t>
            </a:r>
            <a:r>
              <a:rPr lang="en-US" dirty="0" err="1"/>
              <a:t>austro-ungară</a:t>
            </a:r>
            <a:r>
              <a:rPr lang="en-US" dirty="0"/>
              <a:t> </a:t>
            </a:r>
            <a:r>
              <a:rPr lang="en-US" dirty="0" err="1"/>
              <a:t>și</a:t>
            </a:r>
            <a:r>
              <a:rPr lang="en-US" dirty="0"/>
              <a:t> </a:t>
            </a:r>
            <a:r>
              <a:rPr lang="en-US" dirty="0" err="1"/>
              <a:t>trimis</a:t>
            </a:r>
            <a:r>
              <a:rPr lang="en-US" dirty="0"/>
              <a:t> </a:t>
            </a:r>
            <a:r>
              <a:rPr lang="en-US" dirty="0" err="1"/>
              <a:t>să</a:t>
            </a:r>
            <a:r>
              <a:rPr lang="en-US" dirty="0"/>
              <a:t> </a:t>
            </a:r>
            <a:r>
              <a:rPr lang="en-US" dirty="0" err="1"/>
              <a:t>slujească</a:t>
            </a:r>
            <a:r>
              <a:rPr lang="en-US" dirty="0"/>
              <a:t> la Trieste. </a:t>
            </a:r>
            <a:r>
              <a:rPr lang="en-US" dirty="0" err="1"/>
              <a:t>În</a:t>
            </a:r>
            <a:r>
              <a:rPr lang="en-US" dirty="0"/>
              <a:t> urma </a:t>
            </a:r>
            <a:r>
              <a:rPr lang="en-US" dirty="0" err="1"/>
              <a:t>examinărilor</a:t>
            </a:r>
            <a:r>
              <a:rPr lang="en-US" dirty="0"/>
              <a:t>, a fost </a:t>
            </a:r>
            <a:r>
              <a:rPr lang="en-US" dirty="0" err="1"/>
              <a:t>numit</a:t>
            </a:r>
            <a:r>
              <a:rPr lang="en-US" dirty="0"/>
              <a:t> </a:t>
            </a:r>
            <a:r>
              <a:rPr lang="en-US" dirty="0" err="1"/>
              <a:t>locotenent</a:t>
            </a:r>
            <a:r>
              <a:rPr lang="en-US" dirty="0"/>
              <a:t> </a:t>
            </a:r>
            <a:r>
              <a:rPr lang="en-US" dirty="0" err="1"/>
              <a:t>secundar</a:t>
            </a:r>
            <a:r>
              <a:rPr lang="en-US" dirty="0"/>
              <a:t> </a:t>
            </a:r>
            <a:r>
              <a:rPr lang="en-US" dirty="0" err="1"/>
              <a:t>în</a:t>
            </a:r>
            <a:r>
              <a:rPr lang="en-US" dirty="0"/>
              <a:t> </a:t>
            </a:r>
            <a:r>
              <a:rPr lang="en-US" dirty="0" err="1"/>
              <a:t>rezerve</a:t>
            </a:r>
            <a:r>
              <a:rPr lang="en-US" dirty="0"/>
              <a:t>. [4] Din 1898 </a:t>
            </a:r>
            <a:r>
              <a:rPr lang="en-US" dirty="0" err="1"/>
              <a:t>până</a:t>
            </a:r>
            <a:r>
              <a:rPr lang="en-US" dirty="0"/>
              <a:t> </a:t>
            </a:r>
            <a:r>
              <a:rPr lang="en-US" dirty="0" err="1"/>
              <a:t>în</a:t>
            </a:r>
            <a:r>
              <a:rPr lang="en-US" dirty="0"/>
              <a:t> 1902, a </a:t>
            </a:r>
            <a:r>
              <a:rPr lang="en-US" dirty="0" err="1"/>
              <a:t>studiat</a:t>
            </a:r>
            <a:r>
              <a:rPr lang="en-US" dirty="0"/>
              <a:t> la </a:t>
            </a:r>
            <a:r>
              <a:rPr lang="en-US" dirty="0" err="1"/>
              <a:t>facultățile</a:t>
            </a:r>
            <a:r>
              <a:rPr lang="en-US" dirty="0"/>
              <a:t> de </a:t>
            </a:r>
            <a:r>
              <a:rPr lang="en-US" dirty="0" err="1"/>
              <a:t>Literatură</a:t>
            </a:r>
            <a:r>
              <a:rPr lang="en-US" dirty="0"/>
              <a:t> </a:t>
            </a:r>
            <a:r>
              <a:rPr lang="en-US" dirty="0" err="1"/>
              <a:t>și</a:t>
            </a:r>
            <a:r>
              <a:rPr lang="en-US" dirty="0"/>
              <a:t> </a:t>
            </a:r>
            <a:r>
              <a:rPr lang="en-US" dirty="0" err="1"/>
              <a:t>Filosofie</a:t>
            </a:r>
            <a:r>
              <a:rPr lang="en-US" dirty="0"/>
              <a:t> ale </a:t>
            </a:r>
            <a:r>
              <a:rPr lang="en-US" dirty="0" err="1"/>
              <a:t>Universității</a:t>
            </a:r>
            <a:r>
              <a:rPr lang="en-US" dirty="0"/>
              <a:t> din </a:t>
            </a:r>
            <a:r>
              <a:rPr lang="en-US" dirty="0" err="1"/>
              <a:t>București</a:t>
            </a:r>
            <a:r>
              <a:rPr lang="en-US" dirty="0"/>
              <a:t>, </a:t>
            </a:r>
            <a:r>
              <a:rPr lang="en-US" dirty="0" err="1"/>
              <a:t>iar</a:t>
            </a:r>
            <a:r>
              <a:rPr lang="en-US" dirty="0"/>
              <a:t> </a:t>
            </a:r>
            <a:r>
              <a:rPr lang="en-US" dirty="0" err="1"/>
              <a:t>printre</a:t>
            </a:r>
            <a:r>
              <a:rPr lang="en-US" dirty="0"/>
              <a:t> </a:t>
            </a:r>
            <a:r>
              <a:rPr lang="en-US" dirty="0" err="1"/>
              <a:t>profesorii</a:t>
            </a:r>
            <a:r>
              <a:rPr lang="en-US" dirty="0"/>
              <a:t> </a:t>
            </a:r>
            <a:r>
              <a:rPr lang="en-US" dirty="0" err="1"/>
              <a:t>săi</a:t>
            </a:r>
            <a:r>
              <a:rPr lang="en-US" dirty="0"/>
              <a:t> s-au </a:t>
            </a:r>
            <a:r>
              <a:rPr lang="en-US" dirty="0" err="1"/>
              <a:t>numărat</a:t>
            </a:r>
            <a:r>
              <a:rPr lang="en-US" dirty="0"/>
              <a:t> </a:t>
            </a:r>
            <a:r>
              <a:rPr lang="en-US" dirty="0" err="1"/>
              <a:t>Titu</a:t>
            </a:r>
            <a:r>
              <a:rPr lang="en-US" dirty="0"/>
              <a:t> </a:t>
            </a:r>
            <a:r>
              <a:rPr lang="en-US" dirty="0" err="1"/>
              <a:t>Maiorescu</a:t>
            </a:r>
            <a:r>
              <a:rPr lang="en-US" dirty="0"/>
              <a:t>, Nicolae </a:t>
            </a:r>
            <a:r>
              <a:rPr lang="en-US" dirty="0" err="1"/>
              <a:t>Iorga</a:t>
            </a:r>
            <a:r>
              <a:rPr lang="en-US" dirty="0"/>
              <a:t>, Ovid </a:t>
            </a:r>
            <a:r>
              <a:rPr lang="en-US" dirty="0" err="1"/>
              <a:t>Densusianu</a:t>
            </a:r>
            <a:r>
              <a:rPr lang="en-US" dirty="0"/>
              <a:t> </a:t>
            </a:r>
            <a:r>
              <a:rPr lang="en-US" dirty="0" err="1"/>
              <a:t>și</a:t>
            </a:r>
            <a:r>
              <a:rPr lang="en-US" dirty="0"/>
              <a:t> </a:t>
            </a:r>
            <a:r>
              <a:rPr lang="en-US" dirty="0" err="1"/>
              <a:t>Simion</a:t>
            </a:r>
            <a:r>
              <a:rPr lang="en-US" dirty="0"/>
              <a:t> </a:t>
            </a:r>
            <a:r>
              <a:rPr lang="en-US" dirty="0" err="1"/>
              <a:t>Mehedinți</a:t>
            </a:r>
            <a:r>
              <a:rPr lang="en-US" dirty="0"/>
              <a:t>. </a:t>
            </a:r>
            <a:r>
              <a:rPr lang="en-US" dirty="0" err="1"/>
              <a:t>În</a:t>
            </a:r>
            <a:r>
              <a:rPr lang="en-US" dirty="0"/>
              <a:t> </a:t>
            </a:r>
            <a:r>
              <a:rPr lang="en-US" dirty="0" err="1"/>
              <a:t>decembrie</a:t>
            </a:r>
            <a:r>
              <a:rPr lang="en-US" dirty="0"/>
              <a:t> 1895, </a:t>
            </a:r>
            <a:r>
              <a:rPr lang="en-US" dirty="0" err="1"/>
              <a:t>și</a:t>
            </a:r>
            <a:r>
              <a:rPr lang="en-US" dirty="0"/>
              <a:t>-a </a:t>
            </a:r>
            <a:r>
              <a:rPr lang="en-US" dirty="0" err="1"/>
              <a:t>trecut</a:t>
            </a:r>
            <a:r>
              <a:rPr lang="en-US" dirty="0"/>
              <a:t> </a:t>
            </a:r>
            <a:r>
              <a:rPr lang="en-US" dirty="0" err="1"/>
              <a:t>bacalaureatul</a:t>
            </a:r>
            <a:r>
              <a:rPr lang="en-US" dirty="0"/>
              <a:t> la </a:t>
            </a:r>
            <a:r>
              <a:rPr lang="en-US" dirty="0" err="1"/>
              <a:t>Năsăud</a:t>
            </a:r>
            <a:r>
              <a:rPr lang="en-US" dirty="0"/>
              <a:t>, </a:t>
            </a:r>
            <a:r>
              <a:rPr lang="en-US" dirty="0" err="1"/>
              <a:t>angajându</a:t>
            </a:r>
            <a:r>
              <a:rPr lang="en-US" dirty="0"/>
              <a:t>-se ulterior ca </a:t>
            </a:r>
            <a:r>
              <a:rPr lang="en-US" dirty="0" err="1"/>
              <a:t>notar</a:t>
            </a:r>
            <a:r>
              <a:rPr lang="en-US" dirty="0"/>
              <a:t> la </a:t>
            </a:r>
            <a:r>
              <a:rPr lang="en-US" dirty="0" err="1"/>
              <a:t>Bicaz</a:t>
            </a:r>
            <a:r>
              <a:rPr lang="en-US" dirty="0"/>
              <a:t>, </a:t>
            </a:r>
            <a:r>
              <a:rPr lang="en-US" dirty="0" err="1"/>
              <a:t>în</a:t>
            </a:r>
            <a:r>
              <a:rPr lang="en-US" dirty="0"/>
              <a:t> </a:t>
            </a:r>
            <a:r>
              <a:rPr lang="en-US" dirty="0" err="1"/>
              <a:t>Vechiul</a:t>
            </a:r>
            <a:r>
              <a:rPr lang="en-US" dirty="0"/>
              <a:t> </a:t>
            </a:r>
            <a:r>
              <a:rPr lang="en-US" dirty="0" err="1"/>
              <a:t>Regat</a:t>
            </a:r>
            <a:r>
              <a:rPr lang="en-US" dirty="0"/>
              <a:t> </a:t>
            </a:r>
            <a:r>
              <a:rPr lang="en-US" dirty="0" err="1"/>
              <a:t>românesc</a:t>
            </a:r>
            <a:r>
              <a:rPr lang="en-US" dirty="0"/>
              <a:t>.</a:t>
            </a:r>
          </a:p>
        </p:txBody>
      </p:sp>
    </p:spTree>
    <p:extLst>
      <p:ext uri="{BB962C8B-B14F-4D97-AF65-F5344CB8AC3E}">
        <p14:creationId xmlns:p14="http://schemas.microsoft.com/office/powerpoint/2010/main" val="3768170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vi-VN" dirty="0"/>
              <a:t>Educaţie la distanţă, mediul educaţional virtual, clase virtuale, biblioteci virtuale, clasele digitale, sunt câteva exemple de tehnologii noi informaţionale. </a:t>
            </a:r>
            <a:endParaRPr lang="en-US" dirty="0"/>
          </a:p>
          <a:p>
            <a:r>
              <a:rPr lang="vi-VN" dirty="0"/>
              <a:t>Instruirea Asistată de Calculator înseamnă o nouă eră în educaţie: acces rapid şi universal la resursele educaţionale. Interacţiunea elev-calculator permite diversificarea strategiei didactice, uşurând accesul elevului la informaţii complexe, ample, structurate variat, mai logic organizate, prezentate în diferite modalităţi de vizualizare.</a:t>
            </a:r>
            <a:endParaRPr lang="en-US" dirty="0"/>
          </a:p>
          <a:p>
            <a:r>
              <a:rPr lang="vi-VN" dirty="0"/>
              <a:t> Elemente cheie ce determină cât de bine sunt pregătiţi elevii în propriul proces de învăţare sunt: interactivitatea, utilitatea, personalizarea, controlul şi divertismentul</a:t>
            </a:r>
            <a:endParaRPr lang="en-US" dirty="0"/>
          </a:p>
        </p:txBody>
      </p:sp>
    </p:spTree>
    <p:extLst>
      <p:ext uri="{BB962C8B-B14F-4D97-AF65-F5344CB8AC3E}">
        <p14:creationId xmlns:p14="http://schemas.microsoft.com/office/powerpoint/2010/main" val="3203118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C2F39-E69E-4FD4-A4CB-8920C458AB38}"/>
              </a:ext>
            </a:extLst>
          </p:cNvPr>
          <p:cNvSpPr>
            <a:spLocks noGrp="1"/>
          </p:cNvSpPr>
          <p:nvPr>
            <p:ph type="title"/>
          </p:nvPr>
        </p:nvSpPr>
        <p:spPr/>
        <p:txBody>
          <a:bodyPr/>
          <a:lstStyle/>
          <a:p>
            <a:r>
              <a:rPr lang="en-US" dirty="0" err="1"/>
              <a:t>Luceafărul</a:t>
            </a:r>
            <a:r>
              <a:rPr lang="en-US" dirty="0"/>
              <a:t> </a:t>
            </a:r>
            <a:r>
              <a:rPr lang="ro-RO" dirty="0"/>
              <a:t>și ASTRA</a:t>
            </a:r>
            <a:endParaRPr lang="en-US" dirty="0"/>
          </a:p>
        </p:txBody>
      </p:sp>
      <p:sp>
        <p:nvSpPr>
          <p:cNvPr id="3" name="Content Placeholder 2">
            <a:extLst>
              <a:ext uri="{FF2B5EF4-FFF2-40B4-BE49-F238E27FC236}">
                <a16:creationId xmlns:a16="http://schemas.microsoft.com/office/drawing/2014/main" xmlns="" id="{F85E9025-0F89-4BCE-9E61-09C22CE65F98}"/>
              </a:ext>
            </a:extLst>
          </p:cNvPr>
          <p:cNvSpPr>
            <a:spLocks noGrp="1"/>
          </p:cNvSpPr>
          <p:nvPr>
            <p:ph sz="half" idx="1"/>
          </p:nvPr>
        </p:nvSpPr>
        <p:spPr/>
        <p:txBody>
          <a:bodyPr>
            <a:normAutofit fontScale="77500" lnSpcReduction="20000"/>
          </a:bodyPr>
          <a:lstStyle/>
          <a:p>
            <a:r>
              <a:rPr lang="en-US" dirty="0" err="1"/>
              <a:t>În</a:t>
            </a:r>
            <a:r>
              <a:rPr lang="en-US" dirty="0"/>
              <a:t> 1902, </a:t>
            </a:r>
            <a:r>
              <a:rPr lang="en-US" dirty="0" err="1"/>
              <a:t>Tăslăuanu</a:t>
            </a:r>
            <a:r>
              <a:rPr lang="en-US" dirty="0"/>
              <a:t> a fost </a:t>
            </a:r>
            <a:r>
              <a:rPr lang="en-US" dirty="0" err="1"/>
              <a:t>numit</a:t>
            </a:r>
            <a:r>
              <a:rPr lang="en-US" dirty="0"/>
              <a:t> </a:t>
            </a:r>
            <a:r>
              <a:rPr lang="en-US" dirty="0" err="1"/>
              <a:t>secretar</a:t>
            </a:r>
            <a:r>
              <a:rPr lang="en-US" dirty="0"/>
              <a:t> la </a:t>
            </a:r>
            <a:r>
              <a:rPr lang="en-US" dirty="0" err="1"/>
              <a:t>consulatul</a:t>
            </a:r>
            <a:r>
              <a:rPr lang="en-US" dirty="0"/>
              <a:t> </a:t>
            </a:r>
            <a:r>
              <a:rPr lang="en-US" dirty="0" err="1"/>
              <a:t>României</a:t>
            </a:r>
            <a:r>
              <a:rPr lang="en-US" dirty="0"/>
              <a:t> la </a:t>
            </a:r>
            <a:r>
              <a:rPr lang="en-US" dirty="0" err="1"/>
              <a:t>Budapesta</a:t>
            </a:r>
            <a:r>
              <a:rPr lang="en-US" dirty="0"/>
              <a:t>. </a:t>
            </a:r>
            <a:r>
              <a:rPr lang="en-US" dirty="0" err="1"/>
              <a:t>Oarecum</a:t>
            </a:r>
            <a:r>
              <a:rPr lang="en-US" dirty="0"/>
              <a:t> </a:t>
            </a:r>
            <a:r>
              <a:rPr lang="en-US" dirty="0" err="1"/>
              <a:t>neobișnuit</a:t>
            </a:r>
            <a:r>
              <a:rPr lang="en-US" dirty="0"/>
              <a:t> pentru un </a:t>
            </a:r>
            <a:r>
              <a:rPr lang="en-US" dirty="0" err="1"/>
              <a:t>membru</a:t>
            </a:r>
            <a:r>
              <a:rPr lang="en-US" dirty="0"/>
              <a:t> al </a:t>
            </a:r>
            <a:r>
              <a:rPr lang="en-US" dirty="0" err="1"/>
              <a:t>serviciului</a:t>
            </a:r>
            <a:r>
              <a:rPr lang="en-US" dirty="0"/>
              <a:t> diplomatic al </a:t>
            </a:r>
            <a:r>
              <a:rPr lang="en-US" dirty="0" err="1"/>
              <a:t>țării</a:t>
            </a:r>
            <a:r>
              <a:rPr lang="en-US" dirty="0"/>
              <a:t>, el nu </a:t>
            </a:r>
            <a:r>
              <a:rPr lang="en-US" dirty="0" err="1"/>
              <a:t>deținea</a:t>
            </a:r>
            <a:r>
              <a:rPr lang="en-US" dirty="0"/>
              <a:t> la </a:t>
            </a:r>
            <a:r>
              <a:rPr lang="en-US" dirty="0" err="1"/>
              <a:t>acel</a:t>
            </a:r>
            <a:r>
              <a:rPr lang="en-US" dirty="0"/>
              <a:t> moment </a:t>
            </a:r>
            <a:r>
              <a:rPr lang="en-US" dirty="0" err="1"/>
              <a:t>cetățenia</a:t>
            </a:r>
            <a:r>
              <a:rPr lang="en-US" dirty="0"/>
              <a:t> </a:t>
            </a:r>
            <a:r>
              <a:rPr lang="en-US" dirty="0" err="1"/>
              <a:t>română</a:t>
            </a:r>
            <a:r>
              <a:rPr lang="en-US" dirty="0"/>
              <a:t>. </a:t>
            </a:r>
            <a:r>
              <a:rPr lang="en-US" dirty="0" err="1"/>
              <a:t>Aflat</a:t>
            </a:r>
            <a:r>
              <a:rPr lang="en-US" dirty="0"/>
              <a:t> acolo, a </a:t>
            </a:r>
            <a:r>
              <a:rPr lang="en-US" dirty="0" err="1"/>
              <a:t>editat</a:t>
            </a:r>
            <a:r>
              <a:rPr lang="en-US" dirty="0"/>
              <a:t> </a:t>
            </a:r>
            <a:r>
              <a:rPr lang="en-US" dirty="0" err="1"/>
              <a:t>și</a:t>
            </a:r>
            <a:r>
              <a:rPr lang="en-US" dirty="0"/>
              <a:t> </a:t>
            </a:r>
            <a:r>
              <a:rPr lang="en-US" dirty="0" err="1"/>
              <a:t>corectat</a:t>
            </a:r>
            <a:r>
              <a:rPr lang="en-US" dirty="0"/>
              <a:t> </a:t>
            </a:r>
            <a:r>
              <a:rPr lang="en-US" dirty="0" err="1"/>
              <a:t>articole</a:t>
            </a:r>
            <a:r>
              <a:rPr lang="en-US" dirty="0"/>
              <a:t> pentru </a:t>
            </a:r>
            <a:r>
              <a:rPr lang="en-US" dirty="0" err="1"/>
              <a:t>Luceafărul</a:t>
            </a:r>
            <a:r>
              <a:rPr lang="en-US" dirty="0"/>
              <a:t>, precum </a:t>
            </a:r>
            <a:r>
              <a:rPr lang="en-US" dirty="0" err="1"/>
              <a:t>și</a:t>
            </a:r>
            <a:r>
              <a:rPr lang="en-US" dirty="0"/>
              <a:t> a scris </a:t>
            </a:r>
            <a:r>
              <a:rPr lang="en-US" dirty="0" err="1"/>
              <a:t>lucrări</a:t>
            </a:r>
            <a:r>
              <a:rPr lang="en-US" dirty="0"/>
              <a:t> </a:t>
            </a:r>
            <a:r>
              <a:rPr lang="en-US" dirty="0" err="1"/>
              <a:t>originale</a:t>
            </a:r>
            <a:r>
              <a:rPr lang="en-US" dirty="0"/>
              <a:t> </a:t>
            </a:r>
            <a:r>
              <a:rPr lang="en-US" dirty="0" err="1"/>
              <a:t>și</a:t>
            </a:r>
            <a:r>
              <a:rPr lang="en-US" dirty="0"/>
              <a:t> a </a:t>
            </a:r>
            <a:r>
              <a:rPr lang="en-US" dirty="0" err="1"/>
              <a:t>început</a:t>
            </a:r>
            <a:r>
              <a:rPr lang="en-US" dirty="0"/>
              <a:t> o </a:t>
            </a:r>
            <a:r>
              <a:rPr lang="en-US" dirty="0" err="1"/>
              <a:t>strânsă</a:t>
            </a:r>
            <a:r>
              <a:rPr lang="en-US" dirty="0"/>
              <a:t> </a:t>
            </a:r>
            <a:r>
              <a:rPr lang="en-US" dirty="0" err="1"/>
              <a:t>prietenie</a:t>
            </a:r>
            <a:r>
              <a:rPr lang="en-US" dirty="0"/>
              <a:t> cu Octavian Goga, pentru care a </a:t>
            </a:r>
            <a:r>
              <a:rPr lang="en-US" dirty="0" err="1"/>
              <a:t>reușit</a:t>
            </a:r>
            <a:r>
              <a:rPr lang="en-US" dirty="0"/>
              <a:t> </a:t>
            </a:r>
            <a:r>
              <a:rPr lang="en-US" dirty="0" err="1"/>
              <a:t>să</a:t>
            </a:r>
            <a:r>
              <a:rPr lang="en-US" dirty="0"/>
              <a:t> </a:t>
            </a:r>
            <a:r>
              <a:rPr lang="en-US" dirty="0" err="1"/>
              <a:t>creeze</a:t>
            </a:r>
            <a:r>
              <a:rPr lang="en-US" dirty="0"/>
              <a:t> un </a:t>
            </a:r>
            <a:r>
              <a:rPr lang="en-US" dirty="0" err="1"/>
              <a:t>mediu</a:t>
            </a:r>
            <a:r>
              <a:rPr lang="en-US" dirty="0"/>
              <a:t> care </a:t>
            </a:r>
            <a:r>
              <a:rPr lang="en-US" dirty="0" err="1"/>
              <a:t>să</a:t>
            </a:r>
            <a:r>
              <a:rPr lang="en-US" dirty="0"/>
              <a:t> </a:t>
            </a:r>
            <a:r>
              <a:rPr lang="en-US" dirty="0" err="1"/>
              <a:t>încurajeze</a:t>
            </a:r>
            <a:r>
              <a:rPr lang="en-US" dirty="0"/>
              <a:t> </a:t>
            </a:r>
            <a:r>
              <a:rPr lang="en-US" dirty="0" err="1"/>
              <a:t>creativitatea</a:t>
            </a:r>
            <a:r>
              <a:rPr lang="en-US" dirty="0"/>
              <a:t> </a:t>
            </a:r>
            <a:r>
              <a:rPr lang="en-US" dirty="0" err="1"/>
              <a:t>poetică</a:t>
            </a:r>
            <a:r>
              <a:rPr lang="en-US" dirty="0"/>
              <a:t> a lui Goga.</a:t>
            </a:r>
          </a:p>
        </p:txBody>
      </p:sp>
      <p:sp>
        <p:nvSpPr>
          <p:cNvPr id="4" name="Content Placeholder 3">
            <a:extLst>
              <a:ext uri="{FF2B5EF4-FFF2-40B4-BE49-F238E27FC236}">
                <a16:creationId xmlns:a16="http://schemas.microsoft.com/office/drawing/2014/main" xmlns="" id="{0940963A-2361-4DFD-8A3B-ED1D4C8CC38C}"/>
              </a:ext>
            </a:extLst>
          </p:cNvPr>
          <p:cNvSpPr>
            <a:spLocks noGrp="1"/>
          </p:cNvSpPr>
          <p:nvPr>
            <p:ph sz="half" idx="2"/>
          </p:nvPr>
        </p:nvSpPr>
        <p:spPr/>
        <p:txBody>
          <a:bodyPr>
            <a:normAutofit fontScale="77500" lnSpcReduction="20000"/>
          </a:bodyPr>
          <a:lstStyle/>
          <a:p>
            <a:r>
              <a:rPr lang="en-US" dirty="0"/>
              <a:t> </a:t>
            </a:r>
            <a:r>
              <a:rPr lang="en-US" dirty="0" err="1"/>
              <a:t>În</a:t>
            </a:r>
            <a:r>
              <a:rPr lang="en-US" dirty="0"/>
              <a:t> </a:t>
            </a:r>
            <a:r>
              <a:rPr lang="en-US" dirty="0" err="1"/>
              <a:t>anul</a:t>
            </a:r>
            <a:r>
              <a:rPr lang="en-US" dirty="0"/>
              <a:t> </a:t>
            </a:r>
            <a:r>
              <a:rPr lang="en-US" dirty="0" err="1"/>
              <a:t>următor</a:t>
            </a:r>
            <a:r>
              <a:rPr lang="en-US" dirty="0"/>
              <a:t>, a </a:t>
            </a:r>
            <a:r>
              <a:rPr lang="en-US" dirty="0" err="1"/>
              <a:t>devenit</a:t>
            </a:r>
            <a:r>
              <a:rPr lang="en-US" dirty="0"/>
              <a:t> redactor-</a:t>
            </a:r>
            <a:r>
              <a:rPr lang="en-US" dirty="0" err="1"/>
              <a:t>șef</a:t>
            </a:r>
            <a:r>
              <a:rPr lang="en-US" dirty="0"/>
              <a:t> la </a:t>
            </a:r>
            <a:r>
              <a:rPr lang="en-US" dirty="0" err="1"/>
              <a:t>revistă</a:t>
            </a:r>
            <a:r>
              <a:rPr lang="en-US" dirty="0"/>
              <a:t>, care </a:t>
            </a:r>
            <a:r>
              <a:rPr lang="en-US" dirty="0" err="1"/>
              <a:t>datorită</a:t>
            </a:r>
            <a:r>
              <a:rPr lang="en-US" dirty="0"/>
              <a:t> </a:t>
            </a:r>
            <a:r>
              <a:rPr lang="en-US" dirty="0" err="1"/>
              <a:t>inițiativei</a:t>
            </a:r>
            <a:r>
              <a:rPr lang="en-US" dirty="0"/>
              <a:t> sale a </a:t>
            </a:r>
            <a:r>
              <a:rPr lang="en-US" dirty="0" err="1"/>
              <a:t>apărut</a:t>
            </a:r>
            <a:r>
              <a:rPr lang="en-US" dirty="0"/>
              <a:t> ca o voce pentru </a:t>
            </a:r>
            <a:r>
              <a:rPr lang="en-US" dirty="0" err="1"/>
              <a:t>scriitorii</a:t>
            </a:r>
            <a:r>
              <a:rPr lang="en-US" dirty="0"/>
              <a:t> </a:t>
            </a:r>
            <a:r>
              <a:rPr lang="en-US" dirty="0" err="1"/>
              <a:t>mai</a:t>
            </a:r>
            <a:r>
              <a:rPr lang="en-US" dirty="0"/>
              <a:t> </a:t>
            </a:r>
            <a:r>
              <a:rPr lang="en-US" dirty="0" err="1"/>
              <a:t>tineri</a:t>
            </a:r>
            <a:r>
              <a:rPr lang="en-US" dirty="0"/>
              <a:t>, </a:t>
            </a:r>
            <a:r>
              <a:rPr lang="en-US" dirty="0" err="1"/>
              <a:t>în</a:t>
            </a:r>
            <a:r>
              <a:rPr lang="en-US" dirty="0"/>
              <a:t> special pentru Goga, </a:t>
            </a:r>
            <a:r>
              <a:rPr lang="en-US" dirty="0" err="1"/>
              <a:t>atingând</a:t>
            </a:r>
            <a:r>
              <a:rPr lang="en-US" dirty="0"/>
              <a:t> </a:t>
            </a:r>
            <a:r>
              <a:rPr lang="en-US" dirty="0" err="1"/>
              <a:t>apoi</a:t>
            </a:r>
            <a:r>
              <a:rPr lang="en-US" dirty="0"/>
              <a:t> </a:t>
            </a:r>
            <a:r>
              <a:rPr lang="en-US" dirty="0" err="1"/>
              <a:t>vârful</a:t>
            </a:r>
            <a:r>
              <a:rPr lang="en-US" dirty="0"/>
              <a:t> </a:t>
            </a:r>
            <a:r>
              <a:rPr lang="en-US" dirty="0" err="1"/>
              <a:t>creativității</a:t>
            </a:r>
            <a:r>
              <a:rPr lang="en-US" dirty="0"/>
              <a:t> sale. </a:t>
            </a:r>
            <a:r>
              <a:rPr lang="en-US" dirty="0" err="1"/>
              <a:t>În</a:t>
            </a:r>
            <a:r>
              <a:rPr lang="en-US" dirty="0"/>
              <a:t> 1904, era </a:t>
            </a:r>
            <a:r>
              <a:rPr lang="en-US" dirty="0" err="1"/>
              <a:t>proprietar</a:t>
            </a:r>
            <a:r>
              <a:rPr lang="en-US" dirty="0"/>
              <a:t> </a:t>
            </a:r>
            <a:r>
              <a:rPr lang="en-US" dirty="0" err="1"/>
              <a:t>și</a:t>
            </a:r>
            <a:r>
              <a:rPr lang="en-US" dirty="0"/>
              <a:t> redactor la </a:t>
            </a:r>
            <a:r>
              <a:rPr lang="en-US" dirty="0" err="1"/>
              <a:t>Luceafărul</a:t>
            </a:r>
            <a:r>
              <a:rPr lang="en-US" dirty="0"/>
              <a:t>.</a:t>
            </a:r>
          </a:p>
        </p:txBody>
      </p:sp>
    </p:spTree>
    <p:extLst>
      <p:ext uri="{BB962C8B-B14F-4D97-AF65-F5344CB8AC3E}">
        <p14:creationId xmlns:p14="http://schemas.microsoft.com/office/powerpoint/2010/main" val="538517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92E413B-445E-4C4D-9F8C-8D68021475C3}"/>
              </a:ext>
            </a:extLst>
          </p:cNvPr>
          <p:cNvSpPr>
            <a:spLocks noGrp="1"/>
          </p:cNvSpPr>
          <p:nvPr>
            <p:ph sz="half" idx="1"/>
          </p:nvPr>
        </p:nvSpPr>
        <p:spPr>
          <a:xfrm>
            <a:off x="457200" y="1066800"/>
            <a:ext cx="4038600" cy="4525963"/>
          </a:xfrm>
        </p:spPr>
        <p:txBody>
          <a:bodyPr>
            <a:normAutofit fontScale="85000" lnSpcReduction="10000"/>
          </a:bodyPr>
          <a:lstStyle/>
          <a:p>
            <a:r>
              <a:rPr lang="en-US" dirty="0" err="1"/>
              <a:t>În</a:t>
            </a:r>
            <a:r>
              <a:rPr lang="en-US" dirty="0"/>
              <a:t> 1905, a </a:t>
            </a:r>
            <a:r>
              <a:rPr lang="en-US" dirty="0" err="1"/>
              <a:t>participat</a:t>
            </a:r>
            <a:r>
              <a:rPr lang="en-US" dirty="0"/>
              <a:t> la </a:t>
            </a:r>
            <a:r>
              <a:rPr lang="en-US" dirty="0" err="1"/>
              <a:t>serbări</a:t>
            </a:r>
            <a:r>
              <a:rPr lang="en-US" dirty="0"/>
              <a:t> la Sibiu, </a:t>
            </a:r>
            <a:r>
              <a:rPr lang="en-US" dirty="0" err="1"/>
              <a:t>marcând</a:t>
            </a:r>
            <a:r>
              <a:rPr lang="en-US" dirty="0"/>
              <a:t> </a:t>
            </a:r>
            <a:r>
              <a:rPr lang="en-US" dirty="0" err="1"/>
              <a:t>deschiderea</a:t>
            </a:r>
            <a:r>
              <a:rPr lang="en-US" dirty="0"/>
              <a:t> </a:t>
            </a:r>
            <a:r>
              <a:rPr lang="en-US" dirty="0" err="1"/>
              <a:t>Muzeului</a:t>
            </a:r>
            <a:r>
              <a:rPr lang="en-US" dirty="0"/>
              <a:t> ASTRA. Acolo a </a:t>
            </a:r>
            <a:r>
              <a:rPr lang="en-US" dirty="0" err="1"/>
              <a:t>întâlnit</a:t>
            </a:r>
            <a:r>
              <a:rPr lang="en-US" dirty="0"/>
              <a:t>-o pe Adelina </a:t>
            </a:r>
            <a:r>
              <a:rPr lang="en-US" dirty="0" err="1"/>
              <a:t>Olteanu</a:t>
            </a:r>
            <a:r>
              <a:rPr lang="en-US" dirty="0"/>
              <a:t>, sora </a:t>
            </a:r>
            <a:r>
              <a:rPr lang="en-US" dirty="0" err="1"/>
              <a:t>ofițerului</a:t>
            </a:r>
            <a:r>
              <a:rPr lang="en-US" dirty="0"/>
              <a:t> Marcel </a:t>
            </a:r>
            <a:r>
              <a:rPr lang="en-US" dirty="0" err="1"/>
              <a:t>Olteanu</a:t>
            </a:r>
            <a:r>
              <a:rPr lang="en-US" dirty="0"/>
              <a:t>. Adelina a fost un fost </a:t>
            </a:r>
            <a:r>
              <a:rPr lang="en-US" dirty="0" err="1"/>
              <a:t>colaborator</a:t>
            </a:r>
            <a:r>
              <a:rPr lang="en-US" dirty="0"/>
              <a:t> la </a:t>
            </a:r>
            <a:r>
              <a:rPr lang="en-US" dirty="0" err="1"/>
              <a:t>Luceafărul</a:t>
            </a:r>
            <a:r>
              <a:rPr lang="en-US" dirty="0"/>
              <a:t> cu care Goga </a:t>
            </a:r>
            <a:r>
              <a:rPr lang="en-US" dirty="0" err="1"/>
              <a:t>intenționa</a:t>
            </a:r>
            <a:r>
              <a:rPr lang="en-US" dirty="0"/>
              <a:t> </a:t>
            </a:r>
            <a:r>
              <a:rPr lang="en-US" dirty="0" err="1"/>
              <a:t>să</a:t>
            </a:r>
            <a:r>
              <a:rPr lang="en-US" dirty="0"/>
              <a:t> se </a:t>
            </a:r>
            <a:r>
              <a:rPr lang="en-US" dirty="0" err="1"/>
              <a:t>căsătorească</a:t>
            </a:r>
            <a:r>
              <a:rPr lang="en-US" dirty="0"/>
              <a:t>. </a:t>
            </a:r>
            <a:r>
              <a:rPr lang="en-US" dirty="0" err="1"/>
              <a:t>Ea</a:t>
            </a:r>
            <a:r>
              <a:rPr lang="en-US" dirty="0"/>
              <a:t> </a:t>
            </a:r>
            <a:r>
              <a:rPr lang="en-US" dirty="0" err="1"/>
              <a:t>și</a:t>
            </a:r>
            <a:r>
              <a:rPr lang="en-US" dirty="0"/>
              <a:t> </a:t>
            </a:r>
            <a:r>
              <a:rPr lang="en-US" dirty="0" err="1"/>
              <a:t>Tăslăuanu</a:t>
            </a:r>
            <a:r>
              <a:rPr lang="en-US" dirty="0"/>
              <a:t> s-au </a:t>
            </a:r>
            <a:r>
              <a:rPr lang="en-US" dirty="0" err="1"/>
              <a:t>îndrăgostit</a:t>
            </a:r>
            <a:r>
              <a:rPr lang="en-US" dirty="0"/>
              <a:t> </a:t>
            </a:r>
            <a:r>
              <a:rPr lang="en-US" dirty="0" err="1"/>
              <a:t>și</a:t>
            </a:r>
            <a:r>
              <a:rPr lang="en-US" dirty="0"/>
              <a:t> s-au </a:t>
            </a:r>
            <a:r>
              <a:rPr lang="en-US" dirty="0" err="1"/>
              <a:t>logodit</a:t>
            </a:r>
            <a:r>
              <a:rPr lang="en-US" dirty="0"/>
              <a:t>, </a:t>
            </a:r>
            <a:r>
              <a:rPr lang="en-US" dirty="0" err="1"/>
              <a:t>marcând</a:t>
            </a:r>
            <a:r>
              <a:rPr lang="en-US" dirty="0"/>
              <a:t> prima </a:t>
            </a:r>
            <a:r>
              <a:rPr lang="en-US" dirty="0" err="1"/>
              <a:t>pauză</a:t>
            </a:r>
            <a:r>
              <a:rPr lang="en-US" dirty="0"/>
              <a:t> cu Goga.</a:t>
            </a:r>
          </a:p>
        </p:txBody>
      </p:sp>
      <p:sp>
        <p:nvSpPr>
          <p:cNvPr id="4" name="Content Placeholder 3">
            <a:extLst>
              <a:ext uri="{FF2B5EF4-FFF2-40B4-BE49-F238E27FC236}">
                <a16:creationId xmlns:a16="http://schemas.microsoft.com/office/drawing/2014/main" xmlns="" id="{E3EF2399-F423-474C-84E6-8E598580B89F}"/>
              </a:ext>
            </a:extLst>
          </p:cNvPr>
          <p:cNvSpPr>
            <a:spLocks noGrp="1"/>
          </p:cNvSpPr>
          <p:nvPr>
            <p:ph sz="half" idx="2"/>
          </p:nvPr>
        </p:nvSpPr>
        <p:spPr>
          <a:xfrm>
            <a:off x="4648200" y="1066800"/>
            <a:ext cx="4038600" cy="4525963"/>
          </a:xfrm>
        </p:spPr>
        <p:txBody>
          <a:bodyPr>
            <a:normAutofit fontScale="85000" lnSpcReduction="10000"/>
          </a:bodyPr>
          <a:lstStyle/>
          <a:p>
            <a:r>
              <a:rPr lang="en-US" dirty="0"/>
              <a:t> La 17 </a:t>
            </a:r>
            <a:r>
              <a:rPr lang="en-US" dirty="0" err="1"/>
              <a:t>iunie</a:t>
            </a:r>
            <a:r>
              <a:rPr lang="en-US" dirty="0"/>
              <a:t> 1906, </a:t>
            </a:r>
            <a:r>
              <a:rPr lang="en-US" dirty="0" err="1"/>
              <a:t>cuplul</a:t>
            </a:r>
            <a:r>
              <a:rPr lang="en-US" dirty="0"/>
              <a:t> s-a </a:t>
            </a:r>
            <a:r>
              <a:rPr lang="en-US" dirty="0" err="1"/>
              <a:t>căsătorit</a:t>
            </a:r>
            <a:r>
              <a:rPr lang="en-US" dirty="0"/>
              <a:t> </a:t>
            </a:r>
            <a:r>
              <a:rPr lang="en-US" dirty="0" err="1"/>
              <a:t>și</a:t>
            </a:r>
            <a:r>
              <a:rPr lang="en-US" dirty="0"/>
              <a:t>, </a:t>
            </a:r>
            <a:r>
              <a:rPr lang="en-US" dirty="0" err="1"/>
              <a:t>în</a:t>
            </a:r>
            <a:r>
              <a:rPr lang="en-US" dirty="0"/>
              <a:t> </a:t>
            </a:r>
            <a:r>
              <a:rPr lang="en-US" dirty="0" err="1"/>
              <a:t>acel</a:t>
            </a:r>
            <a:r>
              <a:rPr lang="en-US" dirty="0"/>
              <a:t> an, a </a:t>
            </a:r>
            <a:r>
              <a:rPr lang="en-US" dirty="0" err="1"/>
              <a:t>mutat</a:t>
            </a:r>
            <a:r>
              <a:rPr lang="en-US" dirty="0"/>
              <a:t> </a:t>
            </a:r>
            <a:r>
              <a:rPr lang="en-US" dirty="0" err="1"/>
              <a:t>sediul</a:t>
            </a:r>
            <a:r>
              <a:rPr lang="en-US" dirty="0"/>
              <a:t> </a:t>
            </a:r>
            <a:r>
              <a:rPr lang="en-US" dirty="0" err="1"/>
              <a:t>Luceafărul</a:t>
            </a:r>
            <a:r>
              <a:rPr lang="en-US" dirty="0"/>
              <a:t> de la </a:t>
            </a:r>
            <a:r>
              <a:rPr lang="en-US" dirty="0" err="1"/>
              <a:t>Budapesta</a:t>
            </a:r>
            <a:r>
              <a:rPr lang="en-US" dirty="0"/>
              <a:t> la Sibiu, </a:t>
            </a:r>
            <a:r>
              <a:rPr lang="en-US" dirty="0" err="1"/>
              <a:t>primul</a:t>
            </a:r>
            <a:r>
              <a:rPr lang="en-US" dirty="0"/>
              <a:t> </a:t>
            </a:r>
            <a:r>
              <a:rPr lang="en-US" dirty="0" err="1"/>
              <a:t>număr</a:t>
            </a:r>
            <a:r>
              <a:rPr lang="en-US" dirty="0"/>
              <a:t> </a:t>
            </a:r>
            <a:r>
              <a:rPr lang="en-US" dirty="0" err="1"/>
              <a:t>apărând</a:t>
            </a:r>
            <a:r>
              <a:rPr lang="en-US" dirty="0"/>
              <a:t> acolo </a:t>
            </a:r>
            <a:r>
              <a:rPr lang="en-US" dirty="0" err="1"/>
              <a:t>în</a:t>
            </a:r>
            <a:r>
              <a:rPr lang="en-US" dirty="0"/>
              <a:t> </a:t>
            </a:r>
            <a:r>
              <a:rPr lang="en-US" dirty="0" err="1"/>
              <a:t>octombrie</a:t>
            </a:r>
            <a:r>
              <a:rPr lang="en-US" dirty="0"/>
              <a:t>. Tot </a:t>
            </a:r>
            <a:r>
              <a:rPr lang="en-US" dirty="0" err="1"/>
              <a:t>în</a:t>
            </a:r>
            <a:r>
              <a:rPr lang="en-US" dirty="0"/>
              <a:t> </a:t>
            </a:r>
            <a:r>
              <a:rPr lang="en-US" dirty="0" err="1"/>
              <a:t>acea</a:t>
            </a:r>
            <a:r>
              <a:rPr lang="en-US" dirty="0"/>
              <a:t> </a:t>
            </a:r>
            <a:r>
              <a:rPr lang="en-US" dirty="0" err="1"/>
              <a:t>toamnă</a:t>
            </a:r>
            <a:r>
              <a:rPr lang="en-US" dirty="0"/>
              <a:t>, a </a:t>
            </a:r>
            <a:r>
              <a:rPr lang="en-US" dirty="0" err="1"/>
              <a:t>devenit</a:t>
            </a:r>
            <a:r>
              <a:rPr lang="en-US" dirty="0"/>
              <a:t> </a:t>
            </a:r>
            <a:r>
              <a:rPr lang="en-US" dirty="0" err="1"/>
              <a:t>secretar</a:t>
            </a:r>
            <a:r>
              <a:rPr lang="en-US" dirty="0"/>
              <a:t> </a:t>
            </a:r>
            <a:r>
              <a:rPr lang="en-US" dirty="0" err="1"/>
              <a:t>administrativ</a:t>
            </a:r>
            <a:r>
              <a:rPr lang="en-US" dirty="0"/>
              <a:t> al ASTRA</a:t>
            </a:r>
            <a:r>
              <a:rPr lang="ro-RO" dirty="0"/>
              <a:t>, </a:t>
            </a:r>
            <a:r>
              <a:rPr lang="en-US" dirty="0"/>
              <a:t>precum </a:t>
            </a:r>
            <a:r>
              <a:rPr lang="en-US" dirty="0" err="1"/>
              <a:t>și</a:t>
            </a:r>
            <a:r>
              <a:rPr lang="en-US" dirty="0"/>
              <a:t> </a:t>
            </a:r>
            <a:r>
              <a:rPr lang="en-US" dirty="0" err="1"/>
              <a:t>semnarea</a:t>
            </a:r>
            <a:r>
              <a:rPr lang="en-US" dirty="0"/>
              <a:t> </a:t>
            </a:r>
            <a:r>
              <a:rPr lang="en-US" dirty="0" err="1"/>
              <a:t>unui</a:t>
            </a:r>
            <a:r>
              <a:rPr lang="en-US" dirty="0"/>
              <a:t> contract care </a:t>
            </a:r>
            <a:r>
              <a:rPr lang="en-US" dirty="0" err="1"/>
              <a:t>prevede</a:t>
            </a:r>
            <a:r>
              <a:rPr lang="en-US" dirty="0"/>
              <a:t> </a:t>
            </a:r>
            <a:r>
              <a:rPr lang="en-US" dirty="0" err="1"/>
              <a:t>că</a:t>
            </a:r>
            <a:r>
              <a:rPr lang="en-US" dirty="0"/>
              <a:t> Goga </a:t>
            </a:r>
            <a:r>
              <a:rPr lang="en-US" dirty="0" err="1"/>
              <a:t>va</a:t>
            </a:r>
            <a:r>
              <a:rPr lang="en-US" dirty="0"/>
              <a:t> fi </a:t>
            </a:r>
            <a:r>
              <a:rPr lang="en-US" dirty="0" err="1"/>
              <a:t>directorul</a:t>
            </a:r>
            <a:r>
              <a:rPr lang="en-US" dirty="0"/>
              <a:t> </a:t>
            </a:r>
            <a:r>
              <a:rPr lang="en-US" dirty="0" err="1"/>
              <a:t>Luceafărului</a:t>
            </a:r>
            <a:r>
              <a:rPr lang="en-US" dirty="0"/>
              <a:t> </a:t>
            </a:r>
            <a:r>
              <a:rPr lang="en-US" dirty="0" err="1"/>
              <a:t>și</a:t>
            </a:r>
            <a:r>
              <a:rPr lang="en-US" dirty="0"/>
              <a:t> redactor-</a:t>
            </a:r>
            <a:r>
              <a:rPr lang="en-US" dirty="0" err="1"/>
              <a:t>șef</a:t>
            </a:r>
            <a:r>
              <a:rPr lang="en-US" dirty="0"/>
              <a:t> al </a:t>
            </a:r>
            <a:r>
              <a:rPr lang="en-US" dirty="0" err="1"/>
              <a:t>Tăslăuanu</a:t>
            </a:r>
            <a:r>
              <a:rPr lang="en-US" dirty="0"/>
              <a:t>.</a:t>
            </a:r>
          </a:p>
        </p:txBody>
      </p:sp>
    </p:spTree>
    <p:extLst>
      <p:ext uri="{BB962C8B-B14F-4D97-AF65-F5344CB8AC3E}">
        <p14:creationId xmlns:p14="http://schemas.microsoft.com/office/powerpoint/2010/main" val="2580737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47E25EF-88E1-4626-9874-2B6589798454}"/>
              </a:ext>
            </a:extLst>
          </p:cNvPr>
          <p:cNvSpPr>
            <a:spLocks noGrp="1"/>
          </p:cNvSpPr>
          <p:nvPr>
            <p:ph sz="half" idx="1"/>
          </p:nvPr>
        </p:nvSpPr>
        <p:spPr>
          <a:xfrm>
            <a:off x="457200" y="1143000"/>
            <a:ext cx="4038600" cy="4525963"/>
          </a:xfrm>
        </p:spPr>
        <p:txBody>
          <a:bodyPr>
            <a:normAutofit fontScale="70000" lnSpcReduction="20000"/>
          </a:bodyPr>
          <a:lstStyle/>
          <a:p>
            <a:r>
              <a:rPr lang="en-US" dirty="0" err="1"/>
              <a:t>Până</a:t>
            </a:r>
            <a:r>
              <a:rPr lang="en-US" dirty="0"/>
              <a:t> </a:t>
            </a:r>
            <a:r>
              <a:rPr lang="en-US" dirty="0" err="1"/>
              <a:t>în</a:t>
            </a:r>
            <a:r>
              <a:rPr lang="en-US" dirty="0"/>
              <a:t> 1907, </a:t>
            </a:r>
            <a:r>
              <a:rPr lang="en-US" dirty="0" err="1"/>
              <a:t>revista</a:t>
            </a:r>
            <a:r>
              <a:rPr lang="en-US" dirty="0"/>
              <a:t> </a:t>
            </a:r>
            <a:r>
              <a:rPr lang="en-US" dirty="0" err="1"/>
              <a:t>înflorea</a:t>
            </a:r>
            <a:r>
              <a:rPr lang="en-US" dirty="0"/>
              <a:t> la Sibiu, </a:t>
            </a:r>
            <a:r>
              <a:rPr lang="en-US" dirty="0" err="1"/>
              <a:t>iar</a:t>
            </a:r>
            <a:r>
              <a:rPr lang="en-US" dirty="0"/>
              <a:t> </a:t>
            </a:r>
            <a:r>
              <a:rPr lang="en-US" dirty="0" err="1"/>
              <a:t>Tăslăuanu</a:t>
            </a:r>
            <a:r>
              <a:rPr lang="en-US" dirty="0"/>
              <a:t> a </a:t>
            </a:r>
            <a:r>
              <a:rPr lang="en-US" dirty="0" err="1"/>
              <a:t>devenit</a:t>
            </a:r>
            <a:r>
              <a:rPr lang="en-US" dirty="0"/>
              <a:t> </a:t>
            </a:r>
            <a:r>
              <a:rPr lang="en-US" dirty="0" err="1"/>
              <a:t>printre</a:t>
            </a:r>
            <a:r>
              <a:rPr lang="en-US" dirty="0"/>
              <a:t> </a:t>
            </a:r>
            <a:r>
              <a:rPr lang="en-US" dirty="0" err="1"/>
              <a:t>primii</a:t>
            </a:r>
            <a:r>
              <a:rPr lang="en-US" dirty="0"/>
              <a:t> </a:t>
            </a:r>
            <a:r>
              <a:rPr lang="en-US" dirty="0" err="1"/>
              <a:t>jurnaliști</a:t>
            </a:r>
            <a:r>
              <a:rPr lang="en-US" dirty="0"/>
              <a:t> care au scris despre Constantin </a:t>
            </a:r>
            <a:r>
              <a:rPr lang="en-US" dirty="0" err="1"/>
              <a:t>Brâncuși</a:t>
            </a:r>
            <a:r>
              <a:rPr lang="en-US" dirty="0"/>
              <a:t>, </a:t>
            </a:r>
            <a:r>
              <a:rPr lang="en-US" dirty="0" err="1"/>
              <a:t>dându-și</a:t>
            </a:r>
            <a:r>
              <a:rPr lang="en-US" dirty="0"/>
              <a:t> seama de </a:t>
            </a:r>
            <a:r>
              <a:rPr lang="en-US" dirty="0" err="1"/>
              <a:t>valoarea</a:t>
            </a:r>
            <a:r>
              <a:rPr lang="en-US" dirty="0"/>
              <a:t> </a:t>
            </a:r>
            <a:r>
              <a:rPr lang="en-US" dirty="0" err="1"/>
              <a:t>producției</a:t>
            </a:r>
            <a:r>
              <a:rPr lang="en-US" dirty="0"/>
              <a:t> </a:t>
            </a:r>
            <a:r>
              <a:rPr lang="en-US" dirty="0" err="1"/>
              <a:t>artistice</a:t>
            </a:r>
            <a:r>
              <a:rPr lang="en-US" dirty="0"/>
              <a:t> a </a:t>
            </a:r>
            <a:r>
              <a:rPr lang="en-US" dirty="0" err="1"/>
              <a:t>acestuia</a:t>
            </a:r>
            <a:r>
              <a:rPr lang="en-US" dirty="0"/>
              <a:t> din </a:t>
            </a:r>
            <a:r>
              <a:rPr lang="en-US" dirty="0" err="1"/>
              <a:t>urmă</a:t>
            </a:r>
            <a:r>
              <a:rPr lang="en-US" dirty="0"/>
              <a:t> </a:t>
            </a:r>
            <a:r>
              <a:rPr lang="en-US" dirty="0" err="1"/>
              <a:t>și</a:t>
            </a:r>
            <a:r>
              <a:rPr lang="en-US" dirty="0"/>
              <a:t> </a:t>
            </a:r>
            <a:r>
              <a:rPr lang="en-US" dirty="0" err="1"/>
              <a:t>continuând</a:t>
            </a:r>
            <a:r>
              <a:rPr lang="en-US" dirty="0"/>
              <a:t> </a:t>
            </a:r>
            <a:r>
              <a:rPr lang="en-US" dirty="0" err="1"/>
              <a:t>să</a:t>
            </a:r>
            <a:r>
              <a:rPr lang="en-US" dirty="0"/>
              <a:t> </a:t>
            </a:r>
            <a:r>
              <a:rPr lang="en-US" dirty="0" err="1"/>
              <a:t>tipărească</a:t>
            </a:r>
            <a:r>
              <a:rPr lang="en-US" dirty="0"/>
              <a:t> o </a:t>
            </a:r>
            <a:r>
              <a:rPr lang="en-US" dirty="0" err="1"/>
              <a:t>serie</a:t>
            </a:r>
            <a:r>
              <a:rPr lang="en-US" dirty="0"/>
              <a:t> de </a:t>
            </a:r>
            <a:r>
              <a:rPr lang="en-US" dirty="0" err="1"/>
              <a:t>imagini</a:t>
            </a:r>
            <a:r>
              <a:rPr lang="en-US" dirty="0"/>
              <a:t> </a:t>
            </a:r>
            <a:r>
              <a:rPr lang="en-US" dirty="0" err="1"/>
              <a:t>reprezentând</a:t>
            </a:r>
            <a:r>
              <a:rPr lang="en-US" dirty="0"/>
              <a:t> </a:t>
            </a:r>
            <a:r>
              <a:rPr lang="en-US" dirty="0" err="1"/>
              <a:t>sculpturile</a:t>
            </a:r>
            <a:r>
              <a:rPr lang="en-US" dirty="0"/>
              <a:t> sale. </a:t>
            </a:r>
            <a:r>
              <a:rPr lang="en-US" dirty="0" err="1"/>
              <a:t>În</a:t>
            </a:r>
            <a:r>
              <a:rPr lang="en-US" dirty="0"/>
              <a:t> 1909, a </a:t>
            </a:r>
            <a:r>
              <a:rPr lang="en-US" dirty="0" err="1"/>
              <a:t>preluat</a:t>
            </a:r>
            <a:r>
              <a:rPr lang="en-US" dirty="0"/>
              <a:t> </a:t>
            </a:r>
            <a:r>
              <a:rPr lang="en-US" dirty="0" err="1"/>
              <a:t>și</a:t>
            </a:r>
            <a:r>
              <a:rPr lang="en-US" dirty="0"/>
              <a:t> </a:t>
            </a:r>
            <a:r>
              <a:rPr lang="en-US" dirty="0" err="1"/>
              <a:t>publicarea</a:t>
            </a:r>
            <a:r>
              <a:rPr lang="en-US" dirty="0"/>
              <a:t> </a:t>
            </a:r>
            <a:r>
              <a:rPr lang="en-US" dirty="0" err="1"/>
              <a:t>Transilvania</a:t>
            </a:r>
            <a:r>
              <a:rPr lang="en-US" dirty="0"/>
              <a:t>. </a:t>
            </a:r>
            <a:r>
              <a:rPr lang="en-US" dirty="0" err="1"/>
              <a:t>În</a:t>
            </a:r>
            <a:r>
              <a:rPr lang="en-US" dirty="0"/>
              <a:t> </a:t>
            </a:r>
            <a:r>
              <a:rPr lang="en-US" dirty="0" err="1"/>
              <a:t>anul</a:t>
            </a:r>
            <a:r>
              <a:rPr lang="en-US" dirty="0"/>
              <a:t> </a:t>
            </a:r>
            <a:r>
              <a:rPr lang="en-US" dirty="0" err="1"/>
              <a:t>următor</a:t>
            </a:r>
            <a:r>
              <a:rPr lang="en-US" dirty="0"/>
              <a:t>, a </a:t>
            </a:r>
            <a:r>
              <a:rPr lang="en-US" dirty="0" err="1"/>
              <a:t>suferit</a:t>
            </a:r>
            <a:r>
              <a:rPr lang="en-US" dirty="0"/>
              <a:t> o </a:t>
            </a:r>
            <a:r>
              <a:rPr lang="en-US" dirty="0" err="1"/>
              <a:t>lovitură</a:t>
            </a:r>
            <a:r>
              <a:rPr lang="en-US" dirty="0"/>
              <a:t> </a:t>
            </a:r>
            <a:r>
              <a:rPr lang="en-US" dirty="0" err="1"/>
              <a:t>grea</a:t>
            </a:r>
            <a:r>
              <a:rPr lang="en-US" dirty="0"/>
              <a:t> </a:t>
            </a:r>
            <a:r>
              <a:rPr lang="en-US" dirty="0" err="1"/>
              <a:t>când</a:t>
            </a:r>
            <a:r>
              <a:rPr lang="en-US" dirty="0"/>
              <a:t> </a:t>
            </a:r>
            <a:r>
              <a:rPr lang="en-US" dirty="0" err="1"/>
              <a:t>soția</a:t>
            </a:r>
            <a:r>
              <a:rPr lang="en-US" dirty="0"/>
              <a:t> </a:t>
            </a:r>
            <a:r>
              <a:rPr lang="en-US" dirty="0" err="1"/>
              <a:t>sa</a:t>
            </a:r>
            <a:r>
              <a:rPr lang="en-US" dirty="0"/>
              <a:t> a </a:t>
            </a:r>
            <a:r>
              <a:rPr lang="en-US" dirty="0" err="1"/>
              <a:t>murit</a:t>
            </a:r>
            <a:r>
              <a:rPr lang="en-US" dirty="0"/>
              <a:t> la </a:t>
            </a:r>
            <a:r>
              <a:rPr lang="en-US" dirty="0" err="1"/>
              <a:t>vârsta</a:t>
            </a:r>
            <a:r>
              <a:rPr lang="en-US" dirty="0"/>
              <a:t> de 33 de ani; </a:t>
            </a:r>
            <a:r>
              <a:rPr lang="en-US" dirty="0" err="1"/>
              <a:t>fusese</a:t>
            </a:r>
            <a:r>
              <a:rPr lang="en-US" dirty="0"/>
              <a:t> o </a:t>
            </a:r>
            <a:r>
              <a:rPr lang="en-US" dirty="0" err="1"/>
              <a:t>strânsă</a:t>
            </a:r>
            <a:r>
              <a:rPr lang="en-US" dirty="0"/>
              <a:t> </a:t>
            </a:r>
            <a:r>
              <a:rPr lang="en-US" dirty="0" err="1"/>
              <a:t>colaboratoare</a:t>
            </a:r>
            <a:r>
              <a:rPr lang="ro-RO" dirty="0"/>
              <a:t>.</a:t>
            </a:r>
            <a:endParaRPr lang="en-US" dirty="0"/>
          </a:p>
        </p:txBody>
      </p:sp>
      <p:sp>
        <p:nvSpPr>
          <p:cNvPr id="4" name="Content Placeholder 3">
            <a:extLst>
              <a:ext uri="{FF2B5EF4-FFF2-40B4-BE49-F238E27FC236}">
                <a16:creationId xmlns:a16="http://schemas.microsoft.com/office/drawing/2014/main" xmlns="" id="{6D044D07-A731-44DD-BF38-2F746F239E3F}"/>
              </a:ext>
            </a:extLst>
          </p:cNvPr>
          <p:cNvSpPr>
            <a:spLocks noGrp="1"/>
          </p:cNvSpPr>
          <p:nvPr>
            <p:ph sz="half" idx="2"/>
          </p:nvPr>
        </p:nvSpPr>
        <p:spPr>
          <a:xfrm>
            <a:off x="4648200" y="1143000"/>
            <a:ext cx="4038600" cy="4525963"/>
          </a:xfrm>
        </p:spPr>
        <p:txBody>
          <a:bodyPr>
            <a:normAutofit fontScale="70000" lnSpcReduction="20000"/>
          </a:bodyPr>
          <a:lstStyle/>
          <a:p>
            <a:r>
              <a:rPr lang="en-US" dirty="0" err="1"/>
              <a:t>În</a:t>
            </a:r>
            <a:r>
              <a:rPr lang="en-US" dirty="0"/>
              <a:t> 1911, el a </a:t>
            </a:r>
            <a:r>
              <a:rPr lang="en-US" dirty="0" err="1"/>
              <a:t>reorganizat</a:t>
            </a:r>
            <a:r>
              <a:rPr lang="en-US" dirty="0"/>
              <a:t> </a:t>
            </a:r>
            <a:r>
              <a:rPr lang="en-US" dirty="0" err="1"/>
              <a:t>biblioteca</a:t>
            </a:r>
            <a:r>
              <a:rPr lang="en-US" dirty="0"/>
              <a:t> ASTRA, </a:t>
            </a:r>
            <a:r>
              <a:rPr lang="en-US" dirty="0" err="1"/>
              <a:t>publicând</a:t>
            </a:r>
            <a:r>
              <a:rPr lang="en-US" dirty="0"/>
              <a:t> </a:t>
            </a:r>
            <a:r>
              <a:rPr lang="en-US" dirty="0" err="1"/>
              <a:t>broșuri</a:t>
            </a:r>
            <a:r>
              <a:rPr lang="en-US" dirty="0"/>
              <a:t> de </a:t>
            </a:r>
            <a:r>
              <a:rPr lang="en-US" dirty="0" err="1"/>
              <a:t>știință</a:t>
            </a:r>
            <a:r>
              <a:rPr lang="en-US" dirty="0"/>
              <a:t> </a:t>
            </a:r>
            <a:r>
              <a:rPr lang="en-US" dirty="0" err="1"/>
              <a:t>și</a:t>
            </a:r>
            <a:r>
              <a:rPr lang="en-US" dirty="0"/>
              <a:t> </a:t>
            </a:r>
            <a:r>
              <a:rPr lang="en-US" dirty="0" err="1"/>
              <a:t>cultură</a:t>
            </a:r>
            <a:r>
              <a:rPr lang="en-US" dirty="0"/>
              <a:t> sub </a:t>
            </a:r>
            <a:r>
              <a:rPr lang="en-US" dirty="0" err="1"/>
              <a:t>numele</a:t>
            </a:r>
            <a:r>
              <a:rPr lang="en-US" dirty="0"/>
              <a:t> ei. De </a:t>
            </a:r>
            <a:r>
              <a:rPr lang="en-US" dirty="0" err="1"/>
              <a:t>asemenea</a:t>
            </a:r>
            <a:r>
              <a:rPr lang="en-US" dirty="0"/>
              <a:t>, a fost un director </a:t>
            </a:r>
            <a:r>
              <a:rPr lang="en-US" dirty="0" err="1"/>
              <a:t>dedicat</a:t>
            </a:r>
            <a:r>
              <a:rPr lang="en-US" dirty="0"/>
              <a:t> al </a:t>
            </a:r>
            <a:r>
              <a:rPr lang="en-US" dirty="0" err="1"/>
              <a:t>muzeului</a:t>
            </a:r>
            <a:r>
              <a:rPr lang="en-US" dirty="0"/>
              <a:t> </a:t>
            </a:r>
            <a:r>
              <a:rPr lang="en-US" dirty="0" err="1"/>
              <a:t>asociației</a:t>
            </a:r>
            <a:r>
              <a:rPr lang="en-US" dirty="0"/>
              <a:t>, </a:t>
            </a:r>
            <a:r>
              <a:rPr lang="en-US" dirty="0" err="1"/>
              <a:t>aducând</a:t>
            </a:r>
            <a:r>
              <a:rPr lang="en-US" dirty="0"/>
              <a:t> </a:t>
            </a:r>
            <a:r>
              <a:rPr lang="en-US" dirty="0" err="1"/>
              <a:t>numeroase</a:t>
            </a:r>
            <a:r>
              <a:rPr lang="en-US" dirty="0"/>
              <a:t> </a:t>
            </a:r>
            <a:r>
              <a:rPr lang="en-US" dirty="0" err="1"/>
              <a:t>exponate</a:t>
            </a:r>
            <a:r>
              <a:rPr lang="en-US" dirty="0"/>
              <a:t> </a:t>
            </a:r>
            <a:r>
              <a:rPr lang="en-US" dirty="0" err="1"/>
              <a:t>etnografice</a:t>
            </a:r>
            <a:r>
              <a:rPr lang="en-US" dirty="0"/>
              <a:t>. </a:t>
            </a:r>
            <a:r>
              <a:rPr lang="en-US" dirty="0" err="1"/>
              <a:t>Între</a:t>
            </a:r>
            <a:r>
              <a:rPr lang="en-US" dirty="0"/>
              <a:t> 1911 </a:t>
            </a:r>
            <a:r>
              <a:rPr lang="en-US" dirty="0" err="1"/>
              <a:t>și</a:t>
            </a:r>
            <a:r>
              <a:rPr lang="en-US" dirty="0"/>
              <a:t> 1912, el a </a:t>
            </a:r>
            <a:r>
              <a:rPr lang="en-US" dirty="0" err="1"/>
              <a:t>publicat</a:t>
            </a:r>
            <a:r>
              <a:rPr lang="en-US" dirty="0"/>
              <a:t> un calendar pentru ASTRA, </a:t>
            </a:r>
            <a:r>
              <a:rPr lang="en-US" dirty="0" err="1"/>
              <a:t>în</a:t>
            </a:r>
            <a:r>
              <a:rPr lang="en-US" dirty="0"/>
              <a:t> </a:t>
            </a:r>
            <a:r>
              <a:rPr lang="en-US" dirty="0" err="1"/>
              <a:t>timp</a:t>
            </a:r>
            <a:r>
              <a:rPr lang="en-US" dirty="0"/>
              <a:t> </a:t>
            </a:r>
            <a:r>
              <a:rPr lang="en-US" dirty="0" err="1"/>
              <a:t>ce</a:t>
            </a:r>
            <a:r>
              <a:rPr lang="en-US" dirty="0"/>
              <a:t> se </a:t>
            </a:r>
            <a:r>
              <a:rPr lang="en-US" dirty="0" err="1"/>
              <a:t>împacă</a:t>
            </a:r>
            <a:r>
              <a:rPr lang="en-US" dirty="0"/>
              <a:t> cu Goga, </a:t>
            </a:r>
            <a:r>
              <a:rPr lang="en-US" dirty="0" err="1"/>
              <a:t>astfel</a:t>
            </a:r>
            <a:r>
              <a:rPr lang="en-US" dirty="0"/>
              <a:t> </a:t>
            </a:r>
            <a:r>
              <a:rPr lang="en-US" dirty="0" err="1"/>
              <a:t>încât</a:t>
            </a:r>
            <a:r>
              <a:rPr lang="en-US" dirty="0"/>
              <a:t> </a:t>
            </a:r>
            <a:r>
              <a:rPr lang="en-US" dirty="0" err="1"/>
              <a:t>acesta</a:t>
            </a:r>
            <a:r>
              <a:rPr lang="en-US" dirty="0"/>
              <a:t> din </a:t>
            </a:r>
            <a:r>
              <a:rPr lang="en-US" dirty="0" err="1"/>
              <a:t>urmă</a:t>
            </a:r>
            <a:r>
              <a:rPr lang="en-US" dirty="0"/>
              <a:t> </a:t>
            </a:r>
            <a:r>
              <a:rPr lang="en-US" dirty="0" err="1"/>
              <a:t>să</a:t>
            </a:r>
            <a:r>
              <a:rPr lang="en-US" dirty="0"/>
              <a:t> </a:t>
            </a:r>
            <a:r>
              <a:rPr lang="en-US" dirty="0" err="1"/>
              <a:t>revină</a:t>
            </a:r>
            <a:r>
              <a:rPr lang="en-US" dirty="0"/>
              <a:t> la </a:t>
            </a:r>
            <a:r>
              <a:rPr lang="en-US" dirty="0" err="1"/>
              <a:t>Luceafărul</a:t>
            </a:r>
            <a:r>
              <a:rPr lang="en-US" dirty="0"/>
              <a:t> </a:t>
            </a:r>
            <a:r>
              <a:rPr lang="en-US" dirty="0" err="1"/>
              <a:t>în</a:t>
            </a:r>
            <a:r>
              <a:rPr lang="en-US" dirty="0"/>
              <a:t> </a:t>
            </a:r>
            <a:r>
              <a:rPr lang="en-US" dirty="0" err="1"/>
              <a:t>calitate</a:t>
            </a:r>
            <a:r>
              <a:rPr lang="en-US" dirty="0"/>
              <a:t> de director.</a:t>
            </a:r>
          </a:p>
        </p:txBody>
      </p:sp>
    </p:spTree>
    <p:extLst>
      <p:ext uri="{BB962C8B-B14F-4D97-AF65-F5344CB8AC3E}">
        <p14:creationId xmlns:p14="http://schemas.microsoft.com/office/powerpoint/2010/main" val="4240287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D7E133-CBFB-4220-9A89-CBE9270B7BDF}"/>
              </a:ext>
            </a:extLst>
          </p:cNvPr>
          <p:cNvSpPr>
            <a:spLocks noGrp="1"/>
          </p:cNvSpPr>
          <p:nvPr>
            <p:ph type="title"/>
          </p:nvPr>
        </p:nvSpPr>
        <p:spPr/>
        <p:txBody>
          <a:bodyPr/>
          <a:lstStyle/>
          <a:p>
            <a:r>
              <a:rPr lang="ro-RO" dirty="0"/>
              <a:t>Politică</a:t>
            </a:r>
            <a:endParaRPr lang="en-US" dirty="0"/>
          </a:p>
        </p:txBody>
      </p:sp>
      <p:sp>
        <p:nvSpPr>
          <p:cNvPr id="3" name="Content Placeholder 2">
            <a:extLst>
              <a:ext uri="{FF2B5EF4-FFF2-40B4-BE49-F238E27FC236}">
                <a16:creationId xmlns:a16="http://schemas.microsoft.com/office/drawing/2014/main" xmlns="" id="{59057B59-AA10-4A25-A24B-3A4E43AD42D4}"/>
              </a:ext>
            </a:extLst>
          </p:cNvPr>
          <p:cNvSpPr>
            <a:spLocks noGrp="1"/>
          </p:cNvSpPr>
          <p:nvPr>
            <p:ph sz="half" idx="1"/>
          </p:nvPr>
        </p:nvSpPr>
        <p:spPr/>
        <p:txBody>
          <a:bodyPr>
            <a:normAutofit fontScale="70000" lnSpcReduction="20000"/>
          </a:bodyPr>
          <a:lstStyle/>
          <a:p>
            <a:r>
              <a:rPr lang="en-US" dirty="0" err="1"/>
              <a:t>În</a:t>
            </a:r>
            <a:r>
              <a:rPr lang="en-US" dirty="0"/>
              <a:t> 1918, </a:t>
            </a:r>
            <a:r>
              <a:rPr lang="en-US" dirty="0" err="1"/>
              <a:t>în</a:t>
            </a:r>
            <a:r>
              <a:rPr lang="en-US" dirty="0"/>
              <a:t> urma </a:t>
            </a:r>
            <a:r>
              <a:rPr lang="en-US" dirty="0" err="1"/>
              <a:t>unirii</a:t>
            </a:r>
            <a:r>
              <a:rPr lang="en-US" dirty="0"/>
              <a:t> </a:t>
            </a:r>
            <a:r>
              <a:rPr lang="en-US" dirty="0" err="1"/>
              <a:t>Transilvaniei</a:t>
            </a:r>
            <a:r>
              <a:rPr lang="en-US" dirty="0"/>
              <a:t> cu </a:t>
            </a:r>
            <a:r>
              <a:rPr lang="en-US" dirty="0" err="1"/>
              <a:t>România</a:t>
            </a:r>
            <a:r>
              <a:rPr lang="en-US" dirty="0"/>
              <a:t>, </a:t>
            </a:r>
            <a:r>
              <a:rPr lang="en-US" dirty="0" err="1"/>
              <a:t>Tăslăuanu</a:t>
            </a:r>
            <a:r>
              <a:rPr lang="en-US" dirty="0"/>
              <a:t> a fost ales </a:t>
            </a:r>
            <a:r>
              <a:rPr lang="en-US" dirty="0" err="1"/>
              <a:t>membru</a:t>
            </a:r>
            <a:r>
              <a:rPr lang="en-US" dirty="0"/>
              <a:t> al </a:t>
            </a:r>
            <a:r>
              <a:rPr lang="en-US" dirty="0" err="1"/>
              <a:t>Marelui</a:t>
            </a:r>
            <a:r>
              <a:rPr lang="en-US" dirty="0"/>
              <a:t> </a:t>
            </a:r>
            <a:r>
              <a:rPr lang="en-US" dirty="0" err="1"/>
              <a:t>Consiliu</a:t>
            </a:r>
            <a:r>
              <a:rPr lang="en-US" dirty="0"/>
              <a:t> </a:t>
            </a:r>
            <a:r>
              <a:rPr lang="en-US" dirty="0" err="1"/>
              <a:t>Național</a:t>
            </a:r>
            <a:r>
              <a:rPr lang="en-US" dirty="0"/>
              <a:t> </a:t>
            </a:r>
            <a:r>
              <a:rPr lang="en-US" dirty="0" err="1"/>
              <a:t>Român</a:t>
            </a:r>
            <a:r>
              <a:rPr lang="en-US" dirty="0"/>
              <a:t> de </a:t>
            </a:r>
            <a:r>
              <a:rPr lang="en-US" dirty="0" err="1"/>
              <a:t>către</a:t>
            </a:r>
            <a:r>
              <a:rPr lang="en-US" dirty="0"/>
              <a:t> </a:t>
            </a:r>
            <a:r>
              <a:rPr lang="en-US" dirty="0" err="1"/>
              <a:t>adunarea</a:t>
            </a:r>
            <a:r>
              <a:rPr lang="en-US" dirty="0"/>
              <a:t> de la Alba Iulia care a </a:t>
            </a:r>
            <a:r>
              <a:rPr lang="en-US" dirty="0" err="1"/>
              <a:t>aprobat</a:t>
            </a:r>
            <a:r>
              <a:rPr lang="en-US" dirty="0"/>
              <a:t> </a:t>
            </a:r>
            <a:r>
              <a:rPr lang="en-US" dirty="0" err="1"/>
              <a:t>unirea</a:t>
            </a:r>
            <a:r>
              <a:rPr lang="en-US" dirty="0"/>
              <a:t>. </a:t>
            </a:r>
            <a:r>
              <a:rPr lang="en-US" dirty="0" err="1"/>
              <a:t>În</a:t>
            </a:r>
            <a:r>
              <a:rPr lang="en-US" dirty="0"/>
              <a:t> 1919, a fost ales </a:t>
            </a:r>
            <a:r>
              <a:rPr lang="en-US" dirty="0" err="1"/>
              <a:t>în</a:t>
            </a:r>
            <a:r>
              <a:rPr lang="en-US" dirty="0"/>
              <a:t> Camera </a:t>
            </a:r>
            <a:r>
              <a:rPr lang="en-US" dirty="0" err="1"/>
              <a:t>Deputaților</a:t>
            </a:r>
            <a:r>
              <a:rPr lang="en-US" dirty="0"/>
              <a:t> pentru </a:t>
            </a:r>
            <a:r>
              <a:rPr lang="en-US" dirty="0" err="1"/>
              <a:t>scaunul</a:t>
            </a:r>
            <a:r>
              <a:rPr lang="en-US" dirty="0"/>
              <a:t> </a:t>
            </a:r>
            <a:r>
              <a:rPr lang="en-US" dirty="0" err="1"/>
              <a:t>Tulgheș</a:t>
            </a:r>
            <a:r>
              <a:rPr lang="en-US" dirty="0"/>
              <a:t>. De </a:t>
            </a:r>
            <a:r>
              <a:rPr lang="en-US" dirty="0" err="1"/>
              <a:t>asemenea</a:t>
            </a:r>
            <a:r>
              <a:rPr lang="en-US" dirty="0"/>
              <a:t> ales </a:t>
            </a:r>
            <a:r>
              <a:rPr lang="en-US" dirty="0" err="1"/>
              <a:t>vicepreședinte</a:t>
            </a:r>
            <a:r>
              <a:rPr lang="en-US" dirty="0"/>
              <a:t> al </a:t>
            </a:r>
            <a:r>
              <a:rPr lang="en-US" dirty="0" err="1"/>
              <a:t>Societății</a:t>
            </a:r>
            <a:r>
              <a:rPr lang="en-US" dirty="0"/>
              <a:t> </a:t>
            </a:r>
            <a:r>
              <a:rPr lang="en-US" dirty="0" err="1"/>
              <a:t>Scriitorilor</a:t>
            </a:r>
            <a:r>
              <a:rPr lang="en-US" dirty="0"/>
              <a:t> din </a:t>
            </a:r>
            <a:r>
              <a:rPr lang="en-US" dirty="0" err="1"/>
              <a:t>România</a:t>
            </a:r>
            <a:r>
              <a:rPr lang="en-US" dirty="0"/>
              <a:t>, a </a:t>
            </a:r>
            <a:r>
              <a:rPr lang="en-US" dirty="0" err="1"/>
              <a:t>mutat</a:t>
            </a:r>
            <a:r>
              <a:rPr lang="en-US" dirty="0"/>
              <a:t> </a:t>
            </a:r>
            <a:r>
              <a:rPr lang="en-US" dirty="0" err="1"/>
              <a:t>Luceafărul</a:t>
            </a:r>
            <a:r>
              <a:rPr lang="en-US" dirty="0"/>
              <a:t> la </a:t>
            </a:r>
            <a:r>
              <a:rPr lang="en-US" dirty="0" err="1"/>
              <a:t>București</a:t>
            </a:r>
            <a:r>
              <a:rPr lang="en-US" dirty="0"/>
              <a:t> </a:t>
            </a:r>
            <a:r>
              <a:rPr lang="en-US" dirty="0" err="1"/>
              <a:t>și</a:t>
            </a:r>
            <a:r>
              <a:rPr lang="en-US" dirty="0"/>
              <a:t> a </a:t>
            </a:r>
            <a:r>
              <a:rPr lang="en-US" dirty="0" err="1"/>
              <a:t>fondat</a:t>
            </a:r>
            <a:r>
              <a:rPr lang="en-US" dirty="0"/>
              <a:t> o </a:t>
            </a:r>
            <a:r>
              <a:rPr lang="en-US" dirty="0" err="1"/>
              <a:t>editură</a:t>
            </a:r>
            <a:r>
              <a:rPr lang="en-US" dirty="0"/>
              <a:t> la Cluj. </a:t>
            </a:r>
            <a:r>
              <a:rPr lang="en-US" dirty="0" err="1"/>
              <a:t>În</a:t>
            </a:r>
            <a:r>
              <a:rPr lang="en-US" dirty="0"/>
              <a:t> 1920, a </a:t>
            </a:r>
            <a:r>
              <a:rPr lang="en-US" dirty="0" err="1"/>
              <a:t>ocupat</a:t>
            </a:r>
            <a:r>
              <a:rPr lang="en-US" dirty="0"/>
              <a:t> </a:t>
            </a:r>
            <a:r>
              <a:rPr lang="en-US" dirty="0" err="1"/>
              <a:t>două</a:t>
            </a:r>
            <a:r>
              <a:rPr lang="en-US" dirty="0"/>
              <a:t> </a:t>
            </a:r>
            <a:r>
              <a:rPr lang="en-US" dirty="0" err="1"/>
              <a:t>funcții</a:t>
            </a:r>
            <a:r>
              <a:rPr lang="en-US" dirty="0"/>
              <a:t> </a:t>
            </a:r>
            <a:r>
              <a:rPr lang="en-US" dirty="0" err="1"/>
              <a:t>ministeriale</a:t>
            </a:r>
            <a:r>
              <a:rPr lang="en-US" dirty="0"/>
              <a:t>: </a:t>
            </a:r>
            <a:r>
              <a:rPr lang="en-US" dirty="0" err="1"/>
              <a:t>Comerț</a:t>
            </a:r>
            <a:r>
              <a:rPr lang="en-US" dirty="0"/>
              <a:t> </a:t>
            </a:r>
            <a:r>
              <a:rPr lang="en-US" dirty="0" err="1"/>
              <a:t>și</a:t>
            </a:r>
            <a:r>
              <a:rPr lang="en-US" dirty="0"/>
              <a:t> </a:t>
            </a:r>
            <a:r>
              <a:rPr lang="en-US" dirty="0" err="1"/>
              <a:t>industrie</a:t>
            </a:r>
            <a:r>
              <a:rPr lang="en-US" dirty="0"/>
              <a:t> (13 martie-16 </a:t>
            </a:r>
            <a:r>
              <a:rPr lang="en-US" dirty="0" err="1"/>
              <a:t>noiembrie</a:t>
            </a:r>
            <a:r>
              <a:rPr lang="en-US" dirty="0"/>
              <a:t>) </a:t>
            </a:r>
            <a:r>
              <a:rPr lang="en-US" dirty="0" err="1"/>
              <a:t>și</a:t>
            </a:r>
            <a:r>
              <a:rPr lang="en-US" dirty="0"/>
              <a:t> </a:t>
            </a:r>
            <a:r>
              <a:rPr lang="en-US" dirty="0" err="1"/>
              <a:t>Lucrări</a:t>
            </a:r>
            <a:r>
              <a:rPr lang="en-US" dirty="0"/>
              <a:t> </a:t>
            </a:r>
            <a:r>
              <a:rPr lang="en-US" dirty="0" err="1"/>
              <a:t>publice</a:t>
            </a:r>
            <a:r>
              <a:rPr lang="en-US" dirty="0"/>
              <a:t> (16 noiembrie-31 </a:t>
            </a:r>
            <a:r>
              <a:rPr lang="en-US" dirty="0" err="1"/>
              <a:t>decembrie</a:t>
            </a:r>
            <a:r>
              <a:rPr lang="en-US" dirty="0"/>
              <a:t>).</a:t>
            </a:r>
          </a:p>
        </p:txBody>
      </p:sp>
      <p:sp>
        <p:nvSpPr>
          <p:cNvPr id="4" name="Content Placeholder 3">
            <a:extLst>
              <a:ext uri="{FF2B5EF4-FFF2-40B4-BE49-F238E27FC236}">
                <a16:creationId xmlns:a16="http://schemas.microsoft.com/office/drawing/2014/main" xmlns="" id="{B9E298CD-86DF-4D36-A1F5-E52B175B77EB}"/>
              </a:ext>
            </a:extLst>
          </p:cNvPr>
          <p:cNvSpPr>
            <a:spLocks noGrp="1"/>
          </p:cNvSpPr>
          <p:nvPr>
            <p:ph sz="half" idx="2"/>
          </p:nvPr>
        </p:nvSpPr>
        <p:spPr/>
        <p:txBody>
          <a:bodyPr>
            <a:normAutofit fontScale="70000" lnSpcReduction="20000"/>
          </a:bodyPr>
          <a:lstStyle/>
          <a:p>
            <a:r>
              <a:rPr lang="en-US" dirty="0"/>
              <a:t> El </a:t>
            </a:r>
            <a:r>
              <a:rPr lang="en-US" dirty="0" err="1"/>
              <a:t>și</a:t>
            </a:r>
            <a:r>
              <a:rPr lang="en-US" dirty="0"/>
              <a:t>-a </a:t>
            </a:r>
            <a:r>
              <a:rPr lang="en-US" dirty="0" err="1"/>
              <a:t>dat</a:t>
            </a:r>
            <a:r>
              <a:rPr lang="en-US" dirty="0"/>
              <a:t> </a:t>
            </a:r>
            <a:r>
              <a:rPr lang="en-US" dirty="0" err="1"/>
              <a:t>demisia</a:t>
            </a:r>
            <a:r>
              <a:rPr lang="en-US" dirty="0"/>
              <a:t> din </a:t>
            </a:r>
            <a:r>
              <a:rPr lang="en-US" dirty="0" err="1"/>
              <a:t>cauza</a:t>
            </a:r>
            <a:r>
              <a:rPr lang="en-US" dirty="0"/>
              <a:t> </a:t>
            </a:r>
            <a:r>
              <a:rPr lang="en-US" dirty="0" err="1"/>
              <a:t>atacurilor</a:t>
            </a:r>
            <a:r>
              <a:rPr lang="en-US" dirty="0"/>
              <a:t> </a:t>
            </a:r>
            <a:r>
              <a:rPr lang="en-US" dirty="0" err="1"/>
              <a:t>vehemenți</a:t>
            </a:r>
            <a:r>
              <a:rPr lang="en-US" dirty="0"/>
              <a:t> din presa </a:t>
            </a:r>
            <a:r>
              <a:rPr lang="en-US" dirty="0" err="1"/>
              <a:t>dominată</a:t>
            </a:r>
            <a:r>
              <a:rPr lang="en-US" dirty="0"/>
              <a:t> de </a:t>
            </a:r>
            <a:r>
              <a:rPr lang="en-US" dirty="0" err="1"/>
              <a:t>Partidul</a:t>
            </a:r>
            <a:r>
              <a:rPr lang="en-US" dirty="0"/>
              <a:t> </a:t>
            </a:r>
            <a:r>
              <a:rPr lang="en-US" dirty="0" err="1"/>
              <a:t>Național</a:t>
            </a:r>
            <a:r>
              <a:rPr lang="en-US" dirty="0"/>
              <a:t> Liberal . </a:t>
            </a:r>
            <a:r>
              <a:rPr lang="en-US" dirty="0" err="1"/>
              <a:t>Membru</a:t>
            </a:r>
            <a:r>
              <a:rPr lang="en-US" dirty="0"/>
              <a:t> </a:t>
            </a:r>
            <a:r>
              <a:rPr lang="en-US" dirty="0" err="1"/>
              <a:t>inițial</a:t>
            </a:r>
            <a:r>
              <a:rPr lang="en-US" dirty="0"/>
              <a:t> al </a:t>
            </a:r>
            <a:r>
              <a:rPr lang="en-US" dirty="0" err="1"/>
              <a:t>Partidului</a:t>
            </a:r>
            <a:r>
              <a:rPr lang="en-US" dirty="0"/>
              <a:t> </a:t>
            </a:r>
            <a:r>
              <a:rPr lang="en-US" dirty="0" err="1"/>
              <a:t>Național</a:t>
            </a:r>
            <a:r>
              <a:rPr lang="en-US" dirty="0"/>
              <a:t> </a:t>
            </a:r>
            <a:r>
              <a:rPr lang="en-US" dirty="0" err="1"/>
              <a:t>Român</a:t>
            </a:r>
            <a:r>
              <a:rPr lang="en-US" dirty="0"/>
              <a:t>, </a:t>
            </a:r>
            <a:r>
              <a:rPr lang="en-US" dirty="0" err="1"/>
              <a:t>în</a:t>
            </a:r>
            <a:r>
              <a:rPr lang="en-US" dirty="0"/>
              <a:t> 1920, </a:t>
            </a:r>
            <a:r>
              <a:rPr lang="en-US" dirty="0" err="1"/>
              <a:t>convins</a:t>
            </a:r>
            <a:r>
              <a:rPr lang="en-US" dirty="0"/>
              <a:t> de Goga, s-a </a:t>
            </a:r>
            <a:r>
              <a:rPr lang="en-US" dirty="0" err="1"/>
              <a:t>alăturat</a:t>
            </a:r>
            <a:r>
              <a:rPr lang="en-US" dirty="0"/>
              <a:t> </a:t>
            </a:r>
            <a:r>
              <a:rPr lang="en-US" dirty="0" err="1"/>
              <a:t>Partidului</a:t>
            </a:r>
            <a:r>
              <a:rPr lang="en-US" dirty="0"/>
              <a:t> Popular al lui </a:t>
            </a:r>
            <a:r>
              <a:rPr lang="en-US" dirty="0" err="1"/>
              <a:t>Alexandru</a:t>
            </a:r>
            <a:r>
              <a:rPr lang="en-US" dirty="0"/>
              <a:t> </a:t>
            </a:r>
            <a:r>
              <a:rPr lang="en-US" dirty="0" err="1"/>
              <a:t>Averescu</a:t>
            </a:r>
            <a:r>
              <a:rPr lang="en-US" dirty="0"/>
              <a:t> </a:t>
            </a:r>
            <a:r>
              <a:rPr lang="en-US" dirty="0" err="1"/>
              <a:t>și</a:t>
            </a:r>
            <a:r>
              <a:rPr lang="en-US" dirty="0"/>
              <a:t> a </a:t>
            </a:r>
            <a:r>
              <a:rPr lang="en-US" dirty="0" err="1"/>
              <a:t>servit</a:t>
            </a:r>
            <a:r>
              <a:rPr lang="en-US" dirty="0"/>
              <a:t> </a:t>
            </a:r>
            <a:r>
              <a:rPr lang="en-US" dirty="0" err="1"/>
              <a:t>în</a:t>
            </a:r>
            <a:r>
              <a:rPr lang="en-US" dirty="0"/>
              <a:t> </a:t>
            </a:r>
            <a:r>
              <a:rPr lang="en-US" dirty="0" err="1"/>
              <a:t>cabinetul</a:t>
            </a:r>
            <a:r>
              <a:rPr lang="en-US" dirty="0"/>
              <a:t> </a:t>
            </a:r>
            <a:r>
              <a:rPr lang="en-US" dirty="0" err="1"/>
              <a:t>acestuia</a:t>
            </a:r>
            <a:r>
              <a:rPr lang="en-US" dirty="0"/>
              <a:t> din </a:t>
            </a:r>
            <a:r>
              <a:rPr lang="en-US" dirty="0" err="1"/>
              <a:t>urmă</a:t>
            </a:r>
            <a:r>
              <a:rPr lang="en-US" dirty="0"/>
              <a:t>. </a:t>
            </a:r>
          </a:p>
        </p:txBody>
      </p:sp>
    </p:spTree>
    <p:extLst>
      <p:ext uri="{BB962C8B-B14F-4D97-AF65-F5344CB8AC3E}">
        <p14:creationId xmlns:p14="http://schemas.microsoft.com/office/powerpoint/2010/main" val="2514120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9497236-F5F2-48E2-9AF6-92F6744127B4}"/>
              </a:ext>
            </a:extLst>
          </p:cNvPr>
          <p:cNvSpPr>
            <a:spLocks noGrp="1"/>
          </p:cNvSpPr>
          <p:nvPr>
            <p:ph sz="half" idx="1"/>
          </p:nvPr>
        </p:nvSpPr>
        <p:spPr>
          <a:xfrm>
            <a:off x="457200" y="1143000"/>
            <a:ext cx="4038600" cy="4525963"/>
          </a:xfrm>
        </p:spPr>
        <p:txBody>
          <a:bodyPr>
            <a:normAutofit fontScale="62500" lnSpcReduction="20000"/>
          </a:bodyPr>
          <a:lstStyle/>
          <a:p>
            <a:r>
              <a:rPr lang="en-US" dirty="0" err="1"/>
              <a:t>În</a:t>
            </a:r>
            <a:r>
              <a:rPr lang="en-US" dirty="0"/>
              <a:t> </a:t>
            </a:r>
            <a:r>
              <a:rPr lang="en-US" dirty="0" err="1"/>
              <a:t>timp</a:t>
            </a:r>
            <a:r>
              <a:rPr lang="en-US" dirty="0"/>
              <a:t> </a:t>
            </a:r>
            <a:r>
              <a:rPr lang="en-US" dirty="0" err="1"/>
              <a:t>ce</a:t>
            </a:r>
            <a:r>
              <a:rPr lang="en-US" dirty="0"/>
              <a:t> era </a:t>
            </a:r>
            <a:r>
              <a:rPr lang="en-US" dirty="0" err="1"/>
              <a:t>în</a:t>
            </a:r>
            <a:r>
              <a:rPr lang="en-US" dirty="0"/>
              <a:t> </a:t>
            </a:r>
            <a:r>
              <a:rPr lang="en-US" dirty="0" err="1"/>
              <a:t>guvern</a:t>
            </a:r>
            <a:r>
              <a:rPr lang="en-US" dirty="0"/>
              <a:t>, </a:t>
            </a:r>
            <a:r>
              <a:rPr lang="en-US" dirty="0" err="1"/>
              <a:t>Tăslăuanu</a:t>
            </a:r>
            <a:r>
              <a:rPr lang="en-US" dirty="0"/>
              <a:t> </a:t>
            </a:r>
            <a:r>
              <a:rPr lang="en-US" dirty="0" err="1"/>
              <a:t>și</a:t>
            </a:r>
            <a:r>
              <a:rPr lang="en-US" dirty="0"/>
              <a:t>-a </a:t>
            </a:r>
            <a:r>
              <a:rPr lang="en-US" dirty="0" err="1"/>
              <a:t>folosit</a:t>
            </a:r>
            <a:r>
              <a:rPr lang="en-US" dirty="0"/>
              <a:t> </a:t>
            </a:r>
            <a:r>
              <a:rPr lang="en-US" dirty="0" err="1"/>
              <a:t>expertiza</a:t>
            </a:r>
            <a:r>
              <a:rPr lang="en-US" dirty="0"/>
              <a:t> </a:t>
            </a:r>
            <a:r>
              <a:rPr lang="en-US" dirty="0" err="1"/>
              <a:t>în</a:t>
            </a:r>
            <a:r>
              <a:rPr lang="en-US" dirty="0"/>
              <a:t> </a:t>
            </a:r>
            <a:r>
              <a:rPr lang="en-US" dirty="0" err="1"/>
              <a:t>economie</a:t>
            </a:r>
            <a:r>
              <a:rPr lang="en-US" dirty="0"/>
              <a:t> </a:t>
            </a:r>
            <a:r>
              <a:rPr lang="en-US" dirty="0" err="1"/>
              <a:t>și</a:t>
            </a:r>
            <a:r>
              <a:rPr lang="en-US" dirty="0"/>
              <a:t> </a:t>
            </a:r>
            <a:r>
              <a:rPr lang="en-US" dirty="0" err="1"/>
              <a:t>afaceri</a:t>
            </a:r>
            <a:r>
              <a:rPr lang="en-US" dirty="0"/>
              <a:t> </a:t>
            </a:r>
            <a:r>
              <a:rPr lang="en-US" dirty="0" err="1"/>
              <a:t>transilvănene</a:t>
            </a:r>
            <a:r>
              <a:rPr lang="en-US" dirty="0"/>
              <a:t> pentru a </a:t>
            </a:r>
            <a:r>
              <a:rPr lang="en-US" dirty="0" err="1"/>
              <a:t>ajuta</a:t>
            </a:r>
            <a:r>
              <a:rPr lang="en-US" dirty="0"/>
              <a:t> la </a:t>
            </a:r>
            <a:r>
              <a:rPr lang="en-US" dirty="0" err="1"/>
              <a:t>elaborarea</a:t>
            </a:r>
            <a:r>
              <a:rPr lang="en-US" dirty="0"/>
              <a:t> </a:t>
            </a:r>
            <a:r>
              <a:rPr lang="en-US" dirty="0" err="1"/>
              <a:t>unei</a:t>
            </a:r>
            <a:r>
              <a:rPr lang="en-US" dirty="0"/>
              <a:t> </a:t>
            </a:r>
            <a:r>
              <a:rPr lang="en-US" dirty="0" err="1"/>
              <a:t>legi</a:t>
            </a:r>
            <a:r>
              <a:rPr lang="en-US" dirty="0"/>
              <a:t> de </a:t>
            </a:r>
            <a:r>
              <a:rPr lang="en-US" dirty="0" err="1"/>
              <a:t>reformă</a:t>
            </a:r>
            <a:r>
              <a:rPr lang="en-US" dirty="0"/>
              <a:t> </a:t>
            </a:r>
            <a:r>
              <a:rPr lang="en-US" dirty="0" err="1"/>
              <a:t>funciară</a:t>
            </a:r>
            <a:r>
              <a:rPr lang="en-US" dirty="0"/>
              <a:t> pentru </a:t>
            </a:r>
            <a:r>
              <a:rPr lang="en-US" dirty="0" err="1"/>
              <a:t>provincie</a:t>
            </a:r>
            <a:r>
              <a:rPr lang="en-US" dirty="0"/>
              <a:t>. </a:t>
            </a:r>
            <a:r>
              <a:rPr lang="en-US" dirty="0" err="1"/>
              <a:t>Interesul</a:t>
            </a:r>
            <a:r>
              <a:rPr lang="en-US" dirty="0"/>
              <a:t> </a:t>
            </a:r>
            <a:r>
              <a:rPr lang="en-US" dirty="0" err="1"/>
              <a:t>său</a:t>
            </a:r>
            <a:r>
              <a:rPr lang="en-US" dirty="0"/>
              <a:t> pentru </a:t>
            </a:r>
            <a:r>
              <a:rPr lang="en-US" dirty="0" err="1"/>
              <a:t>economie</a:t>
            </a:r>
            <a:r>
              <a:rPr lang="en-US" dirty="0"/>
              <a:t> a </a:t>
            </a:r>
            <a:r>
              <a:rPr lang="en-US" dirty="0" err="1"/>
              <a:t>continuat</a:t>
            </a:r>
            <a:r>
              <a:rPr lang="en-US" dirty="0"/>
              <a:t> </a:t>
            </a:r>
            <a:r>
              <a:rPr lang="en-US" dirty="0" err="1"/>
              <a:t>după</a:t>
            </a:r>
            <a:r>
              <a:rPr lang="en-US" dirty="0"/>
              <a:t> </a:t>
            </a:r>
            <a:r>
              <a:rPr lang="en-US" dirty="0" err="1"/>
              <a:t>ce</a:t>
            </a:r>
            <a:r>
              <a:rPr lang="en-US" dirty="0"/>
              <a:t> a </a:t>
            </a:r>
            <a:r>
              <a:rPr lang="en-US" dirty="0" err="1"/>
              <a:t>părăsit</a:t>
            </a:r>
            <a:r>
              <a:rPr lang="en-US" dirty="0"/>
              <a:t> </a:t>
            </a:r>
            <a:r>
              <a:rPr lang="en-US" dirty="0" err="1"/>
              <a:t>funcția</a:t>
            </a:r>
            <a:r>
              <a:rPr lang="en-US" dirty="0"/>
              <a:t> </a:t>
            </a:r>
            <a:r>
              <a:rPr lang="en-US" dirty="0" err="1"/>
              <a:t>și</a:t>
            </a:r>
            <a:r>
              <a:rPr lang="en-US" dirty="0"/>
              <a:t> </a:t>
            </a:r>
            <a:r>
              <a:rPr lang="en-US" dirty="0" err="1"/>
              <a:t>în</a:t>
            </a:r>
            <a:r>
              <a:rPr lang="en-US" dirty="0"/>
              <a:t> </a:t>
            </a:r>
            <a:r>
              <a:rPr lang="en-US" dirty="0" err="1"/>
              <a:t>Marea</a:t>
            </a:r>
            <a:r>
              <a:rPr lang="en-US" dirty="0"/>
              <a:t> </a:t>
            </a:r>
            <a:r>
              <a:rPr lang="en-US" dirty="0" err="1"/>
              <a:t>Depresiune</a:t>
            </a:r>
            <a:r>
              <a:rPr lang="en-US" dirty="0"/>
              <a:t>; ideologic, </a:t>
            </a:r>
            <a:r>
              <a:rPr lang="en-US" dirty="0" err="1"/>
              <a:t>punctele</a:t>
            </a:r>
            <a:r>
              <a:rPr lang="en-US" dirty="0"/>
              <a:t> sale de </a:t>
            </a:r>
            <a:r>
              <a:rPr lang="en-US" dirty="0" err="1"/>
              <a:t>vedere</a:t>
            </a:r>
            <a:r>
              <a:rPr lang="en-US" dirty="0"/>
              <a:t> au </a:t>
            </a:r>
            <a:r>
              <a:rPr lang="en-US" dirty="0" err="1"/>
              <a:t>căzut</a:t>
            </a:r>
            <a:r>
              <a:rPr lang="en-US" dirty="0"/>
              <a:t> </a:t>
            </a:r>
            <a:r>
              <a:rPr lang="en-US" dirty="0" err="1"/>
              <a:t>în</a:t>
            </a:r>
            <a:r>
              <a:rPr lang="en-US" dirty="0"/>
              <a:t> </a:t>
            </a:r>
            <a:r>
              <a:rPr lang="en-US" dirty="0" err="1"/>
              <a:t>tabăra</a:t>
            </a:r>
            <a:r>
              <a:rPr lang="en-US" dirty="0"/>
              <a:t> </a:t>
            </a:r>
            <a:r>
              <a:rPr lang="en-US" dirty="0" err="1"/>
              <a:t>liberală</a:t>
            </a:r>
            <a:r>
              <a:rPr lang="en-US" dirty="0"/>
              <a:t> </a:t>
            </a:r>
            <a:r>
              <a:rPr lang="en-US" dirty="0" err="1"/>
              <a:t>clasică</a:t>
            </a:r>
            <a:r>
              <a:rPr lang="en-US" dirty="0"/>
              <a:t>. El </a:t>
            </a:r>
            <a:r>
              <a:rPr lang="en-US" dirty="0" err="1"/>
              <a:t>credea</a:t>
            </a:r>
            <a:r>
              <a:rPr lang="en-US" dirty="0"/>
              <a:t> </a:t>
            </a:r>
            <a:r>
              <a:rPr lang="en-US" dirty="0" err="1"/>
              <a:t>că</a:t>
            </a:r>
            <a:r>
              <a:rPr lang="en-US" dirty="0"/>
              <a:t> </a:t>
            </a:r>
            <a:r>
              <a:rPr lang="en-US" dirty="0" err="1"/>
              <a:t>statul</a:t>
            </a:r>
            <a:r>
              <a:rPr lang="en-US" dirty="0"/>
              <a:t> </a:t>
            </a:r>
            <a:r>
              <a:rPr lang="en-US" dirty="0" err="1"/>
              <a:t>ar</a:t>
            </a:r>
            <a:r>
              <a:rPr lang="en-US" dirty="0"/>
              <a:t> trebui </a:t>
            </a:r>
            <a:r>
              <a:rPr lang="en-US" dirty="0" err="1"/>
              <a:t>să</a:t>
            </a:r>
            <a:r>
              <a:rPr lang="en-US" dirty="0"/>
              <a:t> </a:t>
            </a:r>
            <a:r>
              <a:rPr lang="en-US" dirty="0" err="1"/>
              <a:t>rămână</a:t>
            </a:r>
            <a:r>
              <a:rPr lang="en-US" dirty="0"/>
              <a:t> </a:t>
            </a:r>
            <a:r>
              <a:rPr lang="en-US" dirty="0" err="1"/>
              <a:t>neimplicat</a:t>
            </a:r>
            <a:r>
              <a:rPr lang="en-US" dirty="0"/>
              <a:t> </a:t>
            </a:r>
            <a:r>
              <a:rPr lang="en-US" dirty="0" err="1"/>
              <a:t>în</a:t>
            </a:r>
            <a:r>
              <a:rPr lang="en-US" dirty="0"/>
              <a:t> </a:t>
            </a:r>
            <a:r>
              <a:rPr lang="en-US" dirty="0" err="1"/>
              <a:t>comerț</a:t>
            </a:r>
            <a:r>
              <a:rPr lang="en-US" dirty="0"/>
              <a:t>, </a:t>
            </a:r>
            <a:r>
              <a:rPr lang="en-US" dirty="0" err="1"/>
              <a:t>producție</a:t>
            </a:r>
            <a:r>
              <a:rPr lang="en-US" dirty="0"/>
              <a:t> </a:t>
            </a:r>
            <a:r>
              <a:rPr lang="en-US" dirty="0" err="1"/>
              <a:t>sau</a:t>
            </a:r>
            <a:r>
              <a:rPr lang="en-US" dirty="0"/>
              <a:t> </a:t>
            </a:r>
            <a:r>
              <a:rPr lang="en-US" dirty="0" err="1"/>
              <a:t>industrie</a:t>
            </a:r>
            <a:r>
              <a:rPr lang="en-US" dirty="0"/>
              <a:t> </a:t>
            </a:r>
            <a:r>
              <a:rPr lang="en-US" dirty="0" err="1"/>
              <a:t>și</a:t>
            </a:r>
            <a:r>
              <a:rPr lang="en-US" dirty="0"/>
              <a:t> </a:t>
            </a:r>
            <a:r>
              <a:rPr lang="en-US" dirty="0" err="1"/>
              <a:t>că</a:t>
            </a:r>
            <a:r>
              <a:rPr lang="en-US" dirty="0"/>
              <a:t> </a:t>
            </a:r>
            <a:r>
              <a:rPr lang="en-US" dirty="0" err="1"/>
              <a:t>eforturile</a:t>
            </a:r>
            <a:r>
              <a:rPr lang="en-US" dirty="0"/>
              <a:t> sale </a:t>
            </a:r>
            <a:r>
              <a:rPr lang="en-US" dirty="0" err="1"/>
              <a:t>tind</a:t>
            </a:r>
            <a:r>
              <a:rPr lang="en-US" dirty="0"/>
              <a:t> </a:t>
            </a:r>
            <a:r>
              <a:rPr lang="en-US" dirty="0" err="1"/>
              <a:t>să</a:t>
            </a:r>
            <a:r>
              <a:rPr lang="en-US" dirty="0"/>
              <a:t> </a:t>
            </a:r>
            <a:r>
              <a:rPr lang="en-US" dirty="0" err="1"/>
              <a:t>distrugă</a:t>
            </a:r>
            <a:r>
              <a:rPr lang="en-US" dirty="0"/>
              <a:t> </a:t>
            </a:r>
            <a:r>
              <a:rPr lang="en-US" dirty="0" err="1"/>
              <a:t>inițiativa</a:t>
            </a:r>
            <a:r>
              <a:rPr lang="en-US" dirty="0"/>
              <a:t> </a:t>
            </a:r>
            <a:r>
              <a:rPr lang="en-US" dirty="0" err="1"/>
              <a:t>individuală</a:t>
            </a:r>
            <a:r>
              <a:rPr lang="ro-RO" dirty="0"/>
              <a:t>. </a:t>
            </a:r>
            <a:r>
              <a:rPr lang="en-US" dirty="0" err="1"/>
              <a:t>În</a:t>
            </a:r>
            <a:r>
              <a:rPr lang="en-US" dirty="0"/>
              <a:t> 1926, a fost ales </a:t>
            </a:r>
            <a:r>
              <a:rPr lang="en-US" dirty="0" err="1"/>
              <a:t>în</a:t>
            </a:r>
            <a:r>
              <a:rPr lang="en-US" dirty="0"/>
              <a:t> </a:t>
            </a:r>
            <a:r>
              <a:rPr lang="en-US" dirty="0" err="1"/>
              <a:t>Senat</a:t>
            </a:r>
            <a:r>
              <a:rPr lang="en-US" dirty="0"/>
              <a:t> pentru </a:t>
            </a:r>
            <a:r>
              <a:rPr lang="en-US" dirty="0" err="1"/>
              <a:t>județul</a:t>
            </a:r>
            <a:r>
              <a:rPr lang="en-US" dirty="0"/>
              <a:t> Mureș.</a:t>
            </a:r>
          </a:p>
        </p:txBody>
      </p:sp>
      <p:sp>
        <p:nvSpPr>
          <p:cNvPr id="4" name="Content Placeholder 3">
            <a:extLst>
              <a:ext uri="{FF2B5EF4-FFF2-40B4-BE49-F238E27FC236}">
                <a16:creationId xmlns:a16="http://schemas.microsoft.com/office/drawing/2014/main" xmlns="" id="{1BE9A40F-5F14-415F-A88E-5765316E1B87}"/>
              </a:ext>
            </a:extLst>
          </p:cNvPr>
          <p:cNvSpPr>
            <a:spLocks noGrp="1"/>
          </p:cNvSpPr>
          <p:nvPr>
            <p:ph sz="half" idx="2"/>
          </p:nvPr>
        </p:nvSpPr>
        <p:spPr>
          <a:xfrm>
            <a:off x="4648200" y="1143000"/>
            <a:ext cx="4038600" cy="4525963"/>
          </a:xfrm>
        </p:spPr>
        <p:txBody>
          <a:bodyPr>
            <a:normAutofit fontScale="62500" lnSpcReduction="20000"/>
          </a:bodyPr>
          <a:lstStyle/>
          <a:p>
            <a:r>
              <a:rPr lang="en-US" dirty="0" err="1"/>
              <a:t>Între</a:t>
            </a:r>
            <a:r>
              <a:rPr lang="en-US" dirty="0"/>
              <a:t> </a:t>
            </a:r>
            <a:r>
              <a:rPr lang="en-US" dirty="0" err="1"/>
              <a:t>timp</a:t>
            </a:r>
            <a:r>
              <a:rPr lang="en-US" dirty="0"/>
              <a:t>, a </a:t>
            </a:r>
            <a:r>
              <a:rPr lang="en-US" dirty="0" err="1"/>
              <a:t>publicat</a:t>
            </a:r>
            <a:r>
              <a:rPr lang="en-US" dirty="0"/>
              <a:t> o </a:t>
            </a:r>
            <a:r>
              <a:rPr lang="en-US" dirty="0" err="1"/>
              <a:t>serie</a:t>
            </a:r>
            <a:r>
              <a:rPr lang="en-US" dirty="0"/>
              <a:t> de </a:t>
            </a:r>
            <a:r>
              <a:rPr lang="en-US" dirty="0" err="1"/>
              <a:t>cărți</a:t>
            </a:r>
            <a:r>
              <a:rPr lang="en-US" dirty="0"/>
              <a:t> </a:t>
            </a:r>
            <a:r>
              <a:rPr lang="en-US" dirty="0" err="1"/>
              <a:t>între</a:t>
            </a:r>
            <a:r>
              <a:rPr lang="en-US" dirty="0"/>
              <a:t> 1924 </a:t>
            </a:r>
            <a:r>
              <a:rPr lang="en-US" dirty="0" err="1"/>
              <a:t>și</a:t>
            </a:r>
            <a:r>
              <a:rPr lang="en-US" dirty="0"/>
              <a:t> 1939: despre </a:t>
            </a:r>
            <a:r>
              <a:rPr lang="en-US" dirty="0" err="1"/>
              <a:t>politică</a:t>
            </a:r>
            <a:r>
              <a:rPr lang="en-US" dirty="0"/>
              <a:t>, </a:t>
            </a:r>
            <a:r>
              <a:rPr lang="en-US" dirty="0" err="1"/>
              <a:t>economie</a:t>
            </a:r>
            <a:r>
              <a:rPr lang="en-US" dirty="0"/>
              <a:t>, </a:t>
            </a:r>
            <a:r>
              <a:rPr lang="en-US" dirty="0" err="1"/>
              <a:t>mișcarea</a:t>
            </a:r>
            <a:r>
              <a:rPr lang="en-US" dirty="0"/>
              <a:t> </a:t>
            </a:r>
            <a:r>
              <a:rPr lang="en-US" dirty="0" err="1"/>
              <a:t>națională</a:t>
            </a:r>
            <a:r>
              <a:rPr lang="en-US" dirty="0"/>
              <a:t> din </a:t>
            </a:r>
            <a:r>
              <a:rPr lang="en-US" dirty="0" err="1"/>
              <a:t>Transilvania</a:t>
            </a:r>
            <a:r>
              <a:rPr lang="en-US" dirty="0"/>
              <a:t>, </a:t>
            </a:r>
            <a:r>
              <a:rPr lang="en-US" dirty="0" err="1"/>
              <a:t>reflecții</a:t>
            </a:r>
            <a:r>
              <a:rPr lang="en-US" dirty="0"/>
              <a:t> </a:t>
            </a:r>
            <a:r>
              <a:rPr lang="en-US" dirty="0" err="1"/>
              <a:t>asupra</a:t>
            </a:r>
            <a:r>
              <a:rPr lang="en-US" dirty="0"/>
              <a:t> </a:t>
            </a:r>
            <a:r>
              <a:rPr lang="en-US" dirty="0" err="1"/>
              <a:t>erei</a:t>
            </a:r>
            <a:r>
              <a:rPr lang="en-US" dirty="0"/>
              <a:t> </a:t>
            </a:r>
            <a:r>
              <a:rPr lang="en-US" dirty="0" err="1"/>
              <a:t>Luceafărului</a:t>
            </a:r>
            <a:r>
              <a:rPr lang="en-US" dirty="0"/>
              <a:t> </a:t>
            </a:r>
            <a:r>
              <a:rPr lang="en-US" dirty="0" err="1"/>
              <a:t>și</a:t>
            </a:r>
            <a:r>
              <a:rPr lang="en-US" dirty="0"/>
              <a:t>, </a:t>
            </a:r>
            <a:r>
              <a:rPr lang="en-US" dirty="0" err="1"/>
              <a:t>în</a:t>
            </a:r>
            <a:r>
              <a:rPr lang="en-US" dirty="0"/>
              <a:t> </a:t>
            </a:r>
            <a:r>
              <a:rPr lang="en-US" dirty="0" err="1"/>
              <a:t>cele</a:t>
            </a:r>
            <a:r>
              <a:rPr lang="en-US" dirty="0"/>
              <a:t> din </a:t>
            </a:r>
            <a:r>
              <a:rPr lang="en-US" dirty="0" err="1"/>
              <a:t>urmă</a:t>
            </a:r>
            <a:r>
              <a:rPr lang="en-US" dirty="0"/>
              <a:t>, </a:t>
            </a:r>
            <a:r>
              <a:rPr lang="en-US" dirty="0" err="1"/>
              <a:t>în</a:t>
            </a:r>
            <a:r>
              <a:rPr lang="en-US" dirty="0"/>
              <a:t> 1939, a </a:t>
            </a:r>
            <a:r>
              <a:rPr lang="en-US" dirty="0" err="1"/>
              <a:t>apărut</a:t>
            </a:r>
            <a:r>
              <a:rPr lang="en-US" dirty="0"/>
              <a:t> ultima </a:t>
            </a:r>
            <a:r>
              <a:rPr lang="en-US" dirty="0" err="1"/>
              <a:t>sa</a:t>
            </a:r>
            <a:r>
              <a:rPr lang="en-US" dirty="0"/>
              <a:t> </a:t>
            </a:r>
            <a:r>
              <a:rPr lang="en-US" dirty="0" err="1"/>
              <a:t>lucrare</a:t>
            </a:r>
            <a:r>
              <a:rPr lang="en-US" dirty="0"/>
              <a:t> </a:t>
            </a:r>
            <a:r>
              <a:rPr lang="en-US" dirty="0" err="1"/>
              <a:t>importantă</a:t>
            </a:r>
            <a:r>
              <a:rPr lang="en-US" dirty="0"/>
              <a:t>, </a:t>
            </a:r>
            <a:r>
              <a:rPr lang="en-US" dirty="0" err="1"/>
              <a:t>prezentându-și</a:t>
            </a:r>
            <a:r>
              <a:rPr lang="en-US" dirty="0"/>
              <a:t> </a:t>
            </a:r>
            <a:r>
              <a:rPr lang="en-US" dirty="0" err="1"/>
              <a:t>amintirile</a:t>
            </a:r>
            <a:r>
              <a:rPr lang="en-US" dirty="0"/>
              <a:t> despre recent </a:t>
            </a:r>
            <a:r>
              <a:rPr lang="en-US" dirty="0" err="1"/>
              <a:t>decedat</a:t>
            </a:r>
            <a:r>
              <a:rPr lang="en-US" dirty="0"/>
              <a:t> Goga</a:t>
            </a:r>
            <a:r>
              <a:rPr lang="ro-RO" dirty="0"/>
              <a:t>. </a:t>
            </a:r>
            <a:r>
              <a:rPr lang="en-US" dirty="0" err="1"/>
              <a:t>În</a:t>
            </a:r>
            <a:r>
              <a:rPr lang="en-US" dirty="0"/>
              <a:t> 1941, a </a:t>
            </a:r>
            <a:r>
              <a:rPr lang="en-US" dirty="0" err="1"/>
              <a:t>fondat</a:t>
            </a:r>
            <a:r>
              <a:rPr lang="en-US" dirty="0"/>
              <a:t> la </a:t>
            </a:r>
            <a:r>
              <a:rPr lang="en-US" dirty="0" err="1"/>
              <a:t>București</a:t>
            </a:r>
            <a:r>
              <a:rPr lang="en-US" dirty="0"/>
              <a:t> </a:t>
            </a:r>
            <a:r>
              <a:rPr lang="en-US" dirty="0" err="1"/>
              <a:t>revista</a:t>
            </a:r>
            <a:r>
              <a:rPr lang="en-US" dirty="0"/>
              <a:t> </a:t>
            </a:r>
            <a:r>
              <a:rPr lang="en-US" dirty="0" err="1"/>
              <a:t>săptămânală</a:t>
            </a:r>
            <a:r>
              <a:rPr lang="en-US" dirty="0"/>
              <a:t> Dacia; </a:t>
            </a:r>
            <a:r>
              <a:rPr lang="en-US" dirty="0" err="1"/>
              <a:t>aceasta</a:t>
            </a:r>
            <a:r>
              <a:rPr lang="en-US" dirty="0"/>
              <a:t> a </a:t>
            </a:r>
            <a:r>
              <a:rPr lang="en-US" dirty="0" err="1"/>
              <a:t>apărut</a:t>
            </a:r>
            <a:r>
              <a:rPr lang="en-US" dirty="0"/>
              <a:t> </a:t>
            </a:r>
            <a:r>
              <a:rPr lang="en-US" dirty="0" err="1"/>
              <a:t>în</a:t>
            </a:r>
            <a:r>
              <a:rPr lang="en-US" dirty="0"/>
              <a:t> </a:t>
            </a:r>
            <a:r>
              <a:rPr lang="en-US" dirty="0" err="1"/>
              <a:t>perioada</a:t>
            </a:r>
            <a:r>
              <a:rPr lang="en-US" dirty="0"/>
              <a:t> 15 </a:t>
            </a:r>
            <a:r>
              <a:rPr lang="en-US" dirty="0" err="1"/>
              <a:t>aprilie</a:t>
            </a:r>
            <a:r>
              <a:rPr lang="en-US" dirty="0"/>
              <a:t> - 1 </a:t>
            </a:r>
            <a:r>
              <a:rPr lang="en-US" dirty="0" err="1"/>
              <a:t>mai</a:t>
            </a:r>
            <a:r>
              <a:rPr lang="en-US" dirty="0"/>
              <a:t>. </a:t>
            </a:r>
            <a:r>
              <a:rPr lang="en-US" dirty="0" err="1"/>
              <a:t>În</a:t>
            </a:r>
            <a:r>
              <a:rPr lang="en-US" dirty="0"/>
              <a:t> </a:t>
            </a:r>
            <a:r>
              <a:rPr lang="en-US" dirty="0" err="1"/>
              <a:t>anul</a:t>
            </a:r>
            <a:r>
              <a:rPr lang="en-US" dirty="0"/>
              <a:t> </a:t>
            </a:r>
            <a:r>
              <a:rPr lang="en-US" dirty="0" err="1"/>
              <a:t>următor</a:t>
            </a:r>
            <a:r>
              <a:rPr lang="en-US" dirty="0"/>
              <a:t>, a </a:t>
            </a:r>
            <a:r>
              <a:rPr lang="en-US" dirty="0" err="1"/>
              <a:t>publicat</a:t>
            </a:r>
            <a:r>
              <a:rPr lang="en-US" dirty="0"/>
              <a:t> un </a:t>
            </a:r>
            <a:r>
              <a:rPr lang="en-US" dirty="0" err="1"/>
              <a:t>articol</a:t>
            </a:r>
            <a:r>
              <a:rPr lang="en-US" dirty="0"/>
              <a:t> cu ​​</a:t>
            </a:r>
            <a:r>
              <a:rPr lang="en-US" dirty="0" err="1"/>
              <a:t>ocazia</a:t>
            </a:r>
            <a:r>
              <a:rPr lang="en-US" dirty="0"/>
              <a:t> </a:t>
            </a:r>
            <a:r>
              <a:rPr lang="en-US" dirty="0" err="1"/>
              <a:t>aniversării</a:t>
            </a:r>
            <a:r>
              <a:rPr lang="en-US" dirty="0"/>
              <a:t> a 40 de ani de la </a:t>
            </a:r>
            <a:r>
              <a:rPr lang="en-US" dirty="0" err="1"/>
              <a:t>Luceafărul</a:t>
            </a:r>
            <a:r>
              <a:rPr lang="en-US" dirty="0"/>
              <a:t>; urma </a:t>
            </a:r>
            <a:r>
              <a:rPr lang="en-US" dirty="0" err="1"/>
              <a:t>să</a:t>
            </a:r>
            <a:r>
              <a:rPr lang="en-US" dirty="0"/>
              <a:t> fie ultima </a:t>
            </a:r>
            <a:r>
              <a:rPr lang="en-US" dirty="0" err="1"/>
              <a:t>sa</a:t>
            </a:r>
            <a:r>
              <a:rPr lang="en-US" dirty="0"/>
              <a:t> </a:t>
            </a:r>
            <a:r>
              <a:rPr lang="en-US" dirty="0" err="1"/>
              <a:t>lucrare</a:t>
            </a:r>
            <a:r>
              <a:rPr lang="en-US" dirty="0"/>
              <a:t> care a </a:t>
            </a:r>
            <a:r>
              <a:rPr lang="en-US" dirty="0" err="1"/>
              <a:t>apărut</a:t>
            </a:r>
            <a:r>
              <a:rPr lang="en-US" dirty="0"/>
              <a:t> </a:t>
            </a:r>
            <a:r>
              <a:rPr lang="en-US" dirty="0" err="1"/>
              <a:t>în</a:t>
            </a:r>
            <a:r>
              <a:rPr lang="en-US" dirty="0"/>
              <a:t> </a:t>
            </a:r>
            <a:r>
              <a:rPr lang="en-US" dirty="0" err="1"/>
              <a:t>timpul</a:t>
            </a:r>
            <a:r>
              <a:rPr lang="en-US" dirty="0"/>
              <a:t> </a:t>
            </a:r>
            <a:r>
              <a:rPr lang="en-US" dirty="0" err="1"/>
              <a:t>vieții</a:t>
            </a:r>
            <a:r>
              <a:rPr lang="en-US" dirty="0"/>
              <a:t> sale. A </a:t>
            </a:r>
            <a:r>
              <a:rPr lang="en-US" dirty="0" err="1"/>
              <a:t>murit</a:t>
            </a:r>
            <a:r>
              <a:rPr lang="en-US" dirty="0"/>
              <a:t> de </a:t>
            </a:r>
            <a:r>
              <a:rPr lang="en-US" dirty="0" err="1"/>
              <a:t>insuficiență</a:t>
            </a:r>
            <a:r>
              <a:rPr lang="en-US" dirty="0"/>
              <a:t> </a:t>
            </a:r>
            <a:r>
              <a:rPr lang="en-US" dirty="0" err="1"/>
              <a:t>respiratorie</a:t>
            </a:r>
            <a:r>
              <a:rPr lang="en-US" dirty="0"/>
              <a:t> </a:t>
            </a:r>
            <a:r>
              <a:rPr lang="en-US" dirty="0" err="1"/>
              <a:t>și</a:t>
            </a:r>
            <a:r>
              <a:rPr lang="en-US" dirty="0"/>
              <a:t> a fost </a:t>
            </a:r>
            <a:r>
              <a:rPr lang="en-US" dirty="0" err="1"/>
              <a:t>îngropat</a:t>
            </a:r>
            <a:r>
              <a:rPr lang="en-US" dirty="0"/>
              <a:t> </a:t>
            </a:r>
            <a:r>
              <a:rPr lang="en-US" dirty="0" err="1"/>
              <a:t>în</a:t>
            </a:r>
            <a:r>
              <a:rPr lang="en-US" dirty="0"/>
              <a:t> </a:t>
            </a:r>
            <a:r>
              <a:rPr lang="en-US" dirty="0" err="1"/>
              <a:t>cimitirul</a:t>
            </a:r>
            <a:r>
              <a:rPr lang="en-US" dirty="0"/>
              <a:t> </a:t>
            </a:r>
            <a:r>
              <a:rPr lang="en-US" dirty="0" err="1"/>
              <a:t>Bellu</a:t>
            </a:r>
            <a:r>
              <a:rPr lang="ro-RO" dirty="0"/>
              <a:t>. </a:t>
            </a:r>
            <a:r>
              <a:rPr lang="en-US" dirty="0" err="1"/>
              <a:t>Există</a:t>
            </a:r>
            <a:r>
              <a:rPr lang="en-US" dirty="0"/>
              <a:t> un </a:t>
            </a:r>
            <a:r>
              <a:rPr lang="en-US" dirty="0" err="1"/>
              <a:t>liceu</a:t>
            </a:r>
            <a:r>
              <a:rPr lang="en-US" dirty="0"/>
              <a:t> </a:t>
            </a:r>
            <a:r>
              <a:rPr lang="en-US" dirty="0" err="1"/>
              <a:t>în</a:t>
            </a:r>
            <a:r>
              <a:rPr lang="en-US" dirty="0"/>
              <a:t> </a:t>
            </a:r>
            <a:r>
              <a:rPr lang="en-US" dirty="0" err="1"/>
              <a:t>Toplița</a:t>
            </a:r>
            <a:r>
              <a:rPr lang="en-US" dirty="0"/>
              <a:t> care a fost </a:t>
            </a:r>
            <a:r>
              <a:rPr lang="en-US" dirty="0" err="1"/>
              <a:t>numit</a:t>
            </a:r>
            <a:r>
              <a:rPr lang="en-US" dirty="0"/>
              <a:t> </a:t>
            </a:r>
            <a:r>
              <a:rPr lang="en-US" dirty="0" err="1"/>
              <a:t>după</a:t>
            </a:r>
            <a:r>
              <a:rPr lang="en-US" dirty="0"/>
              <a:t> el </a:t>
            </a:r>
            <a:r>
              <a:rPr lang="en-US" dirty="0" err="1"/>
              <a:t>în</a:t>
            </a:r>
            <a:r>
              <a:rPr lang="en-US" dirty="0"/>
              <a:t> 1990. </a:t>
            </a:r>
          </a:p>
        </p:txBody>
      </p:sp>
    </p:spTree>
    <p:extLst>
      <p:ext uri="{BB962C8B-B14F-4D97-AF65-F5344CB8AC3E}">
        <p14:creationId xmlns:p14="http://schemas.microsoft.com/office/powerpoint/2010/main" val="2559734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6781800" cy="1143000"/>
          </a:xfrm>
        </p:spPr>
        <p:txBody>
          <a:bodyPr>
            <a:normAutofit/>
          </a:bodyPr>
          <a:lstStyle/>
          <a:p>
            <a:r>
              <a:rPr lang="en-US" dirty="0"/>
              <a:t>De </a:t>
            </a:r>
            <a:r>
              <a:rPr lang="en-US" dirty="0" err="1"/>
              <a:t>ce</a:t>
            </a:r>
            <a:r>
              <a:rPr lang="en-US" dirty="0"/>
              <a:t> Google?</a:t>
            </a:r>
          </a:p>
        </p:txBody>
      </p:sp>
      <p:sp>
        <p:nvSpPr>
          <p:cNvPr id="3" name="Content Placeholder 2"/>
          <p:cNvSpPr>
            <a:spLocks noGrp="1"/>
          </p:cNvSpPr>
          <p:nvPr>
            <p:ph idx="1"/>
          </p:nvPr>
        </p:nvSpPr>
        <p:spPr>
          <a:xfrm>
            <a:off x="457200" y="1600200"/>
            <a:ext cx="5105400" cy="5181600"/>
          </a:xfrm>
        </p:spPr>
        <p:txBody>
          <a:bodyPr>
            <a:normAutofit/>
          </a:bodyPr>
          <a:lstStyle/>
          <a:p>
            <a:r>
              <a:rPr lang="vi-VN" dirty="0"/>
              <a:t>Aplicaţiile Google reprezintă o alternativă utilă şi gratuită pentru profesori. Misiunea Google este de a oferi cea mai uşoară, atractivă, mai bună şi rapidă experienţă în găsirea/regăsirea informaţiilor pe Internet. Dezvoltatorul celui mai mare motor de căutare din lume oferă prin Google For Education o suită de aplicaţii, ce permit profesorilor să beneficieze de instrumente puternice în procesul de învăţământ.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381000"/>
            <a:ext cx="309562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1208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Efectele utilizării aplicaţiilor Google în educaţie sunt: </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vi-VN" dirty="0"/>
              <a:t> practicarea pedagogiei diferenţiate în folosul elevului; </a:t>
            </a:r>
            <a:endParaRPr lang="en-US" dirty="0"/>
          </a:p>
          <a:p>
            <a:r>
              <a:rPr lang="vi-VN" dirty="0"/>
              <a:t> învăţarea prin cooperare prin participarea activă a elevilor la lecţie; </a:t>
            </a:r>
            <a:endParaRPr lang="en-US" dirty="0"/>
          </a:p>
          <a:p>
            <a:r>
              <a:rPr lang="vi-VN" dirty="0"/>
              <a:t>implicarea în realizarea sarcinilor de învăţare propuse; </a:t>
            </a:r>
            <a:endParaRPr lang="en-US" dirty="0"/>
          </a:p>
          <a:p>
            <a:r>
              <a:rPr lang="vi-VN" dirty="0"/>
              <a:t> împărtăşirea experienţelor; </a:t>
            </a:r>
            <a:endParaRPr lang="en-US" dirty="0"/>
          </a:p>
          <a:p>
            <a:r>
              <a:rPr lang="vi-VN" dirty="0"/>
              <a:t> realizarea transferului de cunoştinţe; </a:t>
            </a:r>
            <a:endParaRPr lang="en-US" dirty="0"/>
          </a:p>
          <a:p>
            <a:r>
              <a:rPr lang="vi-VN" dirty="0"/>
              <a:t> confruntarea ideilor; </a:t>
            </a:r>
            <a:endParaRPr lang="en-US" dirty="0"/>
          </a:p>
          <a:p>
            <a:r>
              <a:rPr lang="vi-VN" dirty="0"/>
              <a:t>dezvoltarea unei atitudini pozitive faţă de învăţare şi noile tehnologii; </a:t>
            </a:r>
            <a:endParaRPr lang="en-US" dirty="0"/>
          </a:p>
          <a:p>
            <a:r>
              <a:rPr lang="vi-VN" dirty="0"/>
              <a:t> realizarea unor interacţiuni sociale multiple; </a:t>
            </a:r>
            <a:endParaRPr lang="en-US" dirty="0"/>
          </a:p>
          <a:p>
            <a:r>
              <a:rPr lang="vi-VN" dirty="0"/>
              <a:t>dezvoltarea competenţelor de comunicare, cognitive şi sociale etc.</a:t>
            </a:r>
            <a:endParaRPr lang="en-US" dirty="0"/>
          </a:p>
        </p:txBody>
      </p:sp>
    </p:spTree>
    <p:extLst>
      <p:ext uri="{BB962C8B-B14F-4D97-AF65-F5344CB8AC3E}">
        <p14:creationId xmlns:p14="http://schemas.microsoft.com/office/powerpoint/2010/main" val="2874106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9425" y="1600200"/>
            <a:ext cx="8229600" cy="1219200"/>
          </a:xfrm>
        </p:spPr>
        <p:txBody>
          <a:bodyPr/>
          <a:lstStyle/>
          <a:p>
            <a:r>
              <a:rPr lang="en-US" dirty="0"/>
              <a:t>Din </a:t>
            </a:r>
            <a:r>
              <a:rPr lang="en-US" dirty="0" err="1"/>
              <a:t>suita</a:t>
            </a:r>
            <a:r>
              <a:rPr lang="en-US" dirty="0"/>
              <a:t> Google face parte </a:t>
            </a:r>
            <a:r>
              <a:rPr lang="en-US" dirty="0" err="1"/>
              <a:t>şi</a:t>
            </a:r>
            <a:r>
              <a:rPr lang="en-US" dirty="0"/>
              <a:t> Google Classroom, Google Meet.</a:t>
            </a:r>
          </a:p>
        </p:txBody>
      </p:sp>
      <p:sp>
        <p:nvSpPr>
          <p:cNvPr id="4" name="AutoShape 2" descr="Google Classroom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Google Classroom - Wikipe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Google Classroom - Wikipedi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Google Classroom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Google Classroom - Wikipedia"/>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2" descr="Google Classroom - Wikipedia"/>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2" name="Picture 14" descr="Google Classroom experienced a brief outage - 9to5Goog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3142769"/>
            <a:ext cx="6080126" cy="304006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Google Meet, Google's Zoom competitor, is now free for everyone | Ars  Technic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5228" y="3291200"/>
            <a:ext cx="5839184"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314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92500" lnSpcReduction="10000"/>
          </a:bodyPr>
          <a:lstStyle/>
          <a:p>
            <a:r>
              <a:rPr lang="vi-VN" dirty="0"/>
              <a:t>Google Classroom reprezintă o predare cu instrumente digitale moderne şi o organizare eficientă pentru profesor, lecţii interactive şi interesante pentru elevii care îi ajută pe aceştia să fie mai implicaţi în propria învăţare şi să dezvolte abilităţi digitale utile în viitor. Elevii sunt atraşi de lucrul colaborativ, de faptul că aplicaţiile le sunt salvate automat, de faptul că nu mai au nevoie de stickuri pentru a-şi continua acasă aplicaţiile neterminate la şcoala, le place evaluarea realizată cu ajutorul formularelor Google.</a:t>
            </a:r>
            <a:endParaRPr lang="en-US" dirty="0"/>
          </a:p>
          <a:p>
            <a:r>
              <a:rPr lang="vi-VN" dirty="0"/>
              <a:t> Google Classroom este un instrument de colaborare pentru actorii educaţionali şi facilitează organizarea şi eficientizarea activităţilor didactice. Cu numai câteva clickuri se crează o clasă, se adaugă elevii se crează teme sau anunţuri. Se observă cine a terminat tema şi cine mai are de lucru şi elevii primesc note. Se poate oferi feedback elevilor şi vedea întrebările sau comentariile despre teme.</a:t>
            </a:r>
            <a:endParaRPr lang="en-US" dirty="0"/>
          </a:p>
        </p:txBody>
      </p:sp>
    </p:spTree>
    <p:extLst>
      <p:ext uri="{BB962C8B-B14F-4D97-AF65-F5344CB8AC3E}">
        <p14:creationId xmlns:p14="http://schemas.microsoft.com/office/powerpoint/2010/main" val="336594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Avantajele Google Classroom sunt următoarele:</a:t>
            </a:r>
            <a:endParaRPr lang="en-US" dirty="0"/>
          </a:p>
        </p:txBody>
      </p:sp>
      <p:sp>
        <p:nvSpPr>
          <p:cNvPr id="3" name="Content Placeholder 2"/>
          <p:cNvSpPr>
            <a:spLocks noGrp="1"/>
          </p:cNvSpPr>
          <p:nvPr>
            <p:ph idx="1"/>
          </p:nvPr>
        </p:nvSpPr>
        <p:spPr/>
        <p:txBody>
          <a:bodyPr>
            <a:normAutofit/>
          </a:bodyPr>
          <a:lstStyle/>
          <a:p>
            <a:r>
              <a:rPr lang="vi-VN" dirty="0"/>
              <a:t>Configurarea – Profesorii pot înfiinţa uşor o clasă, să invite elevi şi profesori, să distribuie informaţii, anunţuri şi întrebări în fluxul de clasă. </a:t>
            </a:r>
            <a:endParaRPr lang="en-US" dirty="0"/>
          </a:p>
          <a:p>
            <a:r>
              <a:rPr lang="vi-VN" dirty="0"/>
              <a:t> Reducerea timpului şi economisirea hârtiei - Fluxul de lucru informatizat permite profesorilor să gestioneze munca elevilor rapid, toate într-un singur loc. </a:t>
            </a:r>
            <a:endParaRPr lang="en-US" dirty="0"/>
          </a:p>
          <a:p>
            <a:r>
              <a:rPr lang="vi-VN" dirty="0"/>
              <a:t> Organizarea bună – Elevii pot vedea sarcini pe pagina de lucru, în contul clasei, sau pe calendarul clasei. Toate materialele de curs sunt stocate în foldere Google Drive. </a:t>
            </a:r>
            <a:endParaRPr lang="en-US" dirty="0"/>
          </a:p>
        </p:txBody>
      </p:sp>
    </p:spTree>
    <p:extLst>
      <p:ext uri="{BB962C8B-B14F-4D97-AF65-F5344CB8AC3E}">
        <p14:creationId xmlns:p14="http://schemas.microsoft.com/office/powerpoint/2010/main" val="2690090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Platforma</a:t>
            </a:r>
            <a:r>
              <a:rPr lang="en-US" dirty="0"/>
              <a:t> Google Meet</a:t>
            </a:r>
          </a:p>
        </p:txBody>
      </p:sp>
      <p:sp>
        <p:nvSpPr>
          <p:cNvPr id="3" name="Content Placeholder 2"/>
          <p:cNvSpPr>
            <a:spLocks noGrp="1"/>
          </p:cNvSpPr>
          <p:nvPr>
            <p:ph idx="1"/>
          </p:nvPr>
        </p:nvSpPr>
        <p:spPr/>
        <p:txBody>
          <a:bodyPr>
            <a:normAutofit/>
          </a:bodyPr>
          <a:lstStyle/>
          <a:p>
            <a:r>
              <a:rPr lang="vi-VN" dirty="0"/>
              <a:t>Google Meet se foloseşte în cadrul lecţiilor online. O reţetă de 10, nu există, pentru un scenariu didactic online. Dar trebuie să se respecte următoarele cerinţe: stabilirea regulilor de comunicare cu elevii şi părinţii, cunoaşterea metodelor de predare-învăţare-evaluare disponibile, pregătirea lecției online, alegerea instrumentelor Web adecvate obiectivelor, respectarea metodologiei (scenarii de lecţie, stategii pentru planuri de lecţie), tipul de activitate, resursele disponibile.</a:t>
            </a:r>
            <a:endParaRPr lang="en-US" dirty="0"/>
          </a:p>
        </p:txBody>
      </p:sp>
    </p:spTree>
    <p:extLst>
      <p:ext uri="{BB962C8B-B14F-4D97-AF65-F5344CB8AC3E}">
        <p14:creationId xmlns:p14="http://schemas.microsoft.com/office/powerpoint/2010/main" val="3239244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Alte</a:t>
            </a:r>
            <a:r>
              <a:rPr lang="en-US" dirty="0"/>
              <a:t> </a:t>
            </a:r>
            <a:r>
              <a:rPr lang="en-US" dirty="0" err="1"/>
              <a:t>contributii</a:t>
            </a:r>
            <a:r>
              <a:rPr lang="en-US" dirty="0"/>
              <a:t> </a:t>
            </a:r>
            <a:r>
              <a:rPr lang="en-US" dirty="0" err="1"/>
              <a:t>aduse</a:t>
            </a:r>
            <a:r>
              <a:rPr lang="en-US" dirty="0"/>
              <a:t> de Google</a:t>
            </a:r>
          </a:p>
        </p:txBody>
      </p:sp>
      <p:sp>
        <p:nvSpPr>
          <p:cNvPr id="3" name="Content Placeholder 2"/>
          <p:cNvSpPr>
            <a:spLocks noGrp="1"/>
          </p:cNvSpPr>
          <p:nvPr>
            <p:ph idx="1"/>
          </p:nvPr>
        </p:nvSpPr>
        <p:spPr/>
        <p:txBody>
          <a:bodyPr>
            <a:normAutofit/>
          </a:bodyPr>
          <a:lstStyle/>
          <a:p>
            <a:r>
              <a:rPr lang="vi-VN" dirty="0"/>
              <a:t>Pregătirea lecţiilor online presupune: realizarea materialelor didactice în format electronic, utilizarea materialelor educaţionale disponibile şi proiectarea scenariului didactic</a:t>
            </a:r>
            <a:r>
              <a:rPr lang="en-US" dirty="0"/>
              <a:t>. </a:t>
            </a:r>
            <a:r>
              <a:rPr lang="vi-VN" dirty="0"/>
              <a:t>Materialele pot fi pregătite în formate electronice de tip document, tip foaie de calcul sau de tip prezentare. </a:t>
            </a:r>
            <a:r>
              <a:rPr lang="en-US" dirty="0" err="1"/>
              <a:t>Diagramele</a:t>
            </a:r>
            <a:r>
              <a:rPr lang="en-US" dirty="0"/>
              <a:t>, </a:t>
            </a:r>
            <a:r>
              <a:rPr lang="en-US" dirty="0" err="1"/>
              <a:t>graficele</a:t>
            </a:r>
            <a:r>
              <a:rPr lang="en-US" dirty="0"/>
              <a:t> se pot </a:t>
            </a:r>
            <a:r>
              <a:rPr lang="en-US" dirty="0" err="1"/>
              <a:t>crea</a:t>
            </a:r>
            <a:r>
              <a:rPr lang="en-US" dirty="0"/>
              <a:t> </a:t>
            </a:r>
            <a:r>
              <a:rPr lang="en-US" dirty="0" err="1"/>
              <a:t>în</a:t>
            </a:r>
            <a:r>
              <a:rPr lang="en-US" dirty="0"/>
              <a:t> </a:t>
            </a:r>
            <a:r>
              <a:rPr lang="en-US" dirty="0" err="1"/>
              <a:t>aplicaţii</a:t>
            </a:r>
            <a:r>
              <a:rPr lang="en-US" dirty="0"/>
              <a:t> </a:t>
            </a:r>
            <a:r>
              <a:rPr lang="vi-VN" dirty="0"/>
              <a:t>foi de calcul Google Seets. Chestionarele online, pot fi pregătite în Google Forms. Crearea unor lecţii online de calitate necesită experienţă din partea cadrului didactic dar şi abilităţi digitale. Metodele sunt diferite în funcţie de lecţie, de tipul de activitate şi necesită a fi adaptate vârstei elevilor.</a:t>
            </a:r>
            <a:endParaRPr lang="en-US" dirty="0"/>
          </a:p>
        </p:txBody>
      </p:sp>
    </p:spTree>
    <p:extLst>
      <p:ext uri="{BB962C8B-B14F-4D97-AF65-F5344CB8AC3E}">
        <p14:creationId xmlns:p14="http://schemas.microsoft.com/office/powerpoint/2010/main" val="301422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TotalTime>
  <Words>2094</Words>
  <Application>Microsoft Office PowerPoint</Application>
  <PresentationFormat>On-screen Show (4:3)</PresentationFormat>
  <Paragraphs>58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Clarity</vt:lpstr>
      <vt:lpstr> Elemente de predare online </vt:lpstr>
      <vt:lpstr>PowerPoint Presentation</vt:lpstr>
      <vt:lpstr>De ce Google?</vt:lpstr>
      <vt:lpstr>Efectele utilizării aplicaţiilor Google în educaţie sunt: </vt:lpstr>
      <vt:lpstr>PowerPoint Presentation</vt:lpstr>
      <vt:lpstr>PowerPoint Presentation</vt:lpstr>
      <vt:lpstr>Avantajele Google Classroom sunt următoarele:</vt:lpstr>
      <vt:lpstr>Platforma Google Meet</vt:lpstr>
      <vt:lpstr>Alte contributii aduse de Google</vt:lpstr>
      <vt:lpstr>Alte contributii aduse de Google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Octavian Codru Tăslăuanu</vt:lpstr>
      <vt:lpstr>Tinerețe</vt:lpstr>
      <vt:lpstr>Luceafărul și ASTRA</vt:lpstr>
      <vt:lpstr>PowerPoint Presentation</vt:lpstr>
      <vt:lpstr>PowerPoint Presentation</vt:lpstr>
      <vt:lpstr>Politică</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Elemente de predare online</dc:title>
  <dc:creator>Windows User</dc:creator>
  <cp:lastModifiedBy>Windows User</cp:lastModifiedBy>
  <cp:revision>14</cp:revision>
  <dcterms:created xsi:type="dcterms:W3CDTF">2021-03-17T18:02:20Z</dcterms:created>
  <dcterms:modified xsi:type="dcterms:W3CDTF">2021-03-24T19:18:04Z</dcterms:modified>
</cp:coreProperties>
</file>