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sldIdLst>
    <p:sldId id="273" r:id="rId2"/>
    <p:sldId id="259" r:id="rId3"/>
    <p:sldId id="270" r:id="rId4"/>
    <p:sldId id="269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E3EF"/>
    <a:srgbClr val="3F1260"/>
    <a:srgbClr val="442B4F"/>
    <a:srgbClr val="853B87"/>
    <a:srgbClr val="41A0CB"/>
    <a:srgbClr val="3B6DD1"/>
    <a:srgbClr val="F89B6C"/>
    <a:srgbClr val="FAB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n\Documents\Dcycle\Prueba%20tecnica\Para%20Nacho\Case%20Elen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n\Documents\Dcycle\Prueba%20tecnica\Para%20Nacho\Case%20Elen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 Elena.xlsx]Tablas Dinamicas!PivotTable18</c:name>
    <c:fmtId val="32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122367137001582"/>
          <c:y val="6.412219928207373E-2"/>
          <c:w val="0.67205494693598078"/>
          <c:h val="0.4043507582385534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'Tablas Dinamicas'!$B$3:$B$4</c:f>
              <c:strCache>
                <c:ptCount val="1"/>
                <c:pt idx="0">
                  <c:v>electricity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'Tablas Dinamicas'!$A$5:$A$14</c:f>
              <c:strCache>
                <c:ptCount val="9"/>
                <c:pt idx="0">
                  <c:v>Dcycle Andina SAS</c:v>
                </c:pt>
                <c:pt idx="1">
                  <c:v>Dcycle Deutschland  GmbH</c:v>
                </c:pt>
                <c:pt idx="2">
                  <c:v>Dcycle Factory SL</c:v>
                </c:pt>
                <c:pt idx="3">
                  <c:v>Dcycle France SARL</c:v>
                </c:pt>
                <c:pt idx="4">
                  <c:v>Dcycle Ltd</c:v>
                </c:pt>
                <c:pt idx="5">
                  <c:v>DCYCLE SA</c:v>
                </c:pt>
                <c:pt idx="6">
                  <c:v>Dcycle SIA</c:v>
                </c:pt>
                <c:pt idx="7">
                  <c:v>Dcycle SpA Italy</c:v>
                </c:pt>
                <c:pt idx="8">
                  <c:v>Dcycle USA Inc</c:v>
                </c:pt>
              </c:strCache>
            </c:strRef>
          </c:cat>
          <c:val>
            <c:numRef>
              <c:f>'Tablas Dinamicas'!$B$5:$B$14</c:f>
              <c:numCache>
                <c:formatCode>0.00</c:formatCode>
                <c:ptCount val="9"/>
                <c:pt idx="0">
                  <c:v>3621.8818905905473</c:v>
                </c:pt>
                <c:pt idx="1">
                  <c:v>1335.7433212833937</c:v>
                </c:pt>
                <c:pt idx="2">
                  <c:v>17306.313468432658</c:v>
                </c:pt>
                <c:pt idx="3">
                  <c:v>3391.7035414822926</c:v>
                </c:pt>
                <c:pt idx="4">
                  <c:v>22781.556092219544</c:v>
                </c:pt>
                <c:pt idx="5">
                  <c:v>232807.16246418768</c:v>
                </c:pt>
                <c:pt idx="6">
                  <c:v>5214.5739271303646</c:v>
                </c:pt>
                <c:pt idx="7">
                  <c:v>36169.629651851741</c:v>
                </c:pt>
                <c:pt idx="8">
                  <c:v>4000.5069974650123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FD-4500-9B37-C4FE510799EC}"/>
            </c:ext>
          </c:extLst>
        </c:ser>
        <c:ser>
          <c:idx val="1"/>
          <c:order val="1"/>
          <c:tx>
            <c:strRef>
              <c:f>'Tablas Dinamicas'!$C$3:$C$4</c:f>
              <c:strCache>
                <c:ptCount val="1"/>
                <c:pt idx="0">
                  <c:v>heat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'Tablas Dinamicas'!$A$5:$A$14</c:f>
              <c:strCache>
                <c:ptCount val="9"/>
                <c:pt idx="0">
                  <c:v>Dcycle Andina SAS</c:v>
                </c:pt>
                <c:pt idx="1">
                  <c:v>Dcycle Deutschland  GmbH</c:v>
                </c:pt>
                <c:pt idx="2">
                  <c:v>Dcycle Factory SL</c:v>
                </c:pt>
                <c:pt idx="3">
                  <c:v>Dcycle France SARL</c:v>
                </c:pt>
                <c:pt idx="4">
                  <c:v>Dcycle Ltd</c:v>
                </c:pt>
                <c:pt idx="5">
                  <c:v>DCYCLE SA</c:v>
                </c:pt>
                <c:pt idx="6">
                  <c:v>Dcycle SIA</c:v>
                </c:pt>
                <c:pt idx="7">
                  <c:v>Dcycle SpA Italy</c:v>
                </c:pt>
                <c:pt idx="8">
                  <c:v>Dcycle USA Inc</c:v>
                </c:pt>
              </c:strCache>
            </c:strRef>
          </c:cat>
          <c:val>
            <c:numRef>
              <c:f>'Tablas Dinamicas'!$C$5:$C$14</c:f>
              <c:numCache>
                <c:formatCode>0.00</c:formatCode>
                <c:ptCount val="9"/>
                <c:pt idx="1">
                  <c:v>1245.290725946729</c:v>
                </c:pt>
                <c:pt idx="4">
                  <c:v>8230.2026517425966</c:v>
                </c:pt>
                <c:pt idx="5">
                  <c:v>4142.1517577048271</c:v>
                </c:pt>
                <c:pt idx="6">
                  <c:v>12727.663959819209</c:v>
                </c:pt>
                <c:pt idx="8">
                  <c:v>982.83931357254301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FD-4500-9B37-C4FE510799EC}"/>
            </c:ext>
          </c:extLst>
        </c:ser>
        <c:ser>
          <c:idx val="2"/>
          <c:order val="2"/>
          <c:tx>
            <c:strRef>
              <c:f>'Tablas Dinamicas'!$D$3:$D$4</c:f>
              <c:strCache>
                <c:ptCount val="1"/>
                <c:pt idx="0">
                  <c:v>waste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'Tablas Dinamicas'!$A$5:$A$14</c:f>
              <c:strCache>
                <c:ptCount val="9"/>
                <c:pt idx="0">
                  <c:v>Dcycle Andina SAS</c:v>
                </c:pt>
                <c:pt idx="1">
                  <c:v>Dcycle Deutschland  GmbH</c:v>
                </c:pt>
                <c:pt idx="2">
                  <c:v>Dcycle Factory SL</c:v>
                </c:pt>
                <c:pt idx="3">
                  <c:v>Dcycle France SARL</c:v>
                </c:pt>
                <c:pt idx="4">
                  <c:v>Dcycle Ltd</c:v>
                </c:pt>
                <c:pt idx="5">
                  <c:v>DCYCLE SA</c:v>
                </c:pt>
                <c:pt idx="6">
                  <c:v>Dcycle SIA</c:v>
                </c:pt>
                <c:pt idx="7">
                  <c:v>Dcycle SpA Italy</c:v>
                </c:pt>
                <c:pt idx="8">
                  <c:v>Dcycle USA Inc</c:v>
                </c:pt>
              </c:strCache>
            </c:strRef>
          </c:cat>
          <c:val>
            <c:numRef>
              <c:f>'Tablas Dinamicas'!$D$5:$D$14</c:f>
              <c:numCache>
                <c:formatCode>General</c:formatCode>
                <c:ptCount val="9"/>
                <c:pt idx="0" formatCode="0.00">
                  <c:v>228.31199999999998</c:v>
                </c:pt>
                <c:pt idx="2" formatCode="0.00">
                  <c:v>1646.04</c:v>
                </c:pt>
                <c:pt idx="4" formatCode="0.00">
                  <c:v>1652.8180000000002</c:v>
                </c:pt>
                <c:pt idx="5" formatCode="0.00">
                  <c:v>4768.760000000002</c:v>
                </c:pt>
                <c:pt idx="7" formatCode="0.00">
                  <c:v>964.44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FD-4500-9B37-C4FE510799EC}"/>
            </c:ext>
          </c:extLst>
        </c:ser>
        <c:ser>
          <c:idx val="3"/>
          <c:order val="3"/>
          <c:tx>
            <c:strRef>
              <c:f>'Tablas Dinamicas'!$E$3:$E$4</c:f>
              <c:strCache>
                <c:ptCount val="1"/>
                <c:pt idx="0">
                  <c:v>water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'Tablas Dinamicas'!$A$5:$A$14</c:f>
              <c:strCache>
                <c:ptCount val="9"/>
                <c:pt idx="0">
                  <c:v>Dcycle Andina SAS</c:v>
                </c:pt>
                <c:pt idx="1">
                  <c:v>Dcycle Deutschland  GmbH</c:v>
                </c:pt>
                <c:pt idx="2">
                  <c:v>Dcycle Factory SL</c:v>
                </c:pt>
                <c:pt idx="3">
                  <c:v>Dcycle France SARL</c:v>
                </c:pt>
                <c:pt idx="4">
                  <c:v>Dcycle Ltd</c:v>
                </c:pt>
                <c:pt idx="5">
                  <c:v>DCYCLE SA</c:v>
                </c:pt>
                <c:pt idx="6">
                  <c:v>Dcycle SIA</c:v>
                </c:pt>
                <c:pt idx="7">
                  <c:v>Dcycle SpA Italy</c:v>
                </c:pt>
                <c:pt idx="8">
                  <c:v>Dcycle USA Inc</c:v>
                </c:pt>
              </c:strCache>
            </c:strRef>
          </c:cat>
          <c:val>
            <c:numRef>
              <c:f>'Tablas Dinamicas'!$E$5:$E$14</c:f>
              <c:numCache>
                <c:formatCode>0.00</c:formatCode>
                <c:ptCount val="9"/>
                <c:pt idx="0">
                  <c:v>66.665968829942983</c:v>
                </c:pt>
                <c:pt idx="1">
                  <c:v>8.7008700870087008</c:v>
                </c:pt>
                <c:pt idx="2">
                  <c:v>95.667566756675669</c:v>
                </c:pt>
                <c:pt idx="4">
                  <c:v>193.51935193519353</c:v>
                </c:pt>
                <c:pt idx="5">
                  <c:v>659.94929492949302</c:v>
                </c:pt>
                <c:pt idx="6">
                  <c:v>54.335433543354334</c:v>
                </c:pt>
                <c:pt idx="7">
                  <c:v>23735.232523252322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FD-4500-9B37-C4FE51079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24887439"/>
        <c:axId val="1724886479"/>
      </c:barChart>
      <c:catAx>
        <c:axId val="1724887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886479"/>
        <c:crosses val="autoZero"/>
        <c:auto val="1"/>
        <c:lblAlgn val="ctr"/>
        <c:lblOffset val="100"/>
        <c:noMultiLvlLbl val="0"/>
      </c:catAx>
      <c:valAx>
        <c:axId val="172488647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CO2 eq (Kg)</a:t>
                </a:r>
              </a:p>
              <a:p>
                <a:pPr>
                  <a:defRPr/>
                </a:pPr>
                <a:endParaRPr lang="en-GB"/>
              </a:p>
            </c:rich>
          </c:tx>
          <c:layout>
            <c:manualLayout>
              <c:xMode val="edge"/>
              <c:yMode val="edge"/>
              <c:x val="6.2729021032539994E-2"/>
              <c:y val="0.138052943542390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887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6062213330937399E-3"/>
          <c:y val="0.89881264981842324"/>
          <c:w val="0.26327634443419312"/>
          <c:h val="7.50147435582586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 Elena.xlsx]Tablas Dinamicas!PivotTable19</c:name>
    <c:fmtId val="30"/>
  </c:pivotSource>
  <c:chart>
    <c:autoTitleDeleted val="1"/>
    <c:pivotFmts>
      <c:pivotFmt>
        <c:idx val="0"/>
        <c:spPr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</c:pivotFmt>
      <c:pivotFmt>
        <c:idx val="27"/>
      </c:pivotFmt>
      <c:pivotFmt>
        <c:idx val="28"/>
      </c:pivotFmt>
      <c:pivotFmt>
        <c:idx val="29"/>
      </c:pivotFmt>
      <c:pivotFmt>
        <c:idx val="30"/>
      </c:pivotFmt>
      <c:pivotFmt>
        <c:idx val="31"/>
      </c:pivotFmt>
      <c:pivotFmt>
        <c:idx val="32"/>
      </c:pivotFmt>
      <c:pivotFmt>
        <c:idx val="33"/>
      </c:pivotFmt>
      <c:pivotFmt>
        <c:idx val="34"/>
      </c:pivotFmt>
      <c:pivotFmt>
        <c:idx val="35"/>
      </c:pivotFmt>
      <c:pivotFmt>
        <c:idx val="36"/>
      </c:pivotFmt>
      <c:pivotFmt>
        <c:idx val="37"/>
      </c:pivotFmt>
      <c:pivotFmt>
        <c:idx val="38"/>
      </c:pivotFmt>
      <c:pivotFmt>
        <c:idx val="39"/>
      </c:pivotFmt>
      <c:pivotFmt>
        <c:idx val="40"/>
      </c:pivotFmt>
      <c:pivotFmt>
        <c:idx val="41"/>
      </c:pivotFmt>
      <c:pivotFmt>
        <c:idx val="42"/>
      </c:pivotFmt>
      <c:pivotFmt>
        <c:idx val="43"/>
      </c:pivotFmt>
      <c:pivotFmt>
        <c:idx val="44"/>
      </c:pivotFmt>
      <c:pivotFmt>
        <c:idx val="45"/>
      </c:pivotFmt>
      <c:pivotFmt>
        <c:idx val="46"/>
      </c:pivotFmt>
      <c:pivotFmt>
        <c:idx val="47"/>
      </c:pivotFmt>
      <c:pivotFmt>
        <c:idx val="48"/>
      </c:pivotFmt>
      <c:pivotFmt>
        <c:idx val="49"/>
      </c:pivotFmt>
      <c:pivotFmt>
        <c:idx val="50"/>
      </c:pivotFmt>
      <c:pivotFmt>
        <c:idx val="51"/>
      </c:pivotFmt>
      <c:pivotFmt>
        <c:idx val="52"/>
      </c:pivotFmt>
      <c:pivotFmt>
        <c:idx val="53"/>
      </c:pivotFmt>
      <c:pivotFmt>
        <c:idx val="54"/>
      </c:pivotFmt>
      <c:pivotFmt>
        <c:idx val="55"/>
      </c:pivotFmt>
      <c:pivotFmt>
        <c:idx val="56"/>
      </c:pivotFmt>
      <c:pivotFmt>
        <c:idx val="57"/>
      </c:pivotFmt>
      <c:pivotFmt>
        <c:idx val="58"/>
        <c:spPr>
          <a:gradFill>
            <a:gsLst>
              <a:gs pos="100000">
                <a:schemeClr val="accent6">
                  <a:lumMod val="60000"/>
                  <a:lumMod val="60000"/>
                  <a:lumOff val="40000"/>
                </a:schemeClr>
              </a:gs>
              <a:gs pos="0">
                <a:schemeClr val="accent6">
                  <a:lumMod val="60000"/>
                </a:schemeClr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7580380577427823"/>
          <c:y val="0.26231044036162143"/>
          <c:w val="0.35928040244969378"/>
          <c:h val="0.59880067074948962"/>
        </c:manualLayout>
      </c:layout>
      <c:pieChart>
        <c:varyColors val="1"/>
        <c:ser>
          <c:idx val="0"/>
          <c:order val="0"/>
          <c:tx>
            <c:strRef>
              <c:f>'Tablas Dinamicas'!$B$26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42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F6-40E7-B4EF-B8553611DEB6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F6-40E7-B4EF-B8553611DEB6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F6-40E7-B4EF-B8553611DEB6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9F6-40E7-B4EF-B8553611DEB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9F6-40E7-B4EF-B8553611DEB6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9F6-40E7-B4EF-B8553611DEB6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9F6-40E7-B4EF-B8553611DEB6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9F6-40E7-B4EF-B8553611DEB6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9F6-40E7-B4EF-B8553611DEB6}"/>
              </c:ext>
            </c:extLst>
          </c:dPt>
          <c:dLbls>
            <c:dLbl>
              <c:idx val="2"/>
              <c:layout>
                <c:manualLayout>
                  <c:x val="6.6707849882697524E-3"/>
                  <c:y val="-2.530087334759664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9F6-40E7-B4EF-B8553611DE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'Tablas Dinamicas'!$A$27:$A$31</c:f>
              <c:strCache>
                <c:ptCount val="4"/>
                <c:pt idx="0">
                  <c:v>electricity</c:v>
                </c:pt>
                <c:pt idx="1">
                  <c:v>heat</c:v>
                </c:pt>
                <c:pt idx="2">
                  <c:v>waste</c:v>
                </c:pt>
                <c:pt idx="3">
                  <c:v>water</c:v>
                </c:pt>
              </c:strCache>
            </c:strRef>
          </c:cat>
          <c:val>
            <c:numRef>
              <c:f>'Tablas Dinamicas'!$B$27:$B$31</c:f>
              <c:numCache>
                <c:formatCode>General</c:formatCode>
                <c:ptCount val="4"/>
                <c:pt idx="0">
                  <c:v>326629.07135464327</c:v>
                </c:pt>
                <c:pt idx="1">
                  <c:v>27328.148408785895</c:v>
                </c:pt>
                <c:pt idx="2">
                  <c:v>9260.3700000000008</c:v>
                </c:pt>
                <c:pt idx="3">
                  <c:v>24814.071009333988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C9F6-40E7-B4EF-B8553611DEB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E124A-5A7F-4081-A58D-579F4873F1FC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F88E4-936D-45AF-8178-72C8CFEB0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9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October 21,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501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7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9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2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2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7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66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4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6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5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October 21,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3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background with icons&#10;&#10;Description automatically generated">
            <a:extLst>
              <a:ext uri="{FF2B5EF4-FFF2-40B4-BE49-F238E27FC236}">
                <a16:creationId xmlns:a16="http://schemas.microsoft.com/office/drawing/2014/main" id="{22758EE2-31CA-FCAD-6DE5-167C78DD32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8DF9AAA-4098-13A6-7359-6152EB166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096" y="732889"/>
            <a:ext cx="4941363" cy="1630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086E33-0BC1-00A2-9E8C-F681C872D1B6}"/>
              </a:ext>
            </a:extLst>
          </p:cNvPr>
          <p:cNvSpPr txBox="1"/>
          <p:nvPr/>
        </p:nvSpPr>
        <p:spPr>
          <a:xfrm>
            <a:off x="6096000" y="3920613"/>
            <a:ext cx="5907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+mj-lt"/>
              </a:rPr>
              <a:t>Cálculo de la huella de Carbono y estrategia de reducción de emisiones</a:t>
            </a:r>
            <a:endParaRPr lang="en-GB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700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206EA0-9773-724B-AB57-05194CEB9947}"/>
              </a:ext>
            </a:extLst>
          </p:cNvPr>
          <p:cNvSpPr txBox="1"/>
          <p:nvPr/>
        </p:nvSpPr>
        <p:spPr>
          <a:xfrm>
            <a:off x="2378399" y="4985321"/>
            <a:ext cx="743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84% de emisiones de </a:t>
            </a:r>
            <a:r>
              <a:rPr lang="en-NL" dirty="0"/>
              <a:t>CO</a:t>
            </a:r>
            <a:r>
              <a:rPr lang="en-NL" baseline="-25000" dirty="0"/>
              <a:t>2</a:t>
            </a:r>
            <a:r>
              <a:rPr lang="en-NL" dirty="0"/>
              <a:t> </a:t>
            </a:r>
            <a:r>
              <a:rPr lang="es-ES" dirty="0"/>
              <a:t>proviene del gasto eléctrico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Del gasto energético el 72% proviene de </a:t>
            </a:r>
            <a:r>
              <a:rPr lang="es-ES" dirty="0" err="1"/>
              <a:t>Dcycle</a:t>
            </a:r>
            <a:r>
              <a:rPr lang="es-ES" dirty="0"/>
              <a:t> SA  </a:t>
            </a:r>
            <a:endParaRPr lang="es-E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Del total de emisiones </a:t>
            </a:r>
            <a:r>
              <a:rPr lang="es-ES" dirty="0" err="1"/>
              <a:t>Dcycle</a:t>
            </a:r>
            <a:r>
              <a:rPr lang="es-ES" dirty="0"/>
              <a:t> SA representa el 62%</a:t>
            </a:r>
            <a:endParaRPr lang="es-E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Dentro de </a:t>
            </a:r>
            <a:r>
              <a:rPr lang="es-ES" dirty="0" err="1"/>
              <a:t>Dcycle</a:t>
            </a:r>
            <a:r>
              <a:rPr lang="es-ES" dirty="0"/>
              <a:t> SA en 96% de sus emisiones proceden de electricidad</a:t>
            </a:r>
            <a:endParaRPr lang="en-NL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8892E7E-C9A4-F6D3-2950-C93FC4FF1C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681295"/>
              </p:ext>
            </p:extLst>
          </p:nvPr>
        </p:nvGraphicFramePr>
        <p:xfrm>
          <a:off x="3948915" y="1829989"/>
          <a:ext cx="8035834" cy="2911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5C284E1-433A-ED19-4CAE-4A66001F6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411334"/>
              </p:ext>
            </p:extLst>
          </p:nvPr>
        </p:nvGraphicFramePr>
        <p:xfrm>
          <a:off x="1196017" y="1150570"/>
          <a:ext cx="4017818" cy="2911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6" name="Graphic 1" descr="Questions">
            <a:extLst>
              <a:ext uri="{FF2B5EF4-FFF2-40B4-BE49-F238E27FC236}">
                <a16:creationId xmlns:a16="http://schemas.microsoft.com/office/drawing/2014/main" id="{1C5CED79-EC4C-1BBE-DED9-DAE9A526E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5553" y="295472"/>
            <a:ext cx="730414" cy="827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B5F0D9-003B-9B25-279D-AE6E8CEA637F}"/>
              </a:ext>
            </a:extLst>
          </p:cNvPr>
          <p:cNvSpPr txBox="1"/>
          <p:nvPr/>
        </p:nvSpPr>
        <p:spPr>
          <a:xfrm>
            <a:off x="2145433" y="585823"/>
            <a:ext cx="790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+mj-lt"/>
              </a:rPr>
              <a:t>IDENTIFICANDO FUENTES: ¿DE DÓNDE PROCEDE TODO ESTE CO2?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847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6;p32">
            <a:extLst>
              <a:ext uri="{FF2B5EF4-FFF2-40B4-BE49-F238E27FC236}">
                <a16:creationId xmlns:a16="http://schemas.microsoft.com/office/drawing/2014/main" id="{4F3D5599-72C7-2C35-E160-9F4C68D70490}"/>
              </a:ext>
            </a:extLst>
          </p:cNvPr>
          <p:cNvSpPr/>
          <p:nvPr/>
        </p:nvSpPr>
        <p:spPr>
          <a:xfrm>
            <a:off x="1520249" y="3764332"/>
            <a:ext cx="7351645" cy="2391107"/>
          </a:xfrm>
          <a:custGeom>
            <a:avLst/>
            <a:gdLst/>
            <a:ahLst/>
            <a:cxnLst/>
            <a:rect l="l" t="t" r="r" b="b"/>
            <a:pathLst>
              <a:path w="225857" h="146919" extrusionOk="0">
                <a:moveTo>
                  <a:pt x="197538" y="3343"/>
                </a:moveTo>
                <a:cubicBezTo>
                  <a:pt x="198976" y="2573"/>
                  <a:pt x="206714" y="1945"/>
                  <a:pt x="215688" y="1621"/>
                </a:cubicBezTo>
                <a:cubicBezTo>
                  <a:pt x="217166" y="1581"/>
                  <a:pt x="220650" y="1439"/>
                  <a:pt x="224641" y="1216"/>
                </a:cubicBezTo>
                <a:lnTo>
                  <a:pt x="224641" y="1"/>
                </a:lnTo>
                <a:cubicBezTo>
                  <a:pt x="214148" y="345"/>
                  <a:pt x="192839" y="1074"/>
                  <a:pt x="189962" y="2695"/>
                </a:cubicBezTo>
                <a:cubicBezTo>
                  <a:pt x="186620" y="4579"/>
                  <a:pt x="192859" y="5409"/>
                  <a:pt x="199625" y="7050"/>
                </a:cubicBezTo>
                <a:cubicBezTo>
                  <a:pt x="206755" y="8792"/>
                  <a:pt x="214270" y="9339"/>
                  <a:pt x="211677" y="11000"/>
                </a:cubicBezTo>
                <a:cubicBezTo>
                  <a:pt x="208841" y="12823"/>
                  <a:pt x="197498" y="12681"/>
                  <a:pt x="185506" y="12985"/>
                </a:cubicBezTo>
                <a:cubicBezTo>
                  <a:pt x="173535" y="13289"/>
                  <a:pt x="160490" y="13836"/>
                  <a:pt x="154069" y="16307"/>
                </a:cubicBezTo>
                <a:cubicBezTo>
                  <a:pt x="146898" y="19062"/>
                  <a:pt x="153967" y="21999"/>
                  <a:pt x="161259" y="25037"/>
                </a:cubicBezTo>
                <a:cubicBezTo>
                  <a:pt x="169605" y="28522"/>
                  <a:pt x="178031" y="32046"/>
                  <a:pt x="171306" y="36361"/>
                </a:cubicBezTo>
                <a:cubicBezTo>
                  <a:pt x="163569" y="41323"/>
                  <a:pt x="146736" y="41263"/>
                  <a:pt x="127999" y="41202"/>
                </a:cubicBezTo>
                <a:cubicBezTo>
                  <a:pt x="109606" y="41121"/>
                  <a:pt x="89634" y="41060"/>
                  <a:pt x="72153" y="47765"/>
                </a:cubicBezTo>
                <a:cubicBezTo>
                  <a:pt x="51026" y="55867"/>
                  <a:pt x="49304" y="67110"/>
                  <a:pt x="47258" y="80418"/>
                </a:cubicBezTo>
                <a:cubicBezTo>
                  <a:pt x="44564" y="97919"/>
                  <a:pt x="41303" y="119168"/>
                  <a:pt x="0" y="146493"/>
                </a:cubicBezTo>
                <a:lnTo>
                  <a:pt x="2573" y="146919"/>
                </a:lnTo>
                <a:lnTo>
                  <a:pt x="45921" y="146919"/>
                </a:lnTo>
                <a:cubicBezTo>
                  <a:pt x="69317" y="117547"/>
                  <a:pt x="68142" y="95509"/>
                  <a:pt x="67372" y="81329"/>
                </a:cubicBezTo>
                <a:cubicBezTo>
                  <a:pt x="66663" y="67920"/>
                  <a:pt x="66177" y="58967"/>
                  <a:pt x="83071" y="51755"/>
                </a:cubicBezTo>
                <a:cubicBezTo>
                  <a:pt x="97432" y="45638"/>
                  <a:pt x="113658" y="45780"/>
                  <a:pt x="133245" y="45942"/>
                </a:cubicBezTo>
                <a:cubicBezTo>
                  <a:pt x="154129" y="46144"/>
                  <a:pt x="179004" y="46367"/>
                  <a:pt x="187856" y="39278"/>
                </a:cubicBezTo>
                <a:cubicBezTo>
                  <a:pt x="195209" y="33383"/>
                  <a:pt x="182062" y="28481"/>
                  <a:pt x="172441" y="24896"/>
                </a:cubicBezTo>
                <a:cubicBezTo>
                  <a:pt x="164399" y="21857"/>
                  <a:pt x="158221" y="19244"/>
                  <a:pt x="163791" y="17279"/>
                </a:cubicBezTo>
                <a:cubicBezTo>
                  <a:pt x="169362" y="15314"/>
                  <a:pt x="179186" y="15071"/>
                  <a:pt x="191522" y="14788"/>
                </a:cubicBezTo>
                <a:cubicBezTo>
                  <a:pt x="204445" y="14484"/>
                  <a:pt x="220063" y="14261"/>
                  <a:pt x="223122" y="11810"/>
                </a:cubicBezTo>
                <a:cubicBezTo>
                  <a:pt x="225856" y="9623"/>
                  <a:pt x="214574" y="7880"/>
                  <a:pt x="206451" y="6604"/>
                </a:cubicBezTo>
                <a:cubicBezTo>
                  <a:pt x="199280" y="5470"/>
                  <a:pt x="195006" y="4700"/>
                  <a:pt x="197538" y="334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4000">
                <a:schemeClr val="accent2"/>
              </a:gs>
              <a:gs pos="34000">
                <a:srgbClr val="F89B6C"/>
              </a:gs>
              <a:gs pos="67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62;p32">
            <a:extLst>
              <a:ext uri="{FF2B5EF4-FFF2-40B4-BE49-F238E27FC236}">
                <a16:creationId xmlns:a16="http://schemas.microsoft.com/office/drawing/2014/main" id="{0348E608-7397-456D-8DBA-9F85D3F835E2}"/>
              </a:ext>
            </a:extLst>
          </p:cNvPr>
          <p:cNvSpPr txBox="1"/>
          <p:nvPr/>
        </p:nvSpPr>
        <p:spPr>
          <a:xfrm>
            <a:off x="2441900" y="3301364"/>
            <a:ext cx="14400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Benchmarking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Reducción por periodos</a:t>
            </a:r>
            <a:endParaRPr sz="12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1063;p32">
            <a:extLst>
              <a:ext uri="{FF2B5EF4-FFF2-40B4-BE49-F238E27FC236}">
                <a16:creationId xmlns:a16="http://schemas.microsoft.com/office/drawing/2014/main" id="{91141863-D2AF-CB16-9BD8-7DB1207E8C59}"/>
              </a:ext>
            </a:extLst>
          </p:cNvPr>
          <p:cNvSpPr txBox="1"/>
          <p:nvPr/>
        </p:nvSpPr>
        <p:spPr>
          <a:xfrm>
            <a:off x="2458199" y="2720932"/>
            <a:ext cx="144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Marcar objetivos</a:t>
            </a:r>
            <a:endParaRPr sz="1700" dirty="0">
              <a:solidFill>
                <a:schemeClr val="accent3">
                  <a:lumMod val="60000"/>
                  <a:lumOff val="4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" name="Google Shape;1069;p32">
            <a:extLst>
              <a:ext uri="{FF2B5EF4-FFF2-40B4-BE49-F238E27FC236}">
                <a16:creationId xmlns:a16="http://schemas.microsoft.com/office/drawing/2014/main" id="{30914B4B-8A33-7BE3-B9B4-7DA42B4D655B}"/>
              </a:ext>
            </a:extLst>
          </p:cNvPr>
          <p:cNvSpPr txBox="1"/>
          <p:nvPr/>
        </p:nvSpPr>
        <p:spPr>
          <a:xfrm>
            <a:off x="4923228" y="3165513"/>
            <a:ext cx="14400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Auditoría energética</a:t>
            </a:r>
            <a:endParaRPr sz="12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" name="Google Shape;1070;p32">
            <a:extLst>
              <a:ext uri="{FF2B5EF4-FFF2-40B4-BE49-F238E27FC236}">
                <a16:creationId xmlns:a16="http://schemas.microsoft.com/office/drawing/2014/main" id="{6ECAFCDE-28C1-9448-DB90-05071C9BD525}"/>
              </a:ext>
            </a:extLst>
          </p:cNvPr>
          <p:cNvSpPr txBox="1"/>
          <p:nvPr/>
        </p:nvSpPr>
        <p:spPr>
          <a:xfrm>
            <a:off x="4914448" y="2587762"/>
            <a:ext cx="2081133" cy="42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Identificación de áreas de consumo</a:t>
            </a:r>
            <a:endParaRPr sz="17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" name="Google Shape;1071;p32">
            <a:extLst>
              <a:ext uri="{FF2B5EF4-FFF2-40B4-BE49-F238E27FC236}">
                <a16:creationId xmlns:a16="http://schemas.microsoft.com/office/drawing/2014/main" id="{855F916C-A763-8F68-56B7-E6B959BACAC0}"/>
              </a:ext>
            </a:extLst>
          </p:cNvPr>
          <p:cNvGrpSpPr/>
          <p:nvPr/>
        </p:nvGrpSpPr>
        <p:grpSpPr>
          <a:xfrm rot="10800000">
            <a:off x="5816731" y="4471782"/>
            <a:ext cx="820500" cy="1304550"/>
            <a:chOff x="641856" y="2211050"/>
            <a:chExt cx="820500" cy="1304550"/>
          </a:xfrm>
        </p:grpSpPr>
        <p:cxnSp>
          <p:nvCxnSpPr>
            <p:cNvPr id="18" name="Google Shape;1072;p32">
              <a:extLst>
                <a:ext uri="{FF2B5EF4-FFF2-40B4-BE49-F238E27FC236}">
                  <a16:creationId xmlns:a16="http://schemas.microsoft.com/office/drawing/2014/main" id="{E82078F3-7BBA-2DDA-B866-4AD57F13C33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47200" y="3037850"/>
              <a:ext cx="0" cy="47775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algn="bl" rotWithShape="0">
                <a:srgbClr val="000000">
                  <a:alpha val="34000"/>
                </a:srgbClr>
              </a:outerShdw>
            </a:effectLst>
          </p:spPr>
        </p:cxnSp>
        <p:grpSp>
          <p:nvGrpSpPr>
            <p:cNvPr id="19" name="Google Shape;1074;p32">
              <a:extLst>
                <a:ext uri="{FF2B5EF4-FFF2-40B4-BE49-F238E27FC236}">
                  <a16:creationId xmlns:a16="http://schemas.microsoft.com/office/drawing/2014/main" id="{2BDFBE38-1093-E29C-BA20-68FA699A37B8}"/>
                </a:ext>
              </a:extLst>
            </p:cNvPr>
            <p:cNvGrpSpPr/>
            <p:nvPr/>
          </p:nvGrpSpPr>
          <p:grpSpPr>
            <a:xfrm>
              <a:off x="641856" y="2211050"/>
              <a:ext cx="820500" cy="820500"/>
              <a:chOff x="3408156" y="2104925"/>
              <a:chExt cx="820500" cy="820500"/>
            </a:xfrm>
          </p:grpSpPr>
          <p:sp>
            <p:nvSpPr>
              <p:cNvPr id="20" name="Google Shape;1075;p32">
                <a:extLst>
                  <a:ext uri="{FF2B5EF4-FFF2-40B4-BE49-F238E27FC236}">
                    <a16:creationId xmlns:a16="http://schemas.microsoft.com/office/drawing/2014/main" id="{AF4A01AE-4419-0AB6-F0DA-18C9EDD47686}"/>
                  </a:ext>
                </a:extLst>
              </p:cNvPr>
              <p:cNvSpPr/>
              <p:nvPr/>
            </p:nvSpPr>
            <p:spPr>
              <a:xfrm>
                <a:off x="3408156" y="2104925"/>
                <a:ext cx="820500" cy="820500"/>
              </a:xfrm>
              <a:prstGeom prst="ellipse">
                <a:avLst/>
              </a:prstGeom>
              <a:gradFill>
                <a:gsLst>
                  <a:gs pos="0">
                    <a:srgbClr val="F89B6C"/>
                  </a:gs>
                  <a:gs pos="100000">
                    <a:schemeClr val="accent5"/>
                  </a:gs>
                </a:gsLst>
                <a:lin ang="0" scaled="0"/>
              </a:gradFill>
              <a:ln>
                <a:noFill/>
              </a:ln>
              <a:effectLst>
                <a:outerShdw blurRad="85725" dist="9525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1073;p32">
                <a:extLst>
                  <a:ext uri="{FF2B5EF4-FFF2-40B4-BE49-F238E27FC236}">
                    <a16:creationId xmlns:a16="http://schemas.microsoft.com/office/drawing/2014/main" id="{CF4D90CE-78D7-5504-114F-F4D3AF5D9DF5}"/>
                  </a:ext>
                </a:extLst>
              </p:cNvPr>
              <p:cNvSpPr/>
              <p:nvPr/>
            </p:nvSpPr>
            <p:spPr>
              <a:xfrm>
                <a:off x="3498650" y="2198923"/>
                <a:ext cx="629700" cy="629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dist="9525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1076;p32">
            <a:extLst>
              <a:ext uri="{FF2B5EF4-FFF2-40B4-BE49-F238E27FC236}">
                <a16:creationId xmlns:a16="http://schemas.microsoft.com/office/drawing/2014/main" id="{4BBDD738-02B0-032E-548D-845B93E105D4}"/>
              </a:ext>
            </a:extLst>
          </p:cNvPr>
          <p:cNvSpPr txBox="1"/>
          <p:nvPr/>
        </p:nvSpPr>
        <p:spPr>
          <a:xfrm>
            <a:off x="4321912" y="5544893"/>
            <a:ext cx="14400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del uso eléctrico</a:t>
            </a:r>
            <a:br>
              <a:rPr lang="es-E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s-E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Implementación de equipos eficientes</a:t>
            </a:r>
            <a:endParaRPr sz="12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" name="Google Shape;1077;p32">
            <a:extLst>
              <a:ext uri="{FF2B5EF4-FFF2-40B4-BE49-F238E27FC236}">
                <a16:creationId xmlns:a16="http://schemas.microsoft.com/office/drawing/2014/main" id="{5648596D-422C-CE63-0D9D-7BC135B1172D}"/>
              </a:ext>
            </a:extLst>
          </p:cNvPr>
          <p:cNvSpPr txBox="1"/>
          <p:nvPr/>
        </p:nvSpPr>
        <p:spPr>
          <a:xfrm>
            <a:off x="4321912" y="4949532"/>
            <a:ext cx="144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Estrategía de reducción </a:t>
            </a:r>
            <a:endParaRPr sz="17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4" name="Google Shape;1078;p32">
            <a:extLst>
              <a:ext uri="{FF2B5EF4-FFF2-40B4-BE49-F238E27FC236}">
                <a16:creationId xmlns:a16="http://schemas.microsoft.com/office/drawing/2014/main" id="{AEC9CF4F-4C15-14A9-2721-E7A2BF22765F}"/>
              </a:ext>
            </a:extLst>
          </p:cNvPr>
          <p:cNvGrpSpPr/>
          <p:nvPr/>
        </p:nvGrpSpPr>
        <p:grpSpPr>
          <a:xfrm rot="10800000">
            <a:off x="8193390" y="3952314"/>
            <a:ext cx="820800" cy="1486150"/>
            <a:chOff x="636800" y="2574250"/>
            <a:chExt cx="820800" cy="1486150"/>
          </a:xfrm>
        </p:grpSpPr>
        <p:cxnSp>
          <p:nvCxnSpPr>
            <p:cNvPr id="25" name="Google Shape;1079;p32">
              <a:extLst>
                <a:ext uri="{FF2B5EF4-FFF2-40B4-BE49-F238E27FC236}">
                  <a16:creationId xmlns:a16="http://schemas.microsoft.com/office/drawing/2014/main" id="{6FD91A44-4794-EA67-35F3-B0B3E76FA8B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47200" y="3388749"/>
              <a:ext cx="0" cy="671651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algn="bl" rotWithShape="0">
                <a:srgbClr val="000000">
                  <a:alpha val="34000"/>
                </a:srgbClr>
              </a:outerShdw>
            </a:effectLst>
          </p:spPr>
        </p:cxnSp>
        <p:grpSp>
          <p:nvGrpSpPr>
            <p:cNvPr id="26" name="Google Shape;1081;p32">
              <a:extLst>
                <a:ext uri="{FF2B5EF4-FFF2-40B4-BE49-F238E27FC236}">
                  <a16:creationId xmlns:a16="http://schemas.microsoft.com/office/drawing/2014/main" id="{ABDFC821-55D7-B782-45CB-6DF86BC44F47}"/>
                </a:ext>
              </a:extLst>
            </p:cNvPr>
            <p:cNvGrpSpPr/>
            <p:nvPr/>
          </p:nvGrpSpPr>
          <p:grpSpPr>
            <a:xfrm>
              <a:off x="636800" y="2574250"/>
              <a:ext cx="820800" cy="820800"/>
              <a:chOff x="3403100" y="2468125"/>
              <a:chExt cx="820800" cy="820800"/>
            </a:xfrm>
          </p:grpSpPr>
          <p:sp>
            <p:nvSpPr>
              <p:cNvPr id="27" name="Google Shape;1082;p32">
                <a:extLst>
                  <a:ext uri="{FF2B5EF4-FFF2-40B4-BE49-F238E27FC236}">
                    <a16:creationId xmlns:a16="http://schemas.microsoft.com/office/drawing/2014/main" id="{1F9DFD60-E47C-FC3D-FF3C-F88B185E6301}"/>
                  </a:ext>
                </a:extLst>
              </p:cNvPr>
              <p:cNvSpPr/>
              <p:nvPr/>
            </p:nvSpPr>
            <p:spPr>
              <a:xfrm rot="10800000">
                <a:off x="3403100" y="2468125"/>
                <a:ext cx="820800" cy="820800"/>
              </a:xfrm>
              <a:prstGeom prst="ellipse">
                <a:avLst/>
              </a:prstGeom>
              <a:gradFill>
                <a:gsLst>
                  <a:gs pos="21000">
                    <a:schemeClr val="accent2">
                      <a:lumMod val="40000"/>
                      <a:lumOff val="60000"/>
                    </a:schemeClr>
                  </a:gs>
                  <a:gs pos="91000">
                    <a:srgbClr val="002060"/>
                  </a:gs>
                  <a:gs pos="0">
                    <a:srgbClr val="00B0F0"/>
                  </a:gs>
                </a:gsLst>
                <a:lin ang="0" scaled="0"/>
              </a:gradFill>
              <a:ln>
                <a:noFill/>
              </a:ln>
              <a:effectLst>
                <a:outerShdw blurRad="85725" dist="9525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1080;p32">
                <a:extLst>
                  <a:ext uri="{FF2B5EF4-FFF2-40B4-BE49-F238E27FC236}">
                    <a16:creationId xmlns:a16="http://schemas.microsoft.com/office/drawing/2014/main" id="{183F2F33-2609-135D-8E5E-71FC7BA7477D}"/>
                  </a:ext>
                </a:extLst>
              </p:cNvPr>
              <p:cNvSpPr/>
              <p:nvPr/>
            </p:nvSpPr>
            <p:spPr>
              <a:xfrm>
                <a:off x="3511458" y="2568537"/>
                <a:ext cx="629700" cy="629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dist="9525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1083;p32">
            <a:extLst>
              <a:ext uri="{FF2B5EF4-FFF2-40B4-BE49-F238E27FC236}">
                <a16:creationId xmlns:a16="http://schemas.microsoft.com/office/drawing/2014/main" id="{544AF558-F669-A94A-A1CE-D6B46055DA27}"/>
              </a:ext>
            </a:extLst>
          </p:cNvPr>
          <p:cNvSpPr txBox="1"/>
          <p:nvPr/>
        </p:nvSpPr>
        <p:spPr>
          <a:xfrm>
            <a:off x="6926778" y="5295770"/>
            <a:ext cx="1542453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Control de uso de recursos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Reducción en la generación de residuos</a:t>
            </a:r>
            <a:endParaRPr sz="12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" name="Google Shape;1084;p32">
            <a:extLst>
              <a:ext uri="{FF2B5EF4-FFF2-40B4-BE49-F238E27FC236}">
                <a16:creationId xmlns:a16="http://schemas.microsoft.com/office/drawing/2014/main" id="{33CDF396-9AD2-926E-B077-70FE7BBAA3C7}"/>
              </a:ext>
            </a:extLst>
          </p:cNvPr>
          <p:cNvSpPr txBox="1"/>
          <p:nvPr/>
        </p:nvSpPr>
        <p:spPr>
          <a:xfrm>
            <a:off x="6933615" y="4691953"/>
            <a:ext cx="144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41A0C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Gestión de residuos </a:t>
            </a:r>
            <a:endParaRPr sz="1700" dirty="0">
              <a:solidFill>
                <a:srgbClr val="41A0C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4" name="Google Shape;1071;p32">
            <a:extLst>
              <a:ext uri="{FF2B5EF4-FFF2-40B4-BE49-F238E27FC236}">
                <a16:creationId xmlns:a16="http://schemas.microsoft.com/office/drawing/2014/main" id="{1575AA9C-5F06-48F0-D2CB-DC09F40506E6}"/>
              </a:ext>
            </a:extLst>
          </p:cNvPr>
          <p:cNvGrpSpPr/>
          <p:nvPr/>
        </p:nvGrpSpPr>
        <p:grpSpPr>
          <a:xfrm>
            <a:off x="8090614" y="2569466"/>
            <a:ext cx="820500" cy="1176305"/>
            <a:chOff x="668533" y="2339295"/>
            <a:chExt cx="820500" cy="1176305"/>
          </a:xfrm>
        </p:grpSpPr>
        <p:cxnSp>
          <p:nvCxnSpPr>
            <p:cNvPr id="45" name="Google Shape;1072;p32">
              <a:extLst>
                <a:ext uri="{FF2B5EF4-FFF2-40B4-BE49-F238E27FC236}">
                  <a16:creationId xmlns:a16="http://schemas.microsoft.com/office/drawing/2014/main" id="{ECDB3344-6733-1BDF-1FC7-E83A65FB0A37}"/>
                </a:ext>
              </a:extLst>
            </p:cNvPr>
            <p:cNvCxnSpPr>
              <a:cxnSpLocks/>
            </p:cNvCxnSpPr>
            <p:nvPr/>
          </p:nvCxnSpPr>
          <p:spPr>
            <a:xfrm>
              <a:off x="1047150" y="3156678"/>
              <a:ext cx="50" cy="358922"/>
            </a:xfrm>
            <a:prstGeom prst="straightConnector1">
              <a:avLst/>
            </a:prstGeom>
            <a:noFill/>
            <a:ln w="28575" cap="flat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algn="bl" rotWithShape="0">
                <a:srgbClr val="000000">
                  <a:alpha val="34000"/>
                </a:srgbClr>
              </a:outerShdw>
            </a:effectLst>
          </p:spPr>
        </p:cxnSp>
        <p:grpSp>
          <p:nvGrpSpPr>
            <p:cNvPr id="46" name="Google Shape;1074;p32">
              <a:extLst>
                <a:ext uri="{FF2B5EF4-FFF2-40B4-BE49-F238E27FC236}">
                  <a16:creationId xmlns:a16="http://schemas.microsoft.com/office/drawing/2014/main" id="{899069DC-FFE1-C2B5-E48B-D66DDBEBE5BF}"/>
                </a:ext>
              </a:extLst>
            </p:cNvPr>
            <p:cNvGrpSpPr/>
            <p:nvPr/>
          </p:nvGrpSpPr>
          <p:grpSpPr>
            <a:xfrm>
              <a:off x="668533" y="2339295"/>
              <a:ext cx="820500" cy="820500"/>
              <a:chOff x="3434833" y="2233170"/>
              <a:chExt cx="820500" cy="820500"/>
            </a:xfrm>
          </p:grpSpPr>
          <p:sp>
            <p:nvSpPr>
              <p:cNvPr id="47" name="Google Shape;1075;p32">
                <a:extLst>
                  <a:ext uri="{FF2B5EF4-FFF2-40B4-BE49-F238E27FC236}">
                    <a16:creationId xmlns:a16="http://schemas.microsoft.com/office/drawing/2014/main" id="{F59CB2FB-7A77-693A-BE31-617A99ED1333}"/>
                  </a:ext>
                </a:extLst>
              </p:cNvPr>
              <p:cNvSpPr/>
              <p:nvPr/>
            </p:nvSpPr>
            <p:spPr>
              <a:xfrm>
                <a:off x="3434833" y="2233170"/>
                <a:ext cx="820500" cy="820500"/>
              </a:xfrm>
              <a:prstGeom prst="ellipse">
                <a:avLst/>
              </a:prstGeom>
              <a:gradFill>
                <a:gsLst>
                  <a:gs pos="23000">
                    <a:schemeClr val="accent1"/>
                  </a:gs>
                  <a:gs pos="95000">
                    <a:schemeClr val="accent1">
                      <a:lumMod val="40000"/>
                      <a:lumOff val="60000"/>
                    </a:schemeClr>
                  </a:gs>
                  <a:gs pos="0">
                    <a:srgbClr val="00B050"/>
                  </a:gs>
                </a:gsLst>
                <a:lin ang="5400000" scaled="1"/>
              </a:gradFill>
              <a:ln>
                <a:noFill/>
              </a:ln>
              <a:effectLst>
                <a:outerShdw blurRad="85725" dist="9525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1073;p32">
                <a:extLst>
                  <a:ext uri="{FF2B5EF4-FFF2-40B4-BE49-F238E27FC236}">
                    <a16:creationId xmlns:a16="http://schemas.microsoft.com/office/drawing/2014/main" id="{C5418460-BF3B-C9CA-E452-4529FCB4B7B7}"/>
                  </a:ext>
                </a:extLst>
              </p:cNvPr>
              <p:cNvSpPr/>
              <p:nvPr/>
            </p:nvSpPr>
            <p:spPr>
              <a:xfrm>
                <a:off x="3530233" y="2337606"/>
                <a:ext cx="629700" cy="629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dist="9525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9" name="Google Shape;1078;p32">
            <a:extLst>
              <a:ext uri="{FF2B5EF4-FFF2-40B4-BE49-F238E27FC236}">
                <a16:creationId xmlns:a16="http://schemas.microsoft.com/office/drawing/2014/main" id="{AECB6A4B-EBB3-29C3-B2A0-1F3F7AFAA16C}"/>
              </a:ext>
            </a:extLst>
          </p:cNvPr>
          <p:cNvGrpSpPr/>
          <p:nvPr/>
        </p:nvGrpSpPr>
        <p:grpSpPr>
          <a:xfrm>
            <a:off x="1577579" y="2728822"/>
            <a:ext cx="820800" cy="3290236"/>
            <a:chOff x="636554" y="1800530"/>
            <a:chExt cx="820800" cy="3290236"/>
          </a:xfrm>
        </p:grpSpPr>
        <p:cxnSp>
          <p:nvCxnSpPr>
            <p:cNvPr id="50" name="Google Shape;1079;p32">
              <a:extLst>
                <a:ext uri="{FF2B5EF4-FFF2-40B4-BE49-F238E27FC236}">
                  <a16:creationId xmlns:a16="http://schemas.microsoft.com/office/drawing/2014/main" id="{9AA84C2A-4256-D1CE-3788-D5C3A472F1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9198" y="2631212"/>
              <a:ext cx="0" cy="2459554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algn="bl" rotWithShape="0">
                <a:srgbClr val="000000">
                  <a:alpha val="34000"/>
                </a:srgbClr>
              </a:outerShdw>
            </a:effectLst>
          </p:spPr>
        </p:cxnSp>
        <p:grpSp>
          <p:nvGrpSpPr>
            <p:cNvPr id="51" name="Google Shape;1081;p32">
              <a:extLst>
                <a:ext uri="{FF2B5EF4-FFF2-40B4-BE49-F238E27FC236}">
                  <a16:creationId xmlns:a16="http://schemas.microsoft.com/office/drawing/2014/main" id="{CC122641-B9AC-881F-5072-0D4B86946D78}"/>
                </a:ext>
              </a:extLst>
            </p:cNvPr>
            <p:cNvGrpSpPr/>
            <p:nvPr/>
          </p:nvGrpSpPr>
          <p:grpSpPr>
            <a:xfrm>
              <a:off x="636554" y="1800530"/>
              <a:ext cx="820800" cy="820800"/>
              <a:chOff x="3402854" y="1694405"/>
              <a:chExt cx="820800" cy="820800"/>
            </a:xfrm>
          </p:grpSpPr>
          <p:sp>
            <p:nvSpPr>
              <p:cNvPr id="52" name="Google Shape;1082;p32">
                <a:extLst>
                  <a:ext uri="{FF2B5EF4-FFF2-40B4-BE49-F238E27FC236}">
                    <a16:creationId xmlns:a16="http://schemas.microsoft.com/office/drawing/2014/main" id="{6FADE380-2A07-1F8C-399A-397EEE44C1DC}"/>
                  </a:ext>
                </a:extLst>
              </p:cNvPr>
              <p:cNvSpPr/>
              <p:nvPr/>
            </p:nvSpPr>
            <p:spPr>
              <a:xfrm rot="10800000">
                <a:off x="3402854" y="1694405"/>
                <a:ext cx="820800" cy="820800"/>
              </a:xfrm>
              <a:prstGeom prst="ellipse">
                <a:avLst/>
              </a:prstGeom>
              <a:gradFill>
                <a:gsLst>
                  <a:gs pos="50000">
                    <a:schemeClr val="accent3">
                      <a:lumMod val="75000"/>
                    </a:schemeClr>
                  </a:gs>
                  <a:gs pos="0">
                    <a:schemeClr val="accent4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  <a:effectLst>
                <a:outerShdw blurRad="85725" dist="9525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1080;p32">
                <a:extLst>
                  <a:ext uri="{FF2B5EF4-FFF2-40B4-BE49-F238E27FC236}">
                    <a16:creationId xmlns:a16="http://schemas.microsoft.com/office/drawing/2014/main" id="{F6610544-96AD-3071-27C3-51C19400C498}"/>
                  </a:ext>
                </a:extLst>
              </p:cNvPr>
              <p:cNvSpPr/>
              <p:nvPr/>
            </p:nvSpPr>
            <p:spPr>
              <a:xfrm>
                <a:off x="3498650" y="1790075"/>
                <a:ext cx="629700" cy="629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dist="9525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1071;p32">
            <a:extLst>
              <a:ext uri="{FF2B5EF4-FFF2-40B4-BE49-F238E27FC236}">
                <a16:creationId xmlns:a16="http://schemas.microsoft.com/office/drawing/2014/main" id="{9590D034-9C07-FFCB-1DDE-16D388B357A7}"/>
              </a:ext>
            </a:extLst>
          </p:cNvPr>
          <p:cNvGrpSpPr/>
          <p:nvPr/>
        </p:nvGrpSpPr>
        <p:grpSpPr>
          <a:xfrm>
            <a:off x="4069982" y="2642082"/>
            <a:ext cx="820500" cy="1829700"/>
            <a:chOff x="636900" y="1800750"/>
            <a:chExt cx="820500" cy="1781507"/>
          </a:xfrm>
        </p:grpSpPr>
        <p:cxnSp>
          <p:nvCxnSpPr>
            <p:cNvPr id="59" name="Google Shape;1072;p32">
              <a:extLst>
                <a:ext uri="{FF2B5EF4-FFF2-40B4-BE49-F238E27FC236}">
                  <a16:creationId xmlns:a16="http://schemas.microsoft.com/office/drawing/2014/main" id="{C1C31542-E8F5-230E-7600-1D33E15911FD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>
              <a:off x="1047200" y="2525900"/>
              <a:ext cx="0" cy="1056357"/>
            </a:xfrm>
            <a:prstGeom prst="straightConnector1">
              <a:avLst/>
            </a:prstGeom>
            <a:noFill/>
            <a:ln w="28575" cap="flat" cmpd="sng">
              <a:solidFill>
                <a:srgbClr val="FAB28E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algn="bl" rotWithShape="0">
                <a:srgbClr val="000000">
                  <a:alpha val="34000"/>
                </a:srgbClr>
              </a:outerShdw>
            </a:effectLst>
          </p:spPr>
        </p:cxnSp>
        <p:grpSp>
          <p:nvGrpSpPr>
            <p:cNvPr id="60" name="Google Shape;1074;p32">
              <a:extLst>
                <a:ext uri="{FF2B5EF4-FFF2-40B4-BE49-F238E27FC236}">
                  <a16:creationId xmlns:a16="http://schemas.microsoft.com/office/drawing/2014/main" id="{1558F5E4-021C-156B-A31B-6B0CF503F828}"/>
                </a:ext>
              </a:extLst>
            </p:cNvPr>
            <p:cNvGrpSpPr/>
            <p:nvPr/>
          </p:nvGrpSpPr>
          <p:grpSpPr>
            <a:xfrm>
              <a:off x="636900" y="1800750"/>
              <a:ext cx="820500" cy="820500"/>
              <a:chOff x="3403200" y="1694625"/>
              <a:chExt cx="820500" cy="820500"/>
            </a:xfrm>
          </p:grpSpPr>
          <p:sp>
            <p:nvSpPr>
              <p:cNvPr id="61" name="Google Shape;1075;p32">
                <a:extLst>
                  <a:ext uri="{FF2B5EF4-FFF2-40B4-BE49-F238E27FC236}">
                    <a16:creationId xmlns:a16="http://schemas.microsoft.com/office/drawing/2014/main" id="{B2874CFA-CB78-F060-ED39-834B1E6D7FE8}"/>
                  </a:ext>
                </a:extLst>
              </p:cNvPr>
              <p:cNvSpPr/>
              <p:nvPr/>
            </p:nvSpPr>
            <p:spPr>
              <a:xfrm>
                <a:off x="3403200" y="1694625"/>
                <a:ext cx="820500" cy="8205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0"/>
              </a:gradFill>
              <a:ln>
                <a:noFill/>
              </a:ln>
              <a:effectLst>
                <a:outerShdw blurRad="85725" dist="9525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073;p32">
                <a:extLst>
                  <a:ext uri="{FF2B5EF4-FFF2-40B4-BE49-F238E27FC236}">
                    <a16:creationId xmlns:a16="http://schemas.microsoft.com/office/drawing/2014/main" id="{6C90249B-F463-58F3-2BA8-13989AEBCD20}"/>
                  </a:ext>
                </a:extLst>
              </p:cNvPr>
              <p:cNvSpPr/>
              <p:nvPr/>
            </p:nvSpPr>
            <p:spPr>
              <a:xfrm>
                <a:off x="3498650" y="1790075"/>
                <a:ext cx="629700" cy="629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dist="9525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Google Shape;1084;p32">
            <a:extLst>
              <a:ext uri="{FF2B5EF4-FFF2-40B4-BE49-F238E27FC236}">
                <a16:creationId xmlns:a16="http://schemas.microsoft.com/office/drawing/2014/main" id="{3461F4EA-3625-C6F7-6420-A4973E77B1F2}"/>
              </a:ext>
            </a:extLst>
          </p:cNvPr>
          <p:cNvSpPr txBox="1"/>
          <p:nvPr/>
        </p:nvSpPr>
        <p:spPr>
          <a:xfrm>
            <a:off x="9071615" y="2569466"/>
            <a:ext cx="2016534" cy="884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Monitoreo y revisión continua</a:t>
            </a:r>
            <a:endParaRPr sz="1700" dirty="0">
              <a:solidFill>
                <a:schemeClr val="accent1">
                  <a:lumMod val="40000"/>
                  <a:lumOff val="6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" name="Google Shape;1083;p32">
            <a:extLst>
              <a:ext uri="{FF2B5EF4-FFF2-40B4-BE49-F238E27FC236}">
                <a16:creationId xmlns:a16="http://schemas.microsoft.com/office/drawing/2014/main" id="{12177C22-7D2B-7794-C4E7-C16FE3D63EFC}"/>
              </a:ext>
            </a:extLst>
          </p:cNvPr>
          <p:cNvSpPr txBox="1"/>
          <p:nvPr/>
        </p:nvSpPr>
        <p:spPr>
          <a:xfrm>
            <a:off x="9082647" y="3228752"/>
            <a:ext cx="1758487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Seguimiento y verificación de resultados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Informe de resultados</a:t>
            </a:r>
            <a:endParaRPr sz="12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" name="Rectangle: Top Corners Rounded 71">
            <a:extLst>
              <a:ext uri="{FF2B5EF4-FFF2-40B4-BE49-F238E27FC236}">
                <a16:creationId xmlns:a16="http://schemas.microsoft.com/office/drawing/2014/main" id="{DD545899-4705-20DD-86D8-AD1DDDD3BE0A}"/>
              </a:ext>
            </a:extLst>
          </p:cNvPr>
          <p:cNvSpPr/>
          <p:nvPr/>
        </p:nvSpPr>
        <p:spPr>
          <a:xfrm>
            <a:off x="568781" y="1190172"/>
            <a:ext cx="1613682" cy="820801"/>
          </a:xfrm>
          <a:prstGeom prst="round2Same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Emisiones totales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5A1694B-8F63-9A8E-2B68-DD2EBEA48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61678" y="5091282"/>
            <a:ext cx="530603" cy="530603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EDC025E-DBA5-35E9-D887-0A9950D8F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73615" y="4795166"/>
            <a:ext cx="442099" cy="442099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441B61-645F-F325-738A-EF49052D9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32" y="2740114"/>
            <a:ext cx="447660" cy="447660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FD96C0A-0A7F-90F4-62AB-9AB06FF50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967" y="2796085"/>
            <a:ext cx="455830" cy="455830"/>
          </a:xfrm>
          <a:prstGeom prst="rect">
            <a:avLst/>
          </a:prstGeom>
        </p:spPr>
      </p:pic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9979C39-88C9-DA67-31BD-B08A9A6716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83" y="2884538"/>
            <a:ext cx="499844" cy="499844"/>
          </a:xfrm>
          <a:prstGeom prst="rect">
            <a:avLst/>
          </a:prstGeom>
        </p:spPr>
      </p:pic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ED3AA551-EFE0-F226-ED23-6D3C399814E9}"/>
              </a:ext>
            </a:extLst>
          </p:cNvPr>
          <p:cNvSpPr/>
          <p:nvPr/>
        </p:nvSpPr>
        <p:spPr>
          <a:xfrm>
            <a:off x="2451107" y="1209287"/>
            <a:ext cx="1613682" cy="820801"/>
          </a:xfrm>
          <a:prstGeom prst="round2Same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Consumo de recursos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BA9D47C9-7E52-8173-D314-B20C5283A95F}"/>
              </a:ext>
            </a:extLst>
          </p:cNvPr>
          <p:cNvSpPr/>
          <p:nvPr/>
        </p:nvSpPr>
        <p:spPr>
          <a:xfrm>
            <a:off x="4347996" y="1209287"/>
            <a:ext cx="1613682" cy="820801"/>
          </a:xfrm>
          <a:prstGeom prst="round2Same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Producción de residuos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5547E15-CD0C-32A2-7482-8A78DD30DC10}"/>
              </a:ext>
            </a:extLst>
          </p:cNvPr>
          <p:cNvSpPr/>
          <p:nvPr/>
        </p:nvSpPr>
        <p:spPr>
          <a:xfrm>
            <a:off x="6244885" y="1196402"/>
            <a:ext cx="1613682" cy="820801"/>
          </a:xfrm>
          <a:prstGeom prst="round2Same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Intensidad de emisiones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7222CB45-D9ED-7F89-CEA6-D52062CF36C4}"/>
              </a:ext>
            </a:extLst>
          </p:cNvPr>
          <p:cNvSpPr/>
          <p:nvPr/>
        </p:nvSpPr>
        <p:spPr>
          <a:xfrm>
            <a:off x="8141774" y="1209287"/>
            <a:ext cx="1613682" cy="820801"/>
          </a:xfrm>
          <a:prstGeom prst="round2Same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Emisiones por ingresos y empleados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6F9A12B9-CCC7-E7A6-558C-60D7B2377C26}"/>
              </a:ext>
            </a:extLst>
          </p:cNvPr>
          <p:cNvSpPr/>
          <p:nvPr/>
        </p:nvSpPr>
        <p:spPr>
          <a:xfrm>
            <a:off x="10009537" y="1196401"/>
            <a:ext cx="1613682" cy="820801"/>
          </a:xfrm>
          <a:prstGeom prst="round2Same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Reducción %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834F9-BBA9-775C-EF1C-A696D2B8E597}"/>
              </a:ext>
            </a:extLst>
          </p:cNvPr>
          <p:cNvSpPr txBox="1"/>
          <p:nvPr/>
        </p:nvSpPr>
        <p:spPr>
          <a:xfrm>
            <a:off x="3607132" y="423732"/>
            <a:ext cx="5116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latin typeface="+mj-lt"/>
              </a:rPr>
              <a:t>KPIs</a:t>
            </a:r>
            <a:r>
              <a:rPr lang="es-ES" sz="2000" dirty="0">
                <a:latin typeface="+mj-lt"/>
              </a:rPr>
              <a:t> &amp; PLAN DE REDUCCIÓN DE EMISIONES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597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6;p32">
            <a:extLst>
              <a:ext uri="{FF2B5EF4-FFF2-40B4-BE49-F238E27FC236}">
                <a16:creationId xmlns:a16="http://schemas.microsoft.com/office/drawing/2014/main" id="{FA3BAE87-3232-B66E-C6C2-EAAD792C9693}"/>
              </a:ext>
            </a:extLst>
          </p:cNvPr>
          <p:cNvSpPr/>
          <p:nvPr/>
        </p:nvSpPr>
        <p:spPr>
          <a:xfrm>
            <a:off x="1809393" y="2396494"/>
            <a:ext cx="7351645" cy="2391107"/>
          </a:xfrm>
          <a:custGeom>
            <a:avLst/>
            <a:gdLst/>
            <a:ahLst/>
            <a:cxnLst/>
            <a:rect l="l" t="t" r="r" b="b"/>
            <a:pathLst>
              <a:path w="225857" h="146919" extrusionOk="0">
                <a:moveTo>
                  <a:pt x="197538" y="3343"/>
                </a:moveTo>
                <a:cubicBezTo>
                  <a:pt x="198976" y="2573"/>
                  <a:pt x="206714" y="1945"/>
                  <a:pt x="215688" y="1621"/>
                </a:cubicBezTo>
                <a:cubicBezTo>
                  <a:pt x="217166" y="1581"/>
                  <a:pt x="220650" y="1439"/>
                  <a:pt x="224641" y="1216"/>
                </a:cubicBezTo>
                <a:lnTo>
                  <a:pt x="224641" y="1"/>
                </a:lnTo>
                <a:cubicBezTo>
                  <a:pt x="214148" y="345"/>
                  <a:pt x="192839" y="1074"/>
                  <a:pt x="189962" y="2695"/>
                </a:cubicBezTo>
                <a:cubicBezTo>
                  <a:pt x="186620" y="4579"/>
                  <a:pt x="192859" y="5409"/>
                  <a:pt x="199625" y="7050"/>
                </a:cubicBezTo>
                <a:cubicBezTo>
                  <a:pt x="206755" y="8792"/>
                  <a:pt x="214270" y="9339"/>
                  <a:pt x="211677" y="11000"/>
                </a:cubicBezTo>
                <a:cubicBezTo>
                  <a:pt x="208841" y="12823"/>
                  <a:pt x="197498" y="12681"/>
                  <a:pt x="185506" y="12985"/>
                </a:cubicBezTo>
                <a:cubicBezTo>
                  <a:pt x="173535" y="13289"/>
                  <a:pt x="160490" y="13836"/>
                  <a:pt x="154069" y="16307"/>
                </a:cubicBezTo>
                <a:cubicBezTo>
                  <a:pt x="146898" y="19062"/>
                  <a:pt x="153967" y="21999"/>
                  <a:pt x="161259" y="25037"/>
                </a:cubicBezTo>
                <a:cubicBezTo>
                  <a:pt x="169605" y="28522"/>
                  <a:pt x="178031" y="32046"/>
                  <a:pt x="171306" y="36361"/>
                </a:cubicBezTo>
                <a:cubicBezTo>
                  <a:pt x="163569" y="41323"/>
                  <a:pt x="146736" y="41263"/>
                  <a:pt x="127999" y="41202"/>
                </a:cubicBezTo>
                <a:cubicBezTo>
                  <a:pt x="109606" y="41121"/>
                  <a:pt x="89634" y="41060"/>
                  <a:pt x="72153" y="47765"/>
                </a:cubicBezTo>
                <a:cubicBezTo>
                  <a:pt x="51026" y="55867"/>
                  <a:pt x="49304" y="67110"/>
                  <a:pt x="47258" y="80418"/>
                </a:cubicBezTo>
                <a:cubicBezTo>
                  <a:pt x="44564" y="97919"/>
                  <a:pt x="41303" y="119168"/>
                  <a:pt x="0" y="146493"/>
                </a:cubicBezTo>
                <a:lnTo>
                  <a:pt x="2573" y="146919"/>
                </a:lnTo>
                <a:lnTo>
                  <a:pt x="45921" y="146919"/>
                </a:lnTo>
                <a:cubicBezTo>
                  <a:pt x="69317" y="117547"/>
                  <a:pt x="68142" y="95509"/>
                  <a:pt x="67372" y="81329"/>
                </a:cubicBezTo>
                <a:cubicBezTo>
                  <a:pt x="66663" y="67920"/>
                  <a:pt x="66177" y="58967"/>
                  <a:pt x="83071" y="51755"/>
                </a:cubicBezTo>
                <a:cubicBezTo>
                  <a:pt x="97432" y="45638"/>
                  <a:pt x="113658" y="45780"/>
                  <a:pt x="133245" y="45942"/>
                </a:cubicBezTo>
                <a:cubicBezTo>
                  <a:pt x="154129" y="46144"/>
                  <a:pt x="179004" y="46367"/>
                  <a:pt x="187856" y="39278"/>
                </a:cubicBezTo>
                <a:cubicBezTo>
                  <a:pt x="195209" y="33383"/>
                  <a:pt x="182062" y="28481"/>
                  <a:pt x="172441" y="24896"/>
                </a:cubicBezTo>
                <a:cubicBezTo>
                  <a:pt x="164399" y="21857"/>
                  <a:pt x="158221" y="19244"/>
                  <a:pt x="163791" y="17279"/>
                </a:cubicBezTo>
                <a:cubicBezTo>
                  <a:pt x="169362" y="15314"/>
                  <a:pt x="179186" y="15071"/>
                  <a:pt x="191522" y="14788"/>
                </a:cubicBezTo>
                <a:cubicBezTo>
                  <a:pt x="204445" y="14484"/>
                  <a:pt x="220063" y="14261"/>
                  <a:pt x="223122" y="11810"/>
                </a:cubicBezTo>
                <a:cubicBezTo>
                  <a:pt x="225856" y="9623"/>
                  <a:pt x="214574" y="7880"/>
                  <a:pt x="206451" y="6604"/>
                </a:cubicBezTo>
                <a:cubicBezTo>
                  <a:pt x="199280" y="5470"/>
                  <a:pt x="195006" y="4700"/>
                  <a:pt x="197538" y="334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9000">
                <a:schemeClr val="accent2"/>
              </a:gs>
              <a:gs pos="32000">
                <a:schemeClr val="accent1">
                  <a:lumMod val="60000"/>
                  <a:lumOff val="40000"/>
                </a:schemeClr>
              </a:gs>
              <a:gs pos="78000">
                <a:schemeClr val="accent2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>
            <a:outerShdw blurRad="57150" dist="47625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057;p32">
            <a:extLst>
              <a:ext uri="{FF2B5EF4-FFF2-40B4-BE49-F238E27FC236}">
                <a16:creationId xmlns:a16="http://schemas.microsoft.com/office/drawing/2014/main" id="{7C83F2EA-6741-612E-591D-7668D772FA68}"/>
              </a:ext>
            </a:extLst>
          </p:cNvPr>
          <p:cNvGrpSpPr/>
          <p:nvPr/>
        </p:nvGrpSpPr>
        <p:grpSpPr>
          <a:xfrm>
            <a:off x="1867068" y="1505319"/>
            <a:ext cx="820500" cy="3105650"/>
            <a:chOff x="636900" y="1800750"/>
            <a:chExt cx="820500" cy="3105650"/>
          </a:xfrm>
        </p:grpSpPr>
        <p:cxnSp>
          <p:nvCxnSpPr>
            <p:cNvPr id="4" name="Google Shape;1058;p32">
              <a:extLst>
                <a:ext uri="{FF2B5EF4-FFF2-40B4-BE49-F238E27FC236}">
                  <a16:creationId xmlns:a16="http://schemas.microsoft.com/office/drawing/2014/main" id="{27FFC7D8-3754-0410-D5C9-20CFAC040690}"/>
                </a:ext>
              </a:extLst>
            </p:cNvPr>
            <p:cNvCxnSpPr>
              <a:stCxn id="7" idx="4"/>
            </p:cNvCxnSpPr>
            <p:nvPr/>
          </p:nvCxnSpPr>
          <p:spPr>
            <a:xfrm>
              <a:off x="1047200" y="2525900"/>
              <a:ext cx="0" cy="23805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algn="bl" rotWithShape="0">
                <a:srgbClr val="000000">
                  <a:alpha val="34000"/>
                </a:srgbClr>
              </a:outerShdw>
            </a:effectLst>
          </p:spPr>
        </p:cxnSp>
        <p:grpSp>
          <p:nvGrpSpPr>
            <p:cNvPr id="5" name="Google Shape;1060;p32">
              <a:extLst>
                <a:ext uri="{FF2B5EF4-FFF2-40B4-BE49-F238E27FC236}">
                  <a16:creationId xmlns:a16="http://schemas.microsoft.com/office/drawing/2014/main" id="{30DD440D-391A-CAAC-9733-A78F639D1429}"/>
                </a:ext>
              </a:extLst>
            </p:cNvPr>
            <p:cNvGrpSpPr/>
            <p:nvPr/>
          </p:nvGrpSpPr>
          <p:grpSpPr>
            <a:xfrm>
              <a:off x="636900" y="1800750"/>
              <a:ext cx="820500" cy="820500"/>
              <a:chOff x="3403200" y="1694625"/>
              <a:chExt cx="820500" cy="820500"/>
            </a:xfrm>
          </p:grpSpPr>
          <p:sp>
            <p:nvSpPr>
              <p:cNvPr id="6" name="Google Shape;1061;p32">
                <a:extLst>
                  <a:ext uri="{FF2B5EF4-FFF2-40B4-BE49-F238E27FC236}">
                    <a16:creationId xmlns:a16="http://schemas.microsoft.com/office/drawing/2014/main" id="{98CADF27-7110-A8B8-E31D-503BA4336DDE}"/>
                  </a:ext>
                </a:extLst>
              </p:cNvPr>
              <p:cNvSpPr/>
              <p:nvPr/>
            </p:nvSpPr>
            <p:spPr>
              <a:xfrm>
                <a:off x="3403200" y="1694625"/>
                <a:ext cx="820500" cy="8205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ffectLst>
                <a:outerShdw blurRad="85725" dist="9525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059;p32">
                <a:extLst>
                  <a:ext uri="{FF2B5EF4-FFF2-40B4-BE49-F238E27FC236}">
                    <a16:creationId xmlns:a16="http://schemas.microsoft.com/office/drawing/2014/main" id="{2949FDC0-425C-4A3E-DDF7-4F85C4A8235B}"/>
                  </a:ext>
                </a:extLst>
              </p:cNvPr>
              <p:cNvSpPr/>
              <p:nvPr/>
            </p:nvSpPr>
            <p:spPr>
              <a:xfrm>
                <a:off x="3498650" y="1790075"/>
                <a:ext cx="629700" cy="629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dist="9525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1062;p32">
            <a:extLst>
              <a:ext uri="{FF2B5EF4-FFF2-40B4-BE49-F238E27FC236}">
                <a16:creationId xmlns:a16="http://schemas.microsoft.com/office/drawing/2014/main" id="{22F03667-3B68-7D75-ECDB-2D03EF696401}"/>
              </a:ext>
            </a:extLst>
          </p:cNvPr>
          <p:cNvSpPr txBox="1"/>
          <p:nvPr/>
        </p:nvSpPr>
        <p:spPr>
          <a:xfrm>
            <a:off x="2731044" y="1933526"/>
            <a:ext cx="14400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Uso de energías renovables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Proyectos de compensación</a:t>
            </a:r>
            <a:endParaRPr sz="12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1063;p32">
            <a:extLst>
              <a:ext uri="{FF2B5EF4-FFF2-40B4-BE49-F238E27FC236}">
                <a16:creationId xmlns:a16="http://schemas.microsoft.com/office/drawing/2014/main" id="{64BCF753-D454-7E48-DD87-069A335C75F3}"/>
              </a:ext>
            </a:extLst>
          </p:cNvPr>
          <p:cNvSpPr txBox="1"/>
          <p:nvPr/>
        </p:nvSpPr>
        <p:spPr>
          <a:xfrm>
            <a:off x="2747343" y="1353094"/>
            <a:ext cx="144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Acción climática</a:t>
            </a:r>
            <a:endParaRPr sz="17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" name="Google Shape;1064;p32">
            <a:extLst>
              <a:ext uri="{FF2B5EF4-FFF2-40B4-BE49-F238E27FC236}">
                <a16:creationId xmlns:a16="http://schemas.microsoft.com/office/drawing/2014/main" id="{D954883E-4833-70B8-A013-DF82931E2FF5}"/>
              </a:ext>
            </a:extLst>
          </p:cNvPr>
          <p:cNvGrpSpPr/>
          <p:nvPr/>
        </p:nvGrpSpPr>
        <p:grpSpPr>
          <a:xfrm>
            <a:off x="4323318" y="1505319"/>
            <a:ext cx="820500" cy="1619750"/>
            <a:chOff x="636900" y="1800750"/>
            <a:chExt cx="820500" cy="161975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grpSpPr>
        <p:cxnSp>
          <p:nvCxnSpPr>
            <p:cNvPr id="11" name="Google Shape;1065;p32">
              <a:extLst>
                <a:ext uri="{FF2B5EF4-FFF2-40B4-BE49-F238E27FC236}">
                  <a16:creationId xmlns:a16="http://schemas.microsoft.com/office/drawing/2014/main" id="{8E21CF8B-21AE-A347-496B-D2C33A3B27D1}"/>
                </a:ext>
              </a:extLst>
            </p:cNvPr>
            <p:cNvCxnSpPr>
              <a:stCxn id="14" idx="4"/>
            </p:cNvCxnSpPr>
            <p:nvPr/>
          </p:nvCxnSpPr>
          <p:spPr>
            <a:xfrm>
              <a:off x="1047200" y="2525900"/>
              <a:ext cx="0" cy="894600"/>
            </a:xfrm>
            <a:prstGeom prst="straightConnector1">
              <a:avLst/>
            </a:prstGeom>
            <a:grpFill/>
            <a:ln w="2857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algn="bl" rotWithShape="0">
                <a:srgbClr val="000000">
                  <a:alpha val="34000"/>
                </a:srgbClr>
              </a:outerShdw>
            </a:effectLst>
          </p:spPr>
        </p:cxnSp>
        <p:grpSp>
          <p:nvGrpSpPr>
            <p:cNvPr id="12" name="Google Shape;1067;p32">
              <a:extLst>
                <a:ext uri="{FF2B5EF4-FFF2-40B4-BE49-F238E27FC236}">
                  <a16:creationId xmlns:a16="http://schemas.microsoft.com/office/drawing/2014/main" id="{3C84CBFF-E481-B0B2-9D6E-4120B6518496}"/>
                </a:ext>
              </a:extLst>
            </p:cNvPr>
            <p:cNvGrpSpPr/>
            <p:nvPr/>
          </p:nvGrpSpPr>
          <p:grpSpPr>
            <a:xfrm>
              <a:off x="636900" y="1800750"/>
              <a:ext cx="820500" cy="820500"/>
              <a:chOff x="3403200" y="1694625"/>
              <a:chExt cx="820500" cy="820500"/>
            </a:xfrm>
            <a:grpFill/>
          </p:grpSpPr>
          <p:sp>
            <p:nvSpPr>
              <p:cNvPr id="13" name="Google Shape;1068;p32">
                <a:extLst>
                  <a:ext uri="{FF2B5EF4-FFF2-40B4-BE49-F238E27FC236}">
                    <a16:creationId xmlns:a16="http://schemas.microsoft.com/office/drawing/2014/main" id="{DBAEDD6E-576A-B3AC-32C5-810E3CA135AA}"/>
                  </a:ext>
                </a:extLst>
              </p:cNvPr>
              <p:cNvSpPr/>
              <p:nvPr/>
            </p:nvSpPr>
            <p:spPr>
              <a:xfrm>
                <a:off x="3403200" y="1694625"/>
                <a:ext cx="820500" cy="8205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85725" dist="9525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66;p32">
                <a:extLst>
                  <a:ext uri="{FF2B5EF4-FFF2-40B4-BE49-F238E27FC236}">
                    <a16:creationId xmlns:a16="http://schemas.microsoft.com/office/drawing/2014/main" id="{79901B03-A457-FB38-A75D-65C70FFA9CF1}"/>
                  </a:ext>
                </a:extLst>
              </p:cNvPr>
              <p:cNvSpPr/>
              <p:nvPr/>
            </p:nvSpPr>
            <p:spPr>
              <a:xfrm>
                <a:off x="3498650" y="1790075"/>
                <a:ext cx="629700" cy="62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85725" dist="9525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5" name="Google Shape;1069;p32">
            <a:extLst>
              <a:ext uri="{FF2B5EF4-FFF2-40B4-BE49-F238E27FC236}">
                <a16:creationId xmlns:a16="http://schemas.microsoft.com/office/drawing/2014/main" id="{C1694CB7-1369-D247-A269-C2F4B6CA9C8B}"/>
              </a:ext>
            </a:extLst>
          </p:cNvPr>
          <p:cNvSpPr txBox="1"/>
          <p:nvPr/>
        </p:nvSpPr>
        <p:spPr>
          <a:xfrm>
            <a:off x="5216493" y="1725170"/>
            <a:ext cx="1714838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Proyectos de circularidad reutilización y reciclaje</a:t>
            </a:r>
            <a:endParaRPr sz="12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" name="Google Shape;1070;p32">
            <a:extLst>
              <a:ext uri="{FF2B5EF4-FFF2-40B4-BE49-F238E27FC236}">
                <a16:creationId xmlns:a16="http://schemas.microsoft.com/office/drawing/2014/main" id="{34BF7FAB-61BC-FEC8-AF4B-31D2B66340AC}"/>
              </a:ext>
            </a:extLst>
          </p:cNvPr>
          <p:cNvSpPr txBox="1"/>
          <p:nvPr/>
        </p:nvSpPr>
        <p:spPr>
          <a:xfrm>
            <a:off x="5178352" y="1432613"/>
            <a:ext cx="2081133" cy="42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>
                    <a:lumMod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Cero residuos</a:t>
            </a:r>
            <a:endParaRPr sz="1700" dirty="0">
              <a:solidFill>
                <a:schemeClr val="accent1">
                  <a:lumMod val="7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" name="Google Shape;1071;p32">
            <a:extLst>
              <a:ext uri="{FF2B5EF4-FFF2-40B4-BE49-F238E27FC236}">
                <a16:creationId xmlns:a16="http://schemas.microsoft.com/office/drawing/2014/main" id="{C2259ED9-6FEC-E9C9-6BBC-73F6ACB50061}"/>
              </a:ext>
            </a:extLst>
          </p:cNvPr>
          <p:cNvGrpSpPr/>
          <p:nvPr/>
        </p:nvGrpSpPr>
        <p:grpSpPr>
          <a:xfrm rot="10800000">
            <a:off x="6110831" y="3103944"/>
            <a:ext cx="820500" cy="1714850"/>
            <a:chOff x="636900" y="1800750"/>
            <a:chExt cx="820500" cy="1714850"/>
          </a:xfrm>
        </p:grpSpPr>
        <p:cxnSp>
          <p:nvCxnSpPr>
            <p:cNvPr id="18" name="Google Shape;1072;p32">
              <a:extLst>
                <a:ext uri="{FF2B5EF4-FFF2-40B4-BE49-F238E27FC236}">
                  <a16:creationId xmlns:a16="http://schemas.microsoft.com/office/drawing/2014/main" id="{54A4FCA2-1B36-7A1E-E649-695FA89A089D}"/>
                </a:ext>
              </a:extLst>
            </p:cNvPr>
            <p:cNvCxnSpPr>
              <a:stCxn id="21" idx="4"/>
            </p:cNvCxnSpPr>
            <p:nvPr/>
          </p:nvCxnSpPr>
          <p:spPr>
            <a:xfrm>
              <a:off x="1047200" y="2525900"/>
              <a:ext cx="0" cy="9897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algn="bl" rotWithShape="0">
                <a:srgbClr val="000000">
                  <a:alpha val="34000"/>
                </a:srgbClr>
              </a:outerShdw>
            </a:effectLst>
          </p:spPr>
        </p:cxnSp>
        <p:grpSp>
          <p:nvGrpSpPr>
            <p:cNvPr id="19" name="Google Shape;1074;p32">
              <a:extLst>
                <a:ext uri="{FF2B5EF4-FFF2-40B4-BE49-F238E27FC236}">
                  <a16:creationId xmlns:a16="http://schemas.microsoft.com/office/drawing/2014/main" id="{D55FAC30-067E-FC88-60DD-76E4E2CEE2BC}"/>
                </a:ext>
              </a:extLst>
            </p:cNvPr>
            <p:cNvGrpSpPr/>
            <p:nvPr/>
          </p:nvGrpSpPr>
          <p:grpSpPr>
            <a:xfrm>
              <a:off x="636900" y="1800750"/>
              <a:ext cx="820500" cy="820500"/>
              <a:chOff x="3403200" y="1694625"/>
              <a:chExt cx="820500" cy="820500"/>
            </a:xfrm>
          </p:grpSpPr>
          <p:sp>
            <p:nvSpPr>
              <p:cNvPr id="20" name="Google Shape;1075;p32">
                <a:extLst>
                  <a:ext uri="{FF2B5EF4-FFF2-40B4-BE49-F238E27FC236}">
                    <a16:creationId xmlns:a16="http://schemas.microsoft.com/office/drawing/2014/main" id="{3455A3F3-0DE4-DA1A-8900-EE206BF8241E}"/>
                  </a:ext>
                </a:extLst>
              </p:cNvPr>
              <p:cNvSpPr/>
              <p:nvPr/>
            </p:nvSpPr>
            <p:spPr>
              <a:xfrm>
                <a:off x="3403200" y="1694625"/>
                <a:ext cx="820500" cy="820500"/>
              </a:xfrm>
              <a:prstGeom prst="ellipse">
                <a:avLst/>
              </a:prstGeom>
              <a:gradFill>
                <a:gsLst>
                  <a:gs pos="50000">
                    <a:srgbClr val="41A0CB"/>
                  </a:gs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5"/>
                  </a:gs>
                </a:gsLst>
                <a:lin ang="0" scaled="0"/>
              </a:gradFill>
              <a:ln>
                <a:noFill/>
              </a:ln>
              <a:effectLst>
                <a:outerShdw blurRad="85725" dist="9525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1073;p32">
                <a:extLst>
                  <a:ext uri="{FF2B5EF4-FFF2-40B4-BE49-F238E27FC236}">
                    <a16:creationId xmlns:a16="http://schemas.microsoft.com/office/drawing/2014/main" id="{78021032-9CC7-5367-3E48-B4DA09A54CF1}"/>
                  </a:ext>
                </a:extLst>
              </p:cNvPr>
              <p:cNvSpPr/>
              <p:nvPr/>
            </p:nvSpPr>
            <p:spPr>
              <a:xfrm>
                <a:off x="3498650" y="1790075"/>
                <a:ext cx="629700" cy="629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dist="9525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1076;p32">
            <a:extLst>
              <a:ext uri="{FF2B5EF4-FFF2-40B4-BE49-F238E27FC236}">
                <a16:creationId xmlns:a16="http://schemas.microsoft.com/office/drawing/2014/main" id="{32AE505D-03AE-A904-B43B-2A53A8061655}"/>
              </a:ext>
            </a:extLst>
          </p:cNvPr>
          <p:cNvSpPr txBox="1"/>
          <p:nvPr/>
        </p:nvSpPr>
        <p:spPr>
          <a:xfrm>
            <a:off x="4313539" y="4268317"/>
            <a:ext cx="173468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Concienciación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Inclusión en la estrategia</a:t>
            </a:r>
            <a:endParaRPr sz="12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" name="Google Shape;1077;p32">
            <a:extLst>
              <a:ext uri="{FF2B5EF4-FFF2-40B4-BE49-F238E27FC236}">
                <a16:creationId xmlns:a16="http://schemas.microsoft.com/office/drawing/2014/main" id="{372DAAA1-2D32-BBC7-E35B-41665EBBAC1E}"/>
              </a:ext>
            </a:extLst>
          </p:cNvPr>
          <p:cNvSpPr txBox="1"/>
          <p:nvPr/>
        </p:nvSpPr>
        <p:spPr>
          <a:xfrm>
            <a:off x="4016347" y="3941755"/>
            <a:ext cx="2095442" cy="16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41A0C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Cultura sostenible </a:t>
            </a:r>
            <a:endParaRPr sz="1700" dirty="0">
              <a:solidFill>
                <a:srgbClr val="41A0C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4" name="Google Shape;1078;p32">
            <a:extLst>
              <a:ext uri="{FF2B5EF4-FFF2-40B4-BE49-F238E27FC236}">
                <a16:creationId xmlns:a16="http://schemas.microsoft.com/office/drawing/2014/main" id="{925081FA-68E3-0BFF-C314-A9C4C1F21520}"/>
              </a:ext>
            </a:extLst>
          </p:cNvPr>
          <p:cNvGrpSpPr/>
          <p:nvPr/>
        </p:nvGrpSpPr>
        <p:grpSpPr>
          <a:xfrm rot="10800000">
            <a:off x="8557201" y="2559144"/>
            <a:ext cx="820800" cy="2259870"/>
            <a:chOff x="636554" y="1800530"/>
            <a:chExt cx="820800" cy="2259870"/>
          </a:xfrm>
        </p:grpSpPr>
        <p:cxnSp>
          <p:nvCxnSpPr>
            <p:cNvPr id="25" name="Google Shape;1079;p32">
              <a:extLst>
                <a:ext uri="{FF2B5EF4-FFF2-40B4-BE49-F238E27FC236}">
                  <a16:creationId xmlns:a16="http://schemas.microsoft.com/office/drawing/2014/main" id="{11F0EF20-CECC-D135-53B7-7D4434D23528}"/>
                </a:ext>
              </a:extLst>
            </p:cNvPr>
            <p:cNvCxnSpPr>
              <a:stCxn id="28" idx="4"/>
            </p:cNvCxnSpPr>
            <p:nvPr/>
          </p:nvCxnSpPr>
          <p:spPr>
            <a:xfrm>
              <a:off x="1047200" y="2525900"/>
              <a:ext cx="0" cy="15345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algn="bl" rotWithShape="0">
                <a:srgbClr val="000000">
                  <a:alpha val="34000"/>
                </a:srgbClr>
              </a:outerShdw>
            </a:effectLst>
          </p:spPr>
        </p:cxnSp>
        <p:grpSp>
          <p:nvGrpSpPr>
            <p:cNvPr id="26" name="Google Shape;1081;p32">
              <a:extLst>
                <a:ext uri="{FF2B5EF4-FFF2-40B4-BE49-F238E27FC236}">
                  <a16:creationId xmlns:a16="http://schemas.microsoft.com/office/drawing/2014/main" id="{10FE32A7-B074-5B45-FDCC-D799BCDD659B}"/>
                </a:ext>
              </a:extLst>
            </p:cNvPr>
            <p:cNvGrpSpPr/>
            <p:nvPr/>
          </p:nvGrpSpPr>
          <p:grpSpPr>
            <a:xfrm>
              <a:off x="636554" y="1800530"/>
              <a:ext cx="820800" cy="820800"/>
              <a:chOff x="3402854" y="1694405"/>
              <a:chExt cx="820800" cy="820800"/>
            </a:xfrm>
          </p:grpSpPr>
          <p:sp>
            <p:nvSpPr>
              <p:cNvPr id="27" name="Google Shape;1082;p32">
                <a:extLst>
                  <a:ext uri="{FF2B5EF4-FFF2-40B4-BE49-F238E27FC236}">
                    <a16:creationId xmlns:a16="http://schemas.microsoft.com/office/drawing/2014/main" id="{4A6B3199-F2CD-C512-2A14-083E54AE1667}"/>
                  </a:ext>
                </a:extLst>
              </p:cNvPr>
              <p:cNvSpPr/>
              <p:nvPr/>
            </p:nvSpPr>
            <p:spPr>
              <a:xfrm rot="10800000">
                <a:off x="3402854" y="1694405"/>
                <a:ext cx="820800" cy="820800"/>
              </a:xfrm>
              <a:prstGeom prst="ellipse">
                <a:avLst/>
              </a:prstGeom>
              <a:gradFill>
                <a:gsLst>
                  <a:gs pos="0">
                    <a:srgbClr val="3B6DD1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  <a:effectLst>
                <a:outerShdw blurRad="85725" dist="9525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080;p32">
                <a:extLst>
                  <a:ext uri="{FF2B5EF4-FFF2-40B4-BE49-F238E27FC236}">
                    <a16:creationId xmlns:a16="http://schemas.microsoft.com/office/drawing/2014/main" id="{8F7C798A-B68F-EAF0-4B0F-704BD6AF5FA0}"/>
                  </a:ext>
                </a:extLst>
              </p:cNvPr>
              <p:cNvSpPr/>
              <p:nvPr/>
            </p:nvSpPr>
            <p:spPr>
              <a:xfrm>
                <a:off x="3498650" y="1790075"/>
                <a:ext cx="629700" cy="629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dist="9525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1083;p32">
            <a:extLst>
              <a:ext uri="{FF2B5EF4-FFF2-40B4-BE49-F238E27FC236}">
                <a16:creationId xmlns:a16="http://schemas.microsoft.com/office/drawing/2014/main" id="{FBC59EF5-278A-4C4C-B52B-88A5736DB710}"/>
              </a:ext>
            </a:extLst>
          </p:cNvPr>
          <p:cNvSpPr txBox="1"/>
          <p:nvPr/>
        </p:nvSpPr>
        <p:spPr>
          <a:xfrm>
            <a:off x="7046671" y="4027221"/>
            <a:ext cx="14400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Evaluación del impacto ambiental, social y financiero </a:t>
            </a:r>
            <a:endParaRPr sz="12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" name="Google Shape;1084;p32">
            <a:extLst>
              <a:ext uri="{FF2B5EF4-FFF2-40B4-BE49-F238E27FC236}">
                <a16:creationId xmlns:a16="http://schemas.microsoft.com/office/drawing/2014/main" id="{1C941F55-1044-5FAF-8BCC-00E476C97D5E}"/>
              </a:ext>
            </a:extLst>
          </p:cNvPr>
          <p:cNvSpPr txBox="1"/>
          <p:nvPr/>
        </p:nvSpPr>
        <p:spPr>
          <a:xfrm>
            <a:off x="7044219" y="3708384"/>
            <a:ext cx="1440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0070C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Impacto</a:t>
            </a:r>
            <a:endParaRPr sz="1700" dirty="0">
              <a:solidFill>
                <a:srgbClr val="0070C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4" name="Google Shape;1071;p32">
            <a:extLst>
              <a:ext uri="{FF2B5EF4-FFF2-40B4-BE49-F238E27FC236}">
                <a16:creationId xmlns:a16="http://schemas.microsoft.com/office/drawing/2014/main" id="{C39DDF81-30BD-49D8-C3AB-3C5A6DD0F140}"/>
              </a:ext>
            </a:extLst>
          </p:cNvPr>
          <p:cNvGrpSpPr/>
          <p:nvPr/>
        </p:nvGrpSpPr>
        <p:grpSpPr>
          <a:xfrm>
            <a:off x="8117932" y="1046727"/>
            <a:ext cx="820500" cy="1466271"/>
            <a:chOff x="636900" y="2049329"/>
            <a:chExt cx="820500" cy="1466271"/>
          </a:xfrm>
        </p:grpSpPr>
        <p:cxnSp>
          <p:nvCxnSpPr>
            <p:cNvPr id="45" name="Google Shape;1072;p32">
              <a:extLst>
                <a:ext uri="{FF2B5EF4-FFF2-40B4-BE49-F238E27FC236}">
                  <a16:creationId xmlns:a16="http://schemas.microsoft.com/office/drawing/2014/main" id="{830EDBAC-DC2D-CA1E-A264-E3DFC7155BE7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00" y="2860151"/>
              <a:ext cx="0" cy="655449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algn="bl" rotWithShape="0">
                <a:srgbClr val="000000">
                  <a:alpha val="34000"/>
                </a:srgbClr>
              </a:outerShdw>
            </a:effectLst>
          </p:spPr>
        </p:cxnSp>
        <p:grpSp>
          <p:nvGrpSpPr>
            <p:cNvPr id="46" name="Google Shape;1074;p32">
              <a:extLst>
                <a:ext uri="{FF2B5EF4-FFF2-40B4-BE49-F238E27FC236}">
                  <a16:creationId xmlns:a16="http://schemas.microsoft.com/office/drawing/2014/main" id="{A909B648-B9A4-5E5B-561B-FDCF3E4CB71C}"/>
                </a:ext>
              </a:extLst>
            </p:cNvPr>
            <p:cNvGrpSpPr/>
            <p:nvPr/>
          </p:nvGrpSpPr>
          <p:grpSpPr>
            <a:xfrm>
              <a:off x="636900" y="2049329"/>
              <a:ext cx="820500" cy="820500"/>
              <a:chOff x="3403200" y="1943204"/>
              <a:chExt cx="820500" cy="820500"/>
            </a:xfrm>
          </p:grpSpPr>
          <p:sp>
            <p:nvSpPr>
              <p:cNvPr id="47" name="Google Shape;1075;p32">
                <a:extLst>
                  <a:ext uri="{FF2B5EF4-FFF2-40B4-BE49-F238E27FC236}">
                    <a16:creationId xmlns:a16="http://schemas.microsoft.com/office/drawing/2014/main" id="{301B944F-AFC0-F832-5325-C8A1CD2CA8AB}"/>
                  </a:ext>
                </a:extLst>
              </p:cNvPr>
              <p:cNvSpPr/>
              <p:nvPr/>
            </p:nvSpPr>
            <p:spPr>
              <a:xfrm>
                <a:off x="3403200" y="1943204"/>
                <a:ext cx="820500" cy="820500"/>
              </a:xfrm>
              <a:prstGeom prst="ellipse">
                <a:avLst/>
              </a:prstGeom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5"/>
                  </a:gs>
                </a:gsLst>
                <a:lin ang="0" scaled="0"/>
              </a:gradFill>
              <a:ln>
                <a:noFill/>
              </a:ln>
              <a:effectLst>
                <a:outerShdw blurRad="85725" dist="9525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1073;p32">
                <a:extLst>
                  <a:ext uri="{FF2B5EF4-FFF2-40B4-BE49-F238E27FC236}">
                    <a16:creationId xmlns:a16="http://schemas.microsoft.com/office/drawing/2014/main" id="{6BA565CF-7A4E-CE69-7A54-29878137F3BA}"/>
                  </a:ext>
                </a:extLst>
              </p:cNvPr>
              <p:cNvSpPr/>
              <p:nvPr/>
            </p:nvSpPr>
            <p:spPr>
              <a:xfrm>
                <a:off x="3498650" y="2038652"/>
                <a:ext cx="629700" cy="629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dist="9525" algn="bl" rotWithShape="0">
                  <a:srgbClr val="000000">
                    <a:alpha val="34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1070;p32">
            <a:extLst>
              <a:ext uri="{FF2B5EF4-FFF2-40B4-BE49-F238E27FC236}">
                <a16:creationId xmlns:a16="http://schemas.microsoft.com/office/drawing/2014/main" id="{625FA238-2096-73E2-D57A-E49D4C264E19}"/>
              </a:ext>
            </a:extLst>
          </p:cNvPr>
          <p:cNvSpPr txBox="1"/>
          <p:nvPr/>
        </p:nvSpPr>
        <p:spPr>
          <a:xfrm>
            <a:off x="9033501" y="1153796"/>
            <a:ext cx="2679559" cy="42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Innovación y colaboración</a:t>
            </a:r>
            <a:endParaRPr sz="1700" dirty="0">
              <a:solidFill>
                <a:schemeClr val="accent2">
                  <a:lumMod val="40000"/>
                  <a:lumOff val="6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" name="Google Shape;1069;p32">
            <a:extLst>
              <a:ext uri="{FF2B5EF4-FFF2-40B4-BE49-F238E27FC236}">
                <a16:creationId xmlns:a16="http://schemas.microsoft.com/office/drawing/2014/main" id="{FC66FECC-CBAC-AF35-7CC6-07DE8EC29C5F}"/>
              </a:ext>
            </a:extLst>
          </p:cNvPr>
          <p:cNvSpPr txBox="1"/>
          <p:nvPr/>
        </p:nvSpPr>
        <p:spPr>
          <a:xfrm>
            <a:off x="9037118" y="1442138"/>
            <a:ext cx="1793423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Proyectos de I+D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Colaboraciones con otras empresas y organizaciones</a:t>
            </a:r>
          </a:p>
        </p:txBody>
      </p:sp>
      <p:pic>
        <p:nvPicPr>
          <p:cNvPr id="50" name="Picture 4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6C95F05-5E6D-DE35-A82C-DE1B2583A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76" y="1692834"/>
            <a:ext cx="446583" cy="446583"/>
          </a:xfrm>
          <a:prstGeom prst="rect">
            <a:avLst/>
          </a:prstGeom>
        </p:spPr>
      </p:pic>
      <p:pic>
        <p:nvPicPr>
          <p:cNvPr id="52" name="Picture 5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5C31D91-3283-2449-A84D-AE371081C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75" y="1683073"/>
            <a:ext cx="442285" cy="442285"/>
          </a:xfrm>
          <a:prstGeom prst="rect">
            <a:avLst/>
          </a:prstGeom>
        </p:spPr>
      </p:pic>
      <p:pic>
        <p:nvPicPr>
          <p:cNvPr id="56" name="Picture 5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4A08195-07CD-0448-4E6D-3CDEC126C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91" y="4180033"/>
            <a:ext cx="451480" cy="451480"/>
          </a:xfrm>
          <a:prstGeom prst="rect">
            <a:avLst/>
          </a:prstGeom>
        </p:spPr>
      </p:pic>
      <p:sp>
        <p:nvSpPr>
          <p:cNvPr id="57" name="Rectangle: Top Corners Rounded 56">
            <a:extLst>
              <a:ext uri="{FF2B5EF4-FFF2-40B4-BE49-F238E27FC236}">
                <a16:creationId xmlns:a16="http://schemas.microsoft.com/office/drawing/2014/main" id="{AF8EBE54-5BB4-E801-7E91-CD0CBB2F2646}"/>
              </a:ext>
            </a:extLst>
          </p:cNvPr>
          <p:cNvSpPr/>
          <p:nvPr/>
        </p:nvSpPr>
        <p:spPr>
          <a:xfrm>
            <a:off x="603254" y="5345581"/>
            <a:ext cx="1613682" cy="820801"/>
          </a:xfrm>
          <a:prstGeom prst="round2Same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energía renovable %</a:t>
            </a:r>
            <a:endParaRPr lang="en-GB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: Top Corners Rounded 57">
            <a:extLst>
              <a:ext uri="{FF2B5EF4-FFF2-40B4-BE49-F238E27FC236}">
                <a16:creationId xmlns:a16="http://schemas.microsoft.com/office/drawing/2014/main" id="{6B4796A9-27A4-2181-D7A8-38B516C994ED}"/>
              </a:ext>
            </a:extLst>
          </p:cNvPr>
          <p:cNvSpPr/>
          <p:nvPr/>
        </p:nvSpPr>
        <p:spPr>
          <a:xfrm>
            <a:off x="2518255" y="5345580"/>
            <a:ext cx="1613682" cy="820801"/>
          </a:xfrm>
          <a:prstGeom prst="round2Same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Cantidad de CO2 compensado</a:t>
            </a:r>
            <a:endParaRPr lang="en-GB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98CB52AF-1ED8-1A52-2223-78F4FA359EA0}"/>
              </a:ext>
            </a:extLst>
          </p:cNvPr>
          <p:cNvSpPr/>
          <p:nvPr/>
        </p:nvSpPr>
        <p:spPr>
          <a:xfrm>
            <a:off x="4399848" y="5341972"/>
            <a:ext cx="1613682" cy="820801"/>
          </a:xfrm>
          <a:prstGeom prst="round2Same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Cantidad de materiales reciclados</a:t>
            </a:r>
            <a:endParaRPr lang="en-GB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06BD77CF-4F2C-B0D4-091D-6ACBA6D69CC9}"/>
              </a:ext>
            </a:extLst>
          </p:cNvPr>
          <p:cNvSpPr/>
          <p:nvPr/>
        </p:nvSpPr>
        <p:spPr>
          <a:xfrm>
            <a:off x="6281441" y="5341971"/>
            <a:ext cx="1613682" cy="820801"/>
          </a:xfrm>
          <a:prstGeom prst="round2Same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participación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155998BB-8B77-84C8-A2E3-EC8F9A20AA3D}"/>
              </a:ext>
            </a:extLst>
          </p:cNvPr>
          <p:cNvSpPr/>
          <p:nvPr/>
        </p:nvSpPr>
        <p:spPr>
          <a:xfrm>
            <a:off x="8166278" y="5340173"/>
            <a:ext cx="1613682" cy="820801"/>
          </a:xfrm>
          <a:prstGeom prst="round2Same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EIAs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0404E237-0E2C-9CFF-96B6-CCE81BA31EE8}"/>
              </a:ext>
            </a:extLst>
          </p:cNvPr>
          <p:cNvSpPr/>
          <p:nvPr/>
        </p:nvSpPr>
        <p:spPr>
          <a:xfrm>
            <a:off x="10051115" y="5333490"/>
            <a:ext cx="1661946" cy="820801"/>
          </a:xfrm>
          <a:prstGeom prst="round2Same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Nuevos proyectos y colaboraciones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74C351-13DF-69DF-A439-4802A2A6DE79}"/>
              </a:ext>
            </a:extLst>
          </p:cNvPr>
          <p:cNvSpPr txBox="1"/>
          <p:nvPr/>
        </p:nvSpPr>
        <p:spPr>
          <a:xfrm>
            <a:off x="3607132" y="423732"/>
            <a:ext cx="5116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latin typeface="+mj-lt"/>
              </a:rPr>
              <a:t>KPIs</a:t>
            </a:r>
            <a:r>
              <a:rPr lang="es-ES" sz="2000" dirty="0">
                <a:latin typeface="+mj-lt"/>
              </a:rPr>
              <a:t> &amp; PLAN DE REDUCCIÓN DE EMISIONES</a:t>
            </a:r>
            <a:endParaRPr lang="en-GB" sz="2000" dirty="0">
              <a:latin typeface="+mj-lt"/>
            </a:endParaRPr>
          </a:p>
        </p:txBody>
      </p:sp>
      <p:pic>
        <p:nvPicPr>
          <p:cNvPr id="65" name="Picture 6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3177223-4543-C956-B135-86A177C5E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99782" y="1246887"/>
            <a:ext cx="456800" cy="456800"/>
          </a:xfrm>
          <a:prstGeom prst="rect">
            <a:avLst/>
          </a:prstGeom>
        </p:spPr>
      </p:pic>
      <p:pic>
        <p:nvPicPr>
          <p:cNvPr id="67" name="Picture 6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FCBDB1E-AAFB-F03A-D35F-C3663006D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43041" y="4181459"/>
            <a:ext cx="448627" cy="44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7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een background with icons&#10;&#10;Description automatically generated">
            <a:extLst>
              <a:ext uri="{FF2B5EF4-FFF2-40B4-BE49-F238E27FC236}">
                <a16:creationId xmlns:a16="http://schemas.microsoft.com/office/drawing/2014/main" id="{25297005-ABF6-5740-8CD5-25EC598D7F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943C85-800D-717C-A196-A30934700E46}"/>
              </a:ext>
            </a:extLst>
          </p:cNvPr>
          <p:cNvSpPr txBox="1"/>
          <p:nvPr/>
        </p:nvSpPr>
        <p:spPr>
          <a:xfrm>
            <a:off x="7687517" y="4356634"/>
            <a:ext cx="3963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+mj-lt"/>
              </a:rPr>
              <a:t>MUCHAS GRACIAS</a:t>
            </a:r>
            <a:endParaRPr lang="en-GB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303873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227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Arial</vt:lpstr>
      <vt:lpstr>Fira Sans Extra Condensed</vt:lpstr>
      <vt:lpstr>Fira Sans Extra Condensed Medium</vt:lpstr>
      <vt:lpstr>Sitka Heading</vt:lpstr>
      <vt:lpstr>Source Sans Pro</vt:lpstr>
      <vt:lpstr>3DFloatVTI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Elena Perillan</dc:creator>
  <cp:lastModifiedBy>Elena Perillan</cp:lastModifiedBy>
  <cp:revision>38</cp:revision>
  <dcterms:created xsi:type="dcterms:W3CDTF">2024-08-01T16:26:11Z</dcterms:created>
  <dcterms:modified xsi:type="dcterms:W3CDTF">2024-10-21T11:21:37Z</dcterms:modified>
</cp:coreProperties>
</file>