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smtClean="0"/>
            <a:t>Сбербанка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C7F7C892-87A6-4304-9366-BD7518B3E7D0}" type="presOf" srcId="{66AC2861-BBB9-4573-92D1-20B90AB71BBF}" destId="{E740F771-8819-4B73-8842-997A0BDAFC0C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B7987D7-A8E6-4288-8D3E-4F0F76B4D5D3}" type="presOf" srcId="{52F1E186-4907-4FBE-806C-CC30860BF91E}" destId="{9F9C8211-FC4B-478E-A6A9-55E58227F52A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4E84C6FC-5F66-4D1B-87A7-81E91D791186}" type="presOf" srcId="{7A3B8DD5-43D5-46AA-9262-D3D419E78BA1}" destId="{A78683A8-5363-4FAC-BA5A-C681F50FE252}" srcOrd="0" destOrd="0" presId="urn:microsoft.com/office/officeart/2005/8/layout/vList5"/>
    <dgm:cxn modelId="{8A842CA8-FE8E-46D1-BC5F-5605B9FDA282}" type="presOf" srcId="{0EEDB932-14C3-4488-B9AE-3682514D5EFA}" destId="{8A64CBEB-69AE-4F80-960B-C64CFA3BEA97}" srcOrd="0" destOrd="0" presId="urn:microsoft.com/office/officeart/2005/8/layout/vList5"/>
    <dgm:cxn modelId="{2E05D18F-F543-499F-9BD1-CB03BC55B3F1}" type="presOf" srcId="{D8B6C368-600C-46C3-9C46-B5E4251D87FC}" destId="{991F398F-24A3-4613-8C42-D7B7A6A0E988}" srcOrd="0" destOrd="0" presId="urn:microsoft.com/office/officeart/2005/8/layout/vList5"/>
    <dgm:cxn modelId="{29728D32-FCE2-4A74-91FB-394F9046337E}" type="presOf" srcId="{3A76E7C7-960F-467E-9AE1-A902963671C1}" destId="{6E6DA14F-B90C-45AA-99CE-C8350597D53A}" srcOrd="0" destOrd="0" presId="urn:microsoft.com/office/officeart/2005/8/layout/vList5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32325A40-D48A-4363-B03A-73CD6356FADD}" type="presOf" srcId="{8287FC7D-6A39-4E89-A6CF-53411D10923C}" destId="{F989DB8F-5C9E-4522-9344-D996777B716D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3743D51C-F9E5-420C-B6C6-AB6F942B59E4}" type="presOf" srcId="{8CDB9B80-DC7B-4532-A5AA-86DE40C74C71}" destId="{B60C68E5-F328-4FED-83D5-5923D706B63E}" srcOrd="0" destOrd="0" presId="urn:microsoft.com/office/officeart/2005/8/layout/vList5"/>
    <dgm:cxn modelId="{5FCD3F8E-CD93-410C-9222-29AE26423060}" type="presOf" srcId="{B2EC9D5E-B6C9-493A-85B8-81F71385E79E}" destId="{82B16BA6-25A7-4849-9BB9-25FDB339EC57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D989A4B2-3701-4491-AFA0-A431B2A95636}" type="presOf" srcId="{421F2535-CD10-441D-8915-C23A2466F2F4}" destId="{356755FF-177F-433B-8ABF-0F8549E1BA41}" srcOrd="0" destOrd="0" presId="urn:microsoft.com/office/officeart/2005/8/layout/vList5"/>
    <dgm:cxn modelId="{EC9D3EDB-F7CD-4613-B73A-F5BD52EF215D}" type="presOf" srcId="{A7EDBE01-2E61-49B2-8E63-326085243EFE}" destId="{C3343E90-FC3D-4C57-A69A-034E8B786282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47859DF3-1850-4A82-B003-5E7366450D88}" type="presParOf" srcId="{6E6DA14F-B90C-45AA-99CE-C8350597D53A}" destId="{15A7E380-2CF8-4FF0-A415-204EDADAD6FD}" srcOrd="0" destOrd="0" presId="urn:microsoft.com/office/officeart/2005/8/layout/vList5"/>
    <dgm:cxn modelId="{7F0CA0BC-F4CC-4831-BA05-D1796A274077}" type="presParOf" srcId="{15A7E380-2CF8-4FF0-A415-204EDADAD6FD}" destId="{8A64CBEB-69AE-4F80-960B-C64CFA3BEA97}" srcOrd="0" destOrd="0" presId="urn:microsoft.com/office/officeart/2005/8/layout/vList5"/>
    <dgm:cxn modelId="{B447F3E2-1D00-4DB4-88C5-44A0ECC236B4}" type="presParOf" srcId="{15A7E380-2CF8-4FF0-A415-204EDADAD6FD}" destId="{356755FF-177F-433B-8ABF-0F8549E1BA41}" srcOrd="1" destOrd="0" presId="urn:microsoft.com/office/officeart/2005/8/layout/vList5"/>
    <dgm:cxn modelId="{1E5E3B2B-6C76-4001-82B1-F0683248E979}" type="presParOf" srcId="{6E6DA14F-B90C-45AA-99CE-C8350597D53A}" destId="{059FD558-FC24-462D-94A2-8F15E6BCAA12}" srcOrd="1" destOrd="0" presId="urn:microsoft.com/office/officeart/2005/8/layout/vList5"/>
    <dgm:cxn modelId="{6696D002-FDF0-4B12-A5B3-554E4FDA7863}" type="presParOf" srcId="{6E6DA14F-B90C-45AA-99CE-C8350597D53A}" destId="{7CE8C9F3-A15A-4155-9759-3ADADAC84E31}" srcOrd="2" destOrd="0" presId="urn:microsoft.com/office/officeart/2005/8/layout/vList5"/>
    <dgm:cxn modelId="{DE8F2781-25A6-4E05-AAB1-4067241CA6AB}" type="presParOf" srcId="{7CE8C9F3-A15A-4155-9759-3ADADAC84E31}" destId="{A78683A8-5363-4FAC-BA5A-C681F50FE252}" srcOrd="0" destOrd="0" presId="urn:microsoft.com/office/officeart/2005/8/layout/vList5"/>
    <dgm:cxn modelId="{7A04E0BB-A617-4DBE-AFE0-F2C9578C7E97}" type="presParOf" srcId="{7CE8C9F3-A15A-4155-9759-3ADADAC84E31}" destId="{B60C68E5-F328-4FED-83D5-5923D706B63E}" srcOrd="1" destOrd="0" presId="urn:microsoft.com/office/officeart/2005/8/layout/vList5"/>
    <dgm:cxn modelId="{9BD86434-9E2E-422A-B15E-21AE5FF19D5D}" type="presParOf" srcId="{6E6DA14F-B90C-45AA-99CE-C8350597D53A}" destId="{8253E21F-BD8A-452D-9365-3F1ED7690010}" srcOrd="3" destOrd="0" presId="urn:microsoft.com/office/officeart/2005/8/layout/vList5"/>
    <dgm:cxn modelId="{97290584-92A6-40BE-B068-6BBCD80DC840}" type="presParOf" srcId="{6E6DA14F-B90C-45AA-99CE-C8350597D53A}" destId="{E17E25D3-783B-4D1E-8822-51A38E6E47E4}" srcOrd="4" destOrd="0" presId="urn:microsoft.com/office/officeart/2005/8/layout/vList5"/>
    <dgm:cxn modelId="{535BEEFC-4341-430C-BD00-39DA33EF7F43}" type="presParOf" srcId="{E17E25D3-783B-4D1E-8822-51A38E6E47E4}" destId="{9F9C8211-FC4B-478E-A6A9-55E58227F52A}" srcOrd="0" destOrd="0" presId="urn:microsoft.com/office/officeart/2005/8/layout/vList5"/>
    <dgm:cxn modelId="{2E02FD9F-AB55-454D-854E-87A2FDFB8812}" type="presParOf" srcId="{E17E25D3-783B-4D1E-8822-51A38E6E47E4}" destId="{82B16BA6-25A7-4849-9BB9-25FDB339EC57}" srcOrd="1" destOrd="0" presId="urn:microsoft.com/office/officeart/2005/8/layout/vList5"/>
    <dgm:cxn modelId="{4C645415-182B-4B4D-8812-E468A353CF97}" type="presParOf" srcId="{6E6DA14F-B90C-45AA-99CE-C8350597D53A}" destId="{33398750-1781-4650-B1C3-70B68F06B20D}" srcOrd="5" destOrd="0" presId="urn:microsoft.com/office/officeart/2005/8/layout/vList5"/>
    <dgm:cxn modelId="{42F89A63-F832-484D-9FFB-2DAF9EAAC7D7}" type="presParOf" srcId="{6E6DA14F-B90C-45AA-99CE-C8350597D53A}" destId="{E091BC60-86FE-4FC0-A8F0-64130B791C3D}" srcOrd="6" destOrd="0" presId="urn:microsoft.com/office/officeart/2005/8/layout/vList5"/>
    <dgm:cxn modelId="{ECF2EDD6-CCD1-4F8E-8B1B-1C9054CA261E}" type="presParOf" srcId="{E091BC60-86FE-4FC0-A8F0-64130B791C3D}" destId="{E740F771-8819-4B73-8842-997A0BDAFC0C}" srcOrd="0" destOrd="0" presId="urn:microsoft.com/office/officeart/2005/8/layout/vList5"/>
    <dgm:cxn modelId="{A3D20F24-22D0-41A5-BE13-BF9A18174EDB}" type="presParOf" srcId="{E091BC60-86FE-4FC0-A8F0-64130B791C3D}" destId="{C3343E90-FC3D-4C57-A69A-034E8B786282}" srcOrd="1" destOrd="0" presId="urn:microsoft.com/office/officeart/2005/8/layout/vList5"/>
    <dgm:cxn modelId="{B875DAA3-9C38-4A16-A21A-7BA79547A555}" type="presParOf" srcId="{6E6DA14F-B90C-45AA-99CE-C8350597D53A}" destId="{F5DD1F4E-5575-4A6C-9C7F-4631A8215E84}" srcOrd="7" destOrd="0" presId="urn:microsoft.com/office/officeart/2005/8/layout/vList5"/>
    <dgm:cxn modelId="{598EB80C-4BA1-479F-8968-A3B4BE0842F9}" type="presParOf" srcId="{6E6DA14F-B90C-45AA-99CE-C8350597D53A}" destId="{84F17B3E-9F04-4BB1-9C86-2B0907D10C5B}" srcOrd="8" destOrd="0" presId="urn:microsoft.com/office/officeart/2005/8/layout/vList5"/>
    <dgm:cxn modelId="{3F30A312-1C22-46E9-9AB6-7E016F337F4D}" type="presParOf" srcId="{84F17B3E-9F04-4BB1-9C86-2B0907D10C5B}" destId="{991F398F-24A3-4613-8C42-D7B7A6A0E988}" srcOrd="0" destOrd="0" presId="urn:microsoft.com/office/officeart/2005/8/layout/vList5"/>
    <dgm:cxn modelId="{64BA36B2-9264-4002-BB66-FA4BB0295F2C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8704EF5-FC11-4D12-91CB-B3103629486C}" type="presOf" srcId="{0EEDB932-14C3-4488-B9AE-3682514D5EFA}" destId="{8A64CBEB-69AE-4F80-960B-C64CFA3BEA97}" srcOrd="0" destOrd="0" presId="urn:microsoft.com/office/officeart/2005/8/layout/vList5"/>
    <dgm:cxn modelId="{0257E154-6BF1-4937-AD6E-961F770BD570}" type="presOf" srcId="{B2EC9D5E-B6C9-493A-85B8-81F71385E79E}" destId="{82B16BA6-25A7-4849-9BB9-25FDB339EC57}" srcOrd="0" destOrd="0" presId="urn:microsoft.com/office/officeart/2005/8/layout/vList5"/>
    <dgm:cxn modelId="{9C0D4AED-1F36-46E5-86AE-57E2111FDD90}" type="presOf" srcId="{66AC2861-BBB9-4573-92D1-20B90AB71BBF}" destId="{E740F771-8819-4B73-8842-997A0BDAFC0C}" srcOrd="0" destOrd="0" presId="urn:microsoft.com/office/officeart/2005/8/layout/vList5"/>
    <dgm:cxn modelId="{A3576306-7671-4A75-ABC0-6EA901D47262}" type="presOf" srcId="{421F2535-CD10-441D-8915-C23A2466F2F4}" destId="{356755FF-177F-433B-8ABF-0F8549E1BA41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A78BE895-8B49-426B-880A-83D9002BEA6F}" type="presOf" srcId="{D8B6C368-600C-46C3-9C46-B5E4251D87FC}" destId="{991F398F-24A3-4613-8C42-D7B7A6A0E988}" srcOrd="0" destOrd="0" presId="urn:microsoft.com/office/officeart/2005/8/layout/vList5"/>
    <dgm:cxn modelId="{93EB3A76-F5FA-4026-9A68-A18A850B683E}" type="presOf" srcId="{A7EDBE01-2E61-49B2-8E63-326085243EFE}" destId="{C3343E90-FC3D-4C57-A69A-034E8B786282}" srcOrd="0" destOrd="0" presId="urn:microsoft.com/office/officeart/2005/8/layout/vList5"/>
    <dgm:cxn modelId="{F4630CBA-90BE-4C90-87F2-5E21AF23C900}" type="presOf" srcId="{52F1E186-4907-4FBE-806C-CC30860BF91E}" destId="{9F9C8211-FC4B-478E-A6A9-55E58227F52A}" srcOrd="0" destOrd="0" presId="urn:microsoft.com/office/officeart/2005/8/layout/vList5"/>
    <dgm:cxn modelId="{3F15E9E0-1FD7-4922-90AC-DFE7F9BDA4BD}" type="presOf" srcId="{7A3B8DD5-43D5-46AA-9262-D3D419E78BA1}" destId="{A78683A8-5363-4FAC-BA5A-C681F50FE252}" srcOrd="0" destOrd="0" presId="urn:microsoft.com/office/officeart/2005/8/layout/vList5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FBF75AC5-ADB6-4620-9E98-409DA8F96037}" type="presOf" srcId="{3A76E7C7-960F-467E-9AE1-A902963671C1}" destId="{6E6DA14F-B90C-45AA-99CE-C8350597D53A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2C3D95B-6E82-4A41-AA75-9FBEDB9C43A2}" type="presOf" srcId="{8287FC7D-6A39-4E89-A6CF-53411D10923C}" destId="{F989DB8F-5C9E-4522-9344-D996777B716D}" srcOrd="0" destOrd="0" presId="urn:microsoft.com/office/officeart/2005/8/layout/vList5"/>
    <dgm:cxn modelId="{4C108018-8936-4E9D-B1BA-314A3A729393}" type="presOf" srcId="{8CDB9B80-DC7B-4532-A5AA-86DE40C74C71}" destId="{B60C68E5-F328-4FED-83D5-5923D706B63E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E7400850-96FA-4F72-968F-B03574E036B3}" type="presParOf" srcId="{6E6DA14F-B90C-45AA-99CE-C8350597D53A}" destId="{15A7E380-2CF8-4FF0-A415-204EDADAD6FD}" srcOrd="0" destOrd="0" presId="urn:microsoft.com/office/officeart/2005/8/layout/vList5"/>
    <dgm:cxn modelId="{B214AF83-8FB6-4FB7-A1C0-F6ECEBE44EEE}" type="presParOf" srcId="{15A7E380-2CF8-4FF0-A415-204EDADAD6FD}" destId="{8A64CBEB-69AE-4F80-960B-C64CFA3BEA97}" srcOrd="0" destOrd="0" presId="urn:microsoft.com/office/officeart/2005/8/layout/vList5"/>
    <dgm:cxn modelId="{F40C2215-C4B4-42B5-A16F-6E3BD8E4F783}" type="presParOf" srcId="{15A7E380-2CF8-4FF0-A415-204EDADAD6FD}" destId="{356755FF-177F-433B-8ABF-0F8549E1BA41}" srcOrd="1" destOrd="0" presId="urn:microsoft.com/office/officeart/2005/8/layout/vList5"/>
    <dgm:cxn modelId="{E6B76B6A-9E1A-499D-9337-85E64B3D5E58}" type="presParOf" srcId="{6E6DA14F-B90C-45AA-99CE-C8350597D53A}" destId="{059FD558-FC24-462D-94A2-8F15E6BCAA12}" srcOrd="1" destOrd="0" presId="urn:microsoft.com/office/officeart/2005/8/layout/vList5"/>
    <dgm:cxn modelId="{841FBA86-552B-4F6D-8E58-BAADF835B563}" type="presParOf" srcId="{6E6DA14F-B90C-45AA-99CE-C8350597D53A}" destId="{7CE8C9F3-A15A-4155-9759-3ADADAC84E31}" srcOrd="2" destOrd="0" presId="urn:microsoft.com/office/officeart/2005/8/layout/vList5"/>
    <dgm:cxn modelId="{550F7E2E-B17E-430A-A03B-7B151C9D0D3D}" type="presParOf" srcId="{7CE8C9F3-A15A-4155-9759-3ADADAC84E31}" destId="{A78683A8-5363-4FAC-BA5A-C681F50FE252}" srcOrd="0" destOrd="0" presId="urn:microsoft.com/office/officeart/2005/8/layout/vList5"/>
    <dgm:cxn modelId="{04BB1A98-CF5D-4869-9DC4-92847A42CCEA}" type="presParOf" srcId="{7CE8C9F3-A15A-4155-9759-3ADADAC84E31}" destId="{B60C68E5-F328-4FED-83D5-5923D706B63E}" srcOrd="1" destOrd="0" presId="urn:microsoft.com/office/officeart/2005/8/layout/vList5"/>
    <dgm:cxn modelId="{87863925-EA09-453E-BD79-955F41384256}" type="presParOf" srcId="{6E6DA14F-B90C-45AA-99CE-C8350597D53A}" destId="{8253E21F-BD8A-452D-9365-3F1ED7690010}" srcOrd="3" destOrd="0" presId="urn:microsoft.com/office/officeart/2005/8/layout/vList5"/>
    <dgm:cxn modelId="{B8A6C11B-B224-4FD3-B7E3-A3CFD44227BC}" type="presParOf" srcId="{6E6DA14F-B90C-45AA-99CE-C8350597D53A}" destId="{E17E25D3-783B-4D1E-8822-51A38E6E47E4}" srcOrd="4" destOrd="0" presId="urn:microsoft.com/office/officeart/2005/8/layout/vList5"/>
    <dgm:cxn modelId="{7DA69AC1-2762-45EF-BCB1-D79FB2B0FB38}" type="presParOf" srcId="{E17E25D3-783B-4D1E-8822-51A38E6E47E4}" destId="{9F9C8211-FC4B-478E-A6A9-55E58227F52A}" srcOrd="0" destOrd="0" presId="urn:microsoft.com/office/officeart/2005/8/layout/vList5"/>
    <dgm:cxn modelId="{365C4534-198D-42AB-B10D-B083AEEE31C8}" type="presParOf" srcId="{E17E25D3-783B-4D1E-8822-51A38E6E47E4}" destId="{82B16BA6-25A7-4849-9BB9-25FDB339EC57}" srcOrd="1" destOrd="0" presId="urn:microsoft.com/office/officeart/2005/8/layout/vList5"/>
    <dgm:cxn modelId="{2EC1728D-138F-45FE-A62B-88A1157A3488}" type="presParOf" srcId="{6E6DA14F-B90C-45AA-99CE-C8350597D53A}" destId="{33398750-1781-4650-B1C3-70B68F06B20D}" srcOrd="5" destOrd="0" presId="urn:microsoft.com/office/officeart/2005/8/layout/vList5"/>
    <dgm:cxn modelId="{D3ECD085-8C1E-4F89-88D9-F0481FF3D864}" type="presParOf" srcId="{6E6DA14F-B90C-45AA-99CE-C8350597D53A}" destId="{E091BC60-86FE-4FC0-A8F0-64130B791C3D}" srcOrd="6" destOrd="0" presId="urn:microsoft.com/office/officeart/2005/8/layout/vList5"/>
    <dgm:cxn modelId="{3452B483-383F-4DD2-8D8A-52638EBFE697}" type="presParOf" srcId="{E091BC60-86FE-4FC0-A8F0-64130B791C3D}" destId="{E740F771-8819-4B73-8842-997A0BDAFC0C}" srcOrd="0" destOrd="0" presId="urn:microsoft.com/office/officeart/2005/8/layout/vList5"/>
    <dgm:cxn modelId="{71859E1D-4681-45E8-A67E-3106CEA5BB3A}" type="presParOf" srcId="{E091BC60-86FE-4FC0-A8F0-64130B791C3D}" destId="{C3343E90-FC3D-4C57-A69A-034E8B786282}" srcOrd="1" destOrd="0" presId="urn:microsoft.com/office/officeart/2005/8/layout/vList5"/>
    <dgm:cxn modelId="{C3E5F2AC-DA90-4161-B8AA-2032FB35E489}" type="presParOf" srcId="{6E6DA14F-B90C-45AA-99CE-C8350597D53A}" destId="{F5DD1F4E-5575-4A6C-9C7F-4631A8215E84}" srcOrd="7" destOrd="0" presId="urn:microsoft.com/office/officeart/2005/8/layout/vList5"/>
    <dgm:cxn modelId="{4130CADF-9A30-453D-B9E4-13CE66C43E9A}" type="presParOf" srcId="{6E6DA14F-B90C-45AA-99CE-C8350597D53A}" destId="{84F17B3E-9F04-4BB1-9C86-2B0907D10C5B}" srcOrd="8" destOrd="0" presId="urn:microsoft.com/office/officeart/2005/8/layout/vList5"/>
    <dgm:cxn modelId="{69F0F376-77C2-419B-A393-CB930BC69386}" type="presParOf" srcId="{84F17B3E-9F04-4BB1-9C86-2B0907D10C5B}" destId="{991F398F-24A3-4613-8C42-D7B7A6A0E988}" srcOrd="0" destOrd="0" presId="urn:microsoft.com/office/officeart/2005/8/layout/vList5"/>
    <dgm:cxn modelId="{A491E90F-F5A1-4E3C-98D4-210543A2AE5E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Покупка подписки  на ЭДО от </a:t>
          </a:r>
          <a:r>
            <a:rPr lang="ru-RU" sz="1600" kern="1200" dirty="0" smtClean="0"/>
            <a:t>Сбербанка</a:t>
          </a:r>
          <a:endParaRPr lang="ru-RU" sz="16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baseline="0" dirty="0">
              <a:solidFill>
                <a:schemeClr val="accent5"/>
              </a:solidFill>
            </a:rPr>
            <a:t>174 030</a:t>
          </a:r>
          <a:r>
            <a:rPr lang="ru-RU" sz="36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Покупка подписки на ЭДО от Контур 1 (</a:t>
          </a:r>
          <a:r>
            <a:rPr lang="en-US" sz="1600" kern="1200" dirty="0"/>
            <a:t>250 </a:t>
          </a:r>
          <a:r>
            <a:rPr lang="ru-RU" sz="16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166 828</a:t>
          </a:r>
          <a:r>
            <a:rPr lang="ru-RU" sz="36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Покупка подписки на ЭДО от Контур 2 (</a:t>
          </a:r>
          <a:r>
            <a:rPr lang="en-US" sz="1600" kern="1200" dirty="0"/>
            <a:t>600 </a:t>
          </a:r>
          <a:r>
            <a:rPr lang="ru-RU" sz="16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156 380</a:t>
          </a:r>
          <a:r>
            <a:rPr lang="ru-RU" sz="36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151 939</a:t>
          </a:r>
          <a:r>
            <a:rPr lang="ru-RU" sz="36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172 939</a:t>
          </a:r>
          <a:r>
            <a:rPr lang="ru-RU" sz="36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Покупка подписки  на ЭДО от </a:t>
          </a:r>
          <a:r>
            <a:rPr lang="ru-RU" sz="1600" kern="1200" dirty="0" err="1"/>
            <a:t>сбера</a:t>
          </a:r>
          <a:endParaRPr lang="ru-RU" sz="16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baseline="0" dirty="0">
              <a:solidFill>
                <a:schemeClr val="accent5"/>
              </a:solidFill>
            </a:rPr>
            <a:t>0.5</a:t>
          </a:r>
          <a:endParaRPr lang="ru-RU" sz="36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Покупка подписки на ЭДО от Контур 1 (</a:t>
          </a:r>
          <a:r>
            <a:rPr lang="en-US" sz="1600" kern="1200" dirty="0"/>
            <a:t>250 </a:t>
          </a:r>
          <a:r>
            <a:rPr lang="ru-RU" sz="16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0.042</a:t>
          </a:r>
          <a:endParaRPr lang="ru-RU" sz="36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Покупка подписки на ЭДО от Контур 2 (</a:t>
          </a:r>
          <a:r>
            <a:rPr lang="en-US" sz="1600" kern="1200" dirty="0"/>
            <a:t>600 </a:t>
          </a:r>
          <a:r>
            <a:rPr lang="ru-RU" sz="16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0.051</a:t>
          </a:r>
          <a:endParaRPr lang="ru-RU" sz="36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0.052</a:t>
          </a:r>
          <a:endParaRPr lang="ru-RU" sz="36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6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0.25</a:t>
          </a:r>
          <a:endParaRPr lang="ru-RU" sz="36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68BCD-6409-42EF-8645-1CC4EA00FF1B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B06-65C8-44B1-A599-325F37132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9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02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0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8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14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7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99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19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24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71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1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3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8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1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41DE-F001-41F4-A876-23EB102D7AF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9E1288-9BF5-496E-8349-6A019E287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53643"/>
            <a:ext cx="10993549" cy="1134533"/>
          </a:xfrm>
        </p:spPr>
        <p:txBody>
          <a:bodyPr rtlCol="0">
            <a:noAutofit/>
          </a:bodyPr>
          <a:lstStyle/>
          <a:p>
            <a:pPr algn="ctr" rtl="0"/>
            <a:r>
              <a:rPr lang="ru-RU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Итоговая работа</a:t>
            </a:r>
            <a:br>
              <a:rPr lang="ru-RU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"Основы моделирования бизнес-процессов "</a:t>
            </a:r>
            <a:endParaRPr lang="ru-RU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48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Приоритизация </a:t>
            </a:r>
            <a:r>
              <a:rPr lang="ru-RU" b="1" dirty="0"/>
              <a:t>инициатив с </a:t>
            </a:r>
            <a:r>
              <a:rPr lang="ru-RU" b="1" dirty="0" smtClean="0"/>
              <a:t>помощью RICE</a:t>
            </a:r>
            <a:endParaRPr lang="ru-RU" b="1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77334" y="1608281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="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990216" y="1608281"/>
                <a:ext cx="3697015" cy="485179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>
                    <a:solidFill>
                      <a:schemeClr val="tx1"/>
                    </a:solidFill>
                  </a:rPr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tx1"/>
                    </a:solidFill>
                  </a:rPr>
                  <a:t>RICE</a:t>
                </a:r>
                <a:r>
                  <a:rPr lang="en-US" sz="4000" b="1" baseline="0" dirty="0">
                    <a:solidFill>
                      <a:schemeClr val="tx1"/>
                    </a:solidFill>
                  </a:rPr>
                  <a:t> SCORE </a:t>
                </a:r>
                <a:r>
                  <a:rPr lang="en-US" sz="4000" baseline="0" dirty="0">
                    <a:solidFill>
                      <a:schemeClr val="tx1"/>
                    </a:solidFill>
                  </a:rPr>
                  <a:t>-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показатель </a:t>
                </a:r>
                <a:r>
                  <a:rPr lang="ru-RU" sz="4000" baseline="0" dirty="0" err="1" smtClean="0">
                    <a:solidFill>
                      <a:schemeClr val="tx1"/>
                    </a:solidFill>
                  </a:rPr>
                  <a:t>приоритентности</a:t>
                </a:r>
                <a:r>
                  <a:rPr lang="ru-RU" sz="40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tx1"/>
                    </a:solidFill>
                  </a:rPr>
                  <a:t>Reach</a:t>
                </a:r>
                <a:r>
                  <a:rPr lang="en-US" sz="4000" baseline="0" dirty="0">
                    <a:solidFill>
                      <a:schemeClr val="tx1"/>
                    </a:solidFill>
                  </a:rPr>
                  <a:t> -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охват. Количество </a:t>
                </a:r>
                <a:r>
                  <a:rPr lang="ru-RU" sz="4000" baseline="0" dirty="0" smtClean="0">
                    <a:solidFill>
                      <a:schemeClr val="tx1"/>
                    </a:solidFill>
                  </a:rPr>
                  <a:t>людей,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tx1"/>
                    </a:solidFill>
                  </a:rPr>
                  <a:t>Impact</a:t>
                </a:r>
                <a:r>
                  <a:rPr lang="en-US" sz="4000" baseline="0" dirty="0">
                    <a:solidFill>
                      <a:schemeClr val="tx1"/>
                    </a:solidFill>
                  </a:rPr>
                  <a:t> -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>
                    <a:solidFill>
                      <a:schemeClr val="tx1"/>
                    </a:solidFill>
                  </a:rPr>
                  <a:t>Confidence</a:t>
                </a:r>
                <a:r>
                  <a:rPr lang="en-US" sz="4000" baseline="0" dirty="0">
                    <a:solidFill>
                      <a:schemeClr val="tx1"/>
                    </a:solidFill>
                  </a:rPr>
                  <a:t> -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>
                    <a:solidFill>
                      <a:schemeClr val="tx1"/>
                    </a:solidFill>
                  </a:rPr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>
                    <a:solidFill>
                      <a:schemeClr val="tx1"/>
                    </a:solidFill>
                  </a:rPr>
                  <a:t>Effort</a:t>
                </a:r>
                <a:r>
                  <a:rPr lang="en-US" sz="4000" baseline="0" dirty="0">
                    <a:solidFill>
                      <a:schemeClr val="tx1"/>
                    </a:solidFill>
                  </a:rPr>
                  <a:t> -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трудозатраты. Оценивается общее количество </a:t>
                </a:r>
                <a:r>
                  <a:rPr lang="ru-RU" sz="4000" baseline="0" dirty="0" smtClean="0">
                    <a:solidFill>
                      <a:schemeClr val="tx1"/>
                    </a:solidFill>
                  </a:rPr>
                  <a:t>ресурсов,</a:t>
                </a:r>
                <a:r>
                  <a:rPr lang="ru-RU" sz="40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4000" baseline="0" dirty="0" smtClean="0">
                    <a:solidFill>
                      <a:schemeClr val="tx1"/>
                    </a:solidFill>
                  </a:rPr>
                  <a:t>необходимое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для завершения инициативы за </a:t>
                </a:r>
                <a:r>
                  <a:rPr lang="ru-RU" sz="4000" baseline="0" dirty="0" smtClean="0">
                    <a:solidFill>
                      <a:schemeClr val="tx1"/>
                    </a:solidFill>
                  </a:rPr>
                  <a:t>определенный</a:t>
                </a:r>
                <a:r>
                  <a:rPr lang="ru-RU" sz="40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4000" baseline="0" dirty="0" smtClean="0">
                    <a:solidFill>
                      <a:schemeClr val="tx1"/>
                    </a:solidFill>
                  </a:rPr>
                  <a:t>период </a:t>
                </a:r>
                <a:r>
                  <a:rPr lang="ru-RU" sz="4000" baseline="0" dirty="0">
                    <a:solidFill>
                      <a:schemeClr val="tx1"/>
                    </a:solidFill>
                  </a:rPr>
                  <a:t>времени.</a:t>
                </a:r>
                <a:endParaRPr lang="ru-RU" sz="40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990216" y="1608281"/>
                <a:ext cx="3697015" cy="4851790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77334" y="5421477"/>
            <a:ext cx="6253402" cy="1227369"/>
            <a:chOff x="2635860" y="2334276"/>
            <a:chExt cx="6253402" cy="1227369"/>
          </a:xfrm>
        </p:grpSpPr>
        <p:sp>
          <p:nvSpPr>
            <p:cNvPr id="8" name="Прямоугольник с двумя скругленными соседними углами 7"/>
            <p:cNvSpPr/>
            <p:nvPr/>
          </p:nvSpPr>
          <p:spPr>
            <a:xfrm rot="5400000">
              <a:off x="4699628" y="939438"/>
              <a:ext cx="558439" cy="4685975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Прямоугольник 9"/>
            <p:cNvSpPr/>
            <p:nvPr/>
          </p:nvSpPr>
          <p:spPr>
            <a:xfrm>
              <a:off x="2760552" y="2334276"/>
              <a:ext cx="6128710" cy="5039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dirty="0" smtClean="0"/>
                <a:t>* </a:t>
              </a:r>
              <a:r>
                <a:rPr lang="ru-RU" sz="1600" dirty="0"/>
                <a:t>Представлены вычисленные коэффициенты </a:t>
              </a:r>
              <a:r>
                <a:rPr lang="en-US" sz="1600" dirty="0"/>
                <a:t>RICE SCORE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96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5691"/>
            <a:ext cx="8596668" cy="803564"/>
          </a:xfrm>
        </p:spPr>
        <p:txBody>
          <a:bodyPr/>
          <a:lstStyle/>
          <a:p>
            <a:pPr algn="ctr"/>
            <a:r>
              <a:rPr lang="ru-RU" b="1" dirty="0"/>
              <a:t>Итог </a:t>
            </a:r>
            <a:r>
              <a:rPr lang="ru-RU" b="1" dirty="0" err="1" smtClean="0"/>
              <a:t>приоритизации</a:t>
            </a:r>
            <a:r>
              <a:rPr lang="ru-RU" b="1" dirty="0" smtClean="0"/>
              <a:t> </a:t>
            </a:r>
            <a:r>
              <a:rPr lang="ru-RU" b="1" dirty="0"/>
              <a:t>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54727"/>
            <a:ext cx="8383539" cy="458663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 значению коэффициента </a:t>
            </a:r>
            <a:r>
              <a:rPr lang="en-US" dirty="0">
                <a:solidFill>
                  <a:schemeClr val="tx1"/>
                </a:solidFill>
              </a:rPr>
              <a:t>RICE SCORE </a:t>
            </a:r>
            <a:r>
              <a:rPr lang="ru-RU" dirty="0">
                <a:solidFill>
                  <a:schemeClr val="tx1"/>
                </a:solidFill>
              </a:rPr>
              <a:t>выбрали инициативу - Покупка подписки  на ЭДО от </a:t>
            </a:r>
            <a:r>
              <a:rPr lang="ru-RU" dirty="0" smtClean="0">
                <a:solidFill>
                  <a:schemeClr val="tx1"/>
                </a:solidFill>
              </a:rPr>
              <a:t>Сбербанка.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29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Планируем проект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P</a:t>
            </a:r>
            <a:r>
              <a:rPr lang="en-US" b="1" dirty="0" smtClean="0"/>
              <a:t>roject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5781"/>
            <a:ext cx="10894906" cy="4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555674"/>
            <a:ext cx="11298933" cy="6299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926" y="6103870"/>
            <a:ext cx="6110893" cy="75090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>
                <a:solidFill>
                  <a:srgbClr val="FFFFFF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Спасибо за </a:t>
            </a:r>
            <a:r>
              <a:rPr lang="ru-RU" sz="3600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внимание!</a:t>
            </a:r>
            <a:endParaRPr lang="ru-RU" dirty="0">
              <a:solidFill>
                <a:srgbClr val="FFFFFF"/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ru-RU" b="1" dirty="0"/>
              <a:t>Объект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9E855DB-2F13-2604-0260-DC081375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4319" y="1483360"/>
            <a:ext cx="3681655" cy="4977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Компания, </a:t>
            </a:r>
            <a:r>
              <a:rPr lang="ru-RU" sz="2800" dirty="0">
                <a:solidFill>
                  <a:schemeClr val="tx1"/>
                </a:solidFill>
              </a:rPr>
              <a:t>которая занимается научными исследованиями и разработкой </a:t>
            </a:r>
            <a:r>
              <a:rPr lang="ru-RU" sz="2800" dirty="0" smtClean="0">
                <a:solidFill>
                  <a:schemeClr val="tx1"/>
                </a:solidFill>
              </a:rPr>
              <a:t>ПО. 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8" y="1483360"/>
            <a:ext cx="7541106" cy="49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Основные </a:t>
            </a:r>
            <a:r>
              <a:rPr lang="ru-RU" b="1" dirty="0"/>
              <a:t>и поддерживающие бизнес-процессы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677334" y="1930399"/>
          <a:ext cx="8128000" cy="28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465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Основные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Поддерживающие</a:t>
                      </a:r>
                    </a:p>
                  </a:txBody>
                  <a:tcPr anchor="ctr"/>
                </a:tc>
              </a:tr>
              <a:tr h="2168369"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Разработка ПО</a:t>
                      </a:r>
                    </a:p>
                    <a:p>
                      <a:pPr lvl="0"/>
                      <a:r>
                        <a:rPr lang="ru-RU" dirty="0" smtClean="0"/>
                        <a:t>Научная деятельность</a:t>
                      </a:r>
                    </a:p>
                    <a:p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Бух. учет</a:t>
                      </a:r>
                    </a:p>
                    <a:p>
                      <a:pPr lvl="0"/>
                      <a:r>
                        <a:rPr lang="ru-RU" dirty="0" smtClean="0"/>
                        <a:t>Документооборот </a:t>
                      </a:r>
                    </a:p>
                    <a:p>
                      <a:pPr lvl="0"/>
                      <a:r>
                        <a:rPr lang="ru-RU" dirty="0" smtClean="0"/>
                        <a:t>Логистические услуги</a:t>
                      </a:r>
                    </a:p>
                    <a:p>
                      <a:pPr lvl="0"/>
                      <a:r>
                        <a:rPr lang="ru-RU" dirty="0" smtClean="0"/>
                        <a:t>Закупка необходимого ПО и комплектующих </a:t>
                      </a:r>
                    </a:p>
                    <a:p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09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Декомпозиция п</a:t>
            </a:r>
            <a:r>
              <a:rPr lang="ru-RU" b="1" dirty="0" smtClean="0"/>
              <a:t>роцесса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602671" y="1952771"/>
          <a:ext cx="9247910" cy="249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84"/>
                <a:gridCol w="654627"/>
                <a:gridCol w="1880755"/>
                <a:gridCol w="1122218"/>
                <a:gridCol w="1361209"/>
                <a:gridCol w="1858487"/>
                <a:gridCol w="1321130"/>
              </a:tblGrid>
              <a:tr h="614659">
                <a:tc gridSpan="7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ПО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18959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Мобильные приложения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ПК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Облачные сервисы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6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IOS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Универсальные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 </a:t>
                      </a:r>
                      <a:r>
                        <a:rPr lang="en-US" dirty="0" smtClean="0"/>
                        <a:t>Linux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 </a:t>
                      </a:r>
                      <a:r>
                        <a:rPr lang="en-US" dirty="0" smtClean="0"/>
                        <a:t>Windows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платформе </a:t>
                      </a:r>
                      <a:r>
                        <a:rPr lang="en-US" baseline="0" dirty="0" smtClean="0"/>
                        <a:t>Microsoft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Другие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Декомпозиция </a:t>
            </a:r>
            <a:r>
              <a:rPr lang="ru-RU" b="1" dirty="0" smtClean="0"/>
              <a:t>процесса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60461" y="1930400"/>
          <a:ext cx="9247910" cy="224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0"/>
                <a:gridCol w="1267690"/>
                <a:gridCol w="1735282"/>
                <a:gridCol w="1330037"/>
                <a:gridCol w="852054"/>
                <a:gridCol w="1911927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Научная деятельность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18959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Публикация в печатных изданиях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Популяризация</a:t>
                      </a:r>
                      <a:r>
                        <a:rPr lang="ru-RU" baseline="0" dirty="0" smtClean="0"/>
                        <a:t> научной деятельности в СМИ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09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Научные издания из перечня ВАК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Журналы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Тематические сборники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Газеты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ТВ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Тематические сайты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1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1575217"/>
            <a:ext cx="7239337" cy="5086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EA465E-38B2-9DE5-0F75-3B3ADE7053FC}"/>
              </a:ext>
            </a:extLst>
          </p:cNvPr>
          <p:cNvSpPr txBox="1"/>
          <p:nvPr/>
        </p:nvSpPr>
        <p:spPr>
          <a:xfrm>
            <a:off x="801189" y="374888"/>
            <a:ext cx="994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1"/>
                </a:solidFill>
              </a:rPr>
              <a:t>Процесс закупки ПО или комплектующих в нотации </a:t>
            </a:r>
            <a:r>
              <a:rPr lang="en-US" sz="3600" b="1" dirty="0" smtClean="0">
                <a:solidFill>
                  <a:schemeClr val="accent1"/>
                </a:solidFill>
              </a:rPr>
              <a:t>BPMN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374A0D-CB2D-833E-3506-266FB9542B92}"/>
              </a:ext>
            </a:extLst>
          </p:cNvPr>
          <p:cNvSpPr txBox="1"/>
          <p:nvPr/>
        </p:nvSpPr>
        <p:spPr>
          <a:xfrm>
            <a:off x="1081347" y="149335"/>
            <a:ext cx="969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1"/>
                </a:solidFill>
              </a:rPr>
              <a:t>Процесс закупки ПО или комплектующих в нотации </a:t>
            </a:r>
            <a:r>
              <a:rPr lang="en-US" sz="3600" b="1" dirty="0" smtClean="0">
                <a:solidFill>
                  <a:schemeClr val="accent1"/>
                </a:solidFill>
              </a:rPr>
              <a:t>UML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7" y="1349664"/>
            <a:ext cx="6309360" cy="53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43" y="23552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Инициативы по внедрению новой </a:t>
            </a:r>
            <a:r>
              <a:rPr lang="ru-RU" b="1" dirty="0" smtClean="0"/>
              <a:t>системы</a:t>
            </a:r>
            <a:r>
              <a:rPr lang="ru-RU" b="1" dirty="0"/>
              <a:t> </a:t>
            </a:r>
            <a:r>
              <a:rPr lang="ru-RU" b="1" dirty="0" smtClean="0"/>
              <a:t>ЭДО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677332" y="1402773"/>
          <a:ext cx="9121295" cy="454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59"/>
                <a:gridCol w="1824259"/>
                <a:gridCol w="1824259"/>
                <a:gridCol w="1824259"/>
                <a:gridCol w="1824259"/>
              </a:tblGrid>
              <a:tr h="14443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Подписка на ЭДО от Сбербанка</a:t>
                      </a:r>
                    </a:p>
                    <a:p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Подписка на ЭДО от Контур </a:t>
                      </a:r>
                      <a:r>
                        <a:rPr lang="en-US" sz="1800" dirty="0" smtClean="0"/>
                        <a:t>1</a:t>
                      </a:r>
                      <a:endParaRPr lang="ru-RU" sz="1800" dirty="0" smtClean="0"/>
                    </a:p>
                    <a:p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Подписка на ЭДО от Контур </a:t>
                      </a:r>
                      <a:r>
                        <a:rPr lang="en-US" sz="1800" dirty="0" smtClean="0"/>
                        <a:t>2</a:t>
                      </a:r>
                      <a:endParaRPr lang="ru-RU" sz="1800" dirty="0" smtClean="0"/>
                    </a:p>
                    <a:p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Внедренная цифровая подпись в </a:t>
                      </a:r>
                      <a:r>
                        <a:rPr lang="en-US" sz="1800" dirty="0" smtClean="0"/>
                        <a:t>PDF </a:t>
                      </a:r>
                      <a:r>
                        <a:rPr lang="ru-RU" sz="1800" dirty="0" smtClean="0"/>
                        <a:t>файлы</a:t>
                      </a:r>
                    </a:p>
                    <a:p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Внедренная цифровая подпись в </a:t>
                      </a:r>
                      <a:r>
                        <a:rPr lang="en-US" sz="1800" dirty="0" smtClean="0"/>
                        <a:t>Word</a:t>
                      </a:r>
                      <a:r>
                        <a:rPr lang="ru-RU" sz="1800" dirty="0" smtClean="0"/>
                        <a:t>, </a:t>
                      </a:r>
                      <a:r>
                        <a:rPr lang="en-US" sz="1800" dirty="0" smtClean="0"/>
                        <a:t>Excel</a:t>
                      </a:r>
                      <a:r>
                        <a:rPr lang="ru-RU" sz="1800" dirty="0" smtClean="0"/>
                        <a:t> файлы</a:t>
                      </a:r>
                    </a:p>
                    <a:p>
                      <a:endParaRPr lang="ru-RU" sz="1800" dirty="0"/>
                    </a:p>
                  </a:txBody>
                  <a:tcPr anchor="ctr"/>
                </a:tc>
              </a:tr>
              <a:tr h="2804773">
                <a:tc>
                  <a:txBody>
                    <a:bodyPr/>
                    <a:lstStyle/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Рутокен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Lite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2100</a:t>
                      </a:r>
                      <a:r>
                        <a:rPr lang="ru-RU" sz="1600" dirty="0" smtClean="0"/>
                        <a:t>₽ 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CSP</a:t>
                      </a:r>
                      <a:r>
                        <a:rPr lang="ru-RU" sz="1600" dirty="0" smtClean="0"/>
                        <a:t> - </a:t>
                      </a:r>
                      <a:r>
                        <a:rPr lang="en-US" sz="1600" dirty="0" smtClean="0"/>
                        <a:t>2700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pPr lvl="0"/>
                      <a:r>
                        <a:rPr lang="ru-RU" sz="1600" dirty="0" smtClean="0"/>
                        <a:t>- Подписка – </a:t>
                      </a:r>
                      <a:r>
                        <a:rPr lang="en-US" sz="1600" dirty="0" smtClean="0"/>
                        <a:t>0</a:t>
                      </a:r>
                      <a:r>
                        <a:rPr lang="ru-RU" sz="1600" dirty="0" smtClean="0"/>
                        <a:t>₽ в год (тариф «Легкий старт»)</a:t>
                      </a:r>
                    </a:p>
                    <a:p>
                      <a:pPr lvl="0"/>
                      <a:r>
                        <a:rPr lang="ru-RU" sz="1600" dirty="0" smtClean="0"/>
                        <a:t>Лимит документов -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err="1" smtClean="0"/>
                        <a:t>безлимитный</a:t>
                      </a:r>
                      <a:r>
                        <a:rPr lang="ru-RU" sz="1600" dirty="0" smtClean="0"/>
                        <a:t> 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Рутокен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Lite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2100</a:t>
                      </a:r>
                      <a:r>
                        <a:rPr lang="ru-RU" sz="1600" dirty="0" smtClean="0"/>
                        <a:t>₽ 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CSP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2700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ru-RU" sz="1600" dirty="0" smtClean="0"/>
                        <a:t>Подписка – </a:t>
                      </a:r>
                      <a:r>
                        <a:rPr lang="en-US" sz="1600" dirty="0" smtClean="0"/>
                        <a:t>1900</a:t>
                      </a:r>
                      <a:r>
                        <a:rPr lang="ru-RU" sz="1600" dirty="0" smtClean="0"/>
                        <a:t>₽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в год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endParaRPr lang="ru-RU" sz="1600" dirty="0" smtClean="0"/>
                    </a:p>
                    <a:p>
                      <a:pPr lvl="0"/>
                      <a:r>
                        <a:rPr lang="ru-RU" sz="1600" dirty="0" smtClean="0"/>
                        <a:t>Лимит документов – </a:t>
                      </a:r>
                      <a:r>
                        <a:rPr lang="en-US" sz="1600" dirty="0" smtClean="0"/>
                        <a:t>250</a:t>
                      </a:r>
                      <a:r>
                        <a:rPr lang="ru-RU" sz="1600" dirty="0" smtClean="0"/>
                        <a:t> исходящих 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Рутокен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Lite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2100</a:t>
                      </a:r>
                      <a:r>
                        <a:rPr lang="ru-RU" sz="1600" dirty="0" smtClean="0"/>
                        <a:t>₽ 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CSP – 2700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ru-RU" sz="1600" dirty="0" smtClean="0"/>
                        <a:t>Подписка – </a:t>
                      </a:r>
                      <a:r>
                        <a:rPr lang="en-US" sz="1600" dirty="0" smtClean="0"/>
                        <a:t>4200</a:t>
                      </a:r>
                      <a:r>
                        <a:rPr lang="ru-RU" sz="1600" dirty="0" smtClean="0"/>
                        <a:t>₽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в год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endParaRPr lang="ru-RU" sz="1600" dirty="0" smtClean="0"/>
                    </a:p>
                    <a:p>
                      <a:pPr lvl="0"/>
                      <a:r>
                        <a:rPr lang="ru-RU" sz="1600" dirty="0" smtClean="0"/>
                        <a:t>Лимит документов – </a:t>
                      </a:r>
                      <a:r>
                        <a:rPr lang="en-US" sz="1600" dirty="0" smtClean="0"/>
                        <a:t>600</a:t>
                      </a:r>
                      <a:r>
                        <a:rPr lang="ru-RU" sz="1600" dirty="0" smtClean="0"/>
                        <a:t> исходящих 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Рутокен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Lite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2100</a:t>
                      </a:r>
                      <a:r>
                        <a:rPr lang="ru-RU" sz="1600" dirty="0" smtClean="0"/>
                        <a:t>₽ 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CSP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2700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PDF</a:t>
                      </a:r>
                      <a:r>
                        <a:rPr lang="ru-RU" sz="1600" dirty="0" smtClean="0"/>
                        <a:t> - </a:t>
                      </a:r>
                      <a:r>
                        <a:rPr lang="en-US" sz="1600" dirty="0" smtClean="0"/>
                        <a:t>22500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TSP Client</a:t>
                      </a:r>
                      <a:r>
                        <a:rPr lang="ru-RU" sz="1600" dirty="0" smtClean="0"/>
                        <a:t> - </a:t>
                      </a:r>
                      <a:r>
                        <a:rPr lang="en-US" sz="1600" dirty="0" smtClean="0"/>
                        <a:t>1800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Рутокен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Lite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2100</a:t>
                      </a:r>
                      <a:r>
                        <a:rPr lang="ru-RU" sz="1600" dirty="0" smtClean="0"/>
                        <a:t>₽ 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CSP</a:t>
                      </a:r>
                      <a:r>
                        <a:rPr lang="ru-RU" sz="1600" dirty="0" smtClean="0"/>
                        <a:t> – </a:t>
                      </a:r>
                      <a:r>
                        <a:rPr lang="en-US" sz="1600" dirty="0" smtClean="0"/>
                        <a:t>2700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pPr lvl="0"/>
                      <a:r>
                        <a:rPr lang="ru-RU" sz="1600" dirty="0" smtClean="0"/>
                        <a:t>- </a:t>
                      </a:r>
                      <a:r>
                        <a:rPr lang="ru-RU" sz="1600" dirty="0" err="1" smtClean="0"/>
                        <a:t>КриптоПро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Office Signature - 1200</a:t>
                      </a:r>
                      <a:r>
                        <a:rPr lang="ru-RU" sz="1600" dirty="0" smtClean="0"/>
                        <a:t>₽</a:t>
                      </a:r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6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214745"/>
            <a:ext cx="9734357" cy="132080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Экономический эффект</a:t>
            </a:r>
            <a:r>
              <a:rPr lang="en-US" b="1" dirty="0"/>
              <a:t> (NPV)</a:t>
            </a:r>
            <a:r>
              <a:rPr lang="ru-RU" b="1" dirty="0"/>
              <a:t> от внедрения новой системы </a:t>
            </a:r>
            <a:r>
              <a:rPr lang="ru-RU" b="1" dirty="0" smtClean="0"/>
              <a:t>ЭДО </a:t>
            </a:r>
            <a:r>
              <a:rPr lang="ru-RU" b="1" dirty="0"/>
              <a:t>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14987" y="1535545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xmlns="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7899014" y="1535545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99014" y="1535545"/>
                <a:ext cx="3064870" cy="1843069"/>
              </a:xfrm>
              <a:prstGeom prst="rect">
                <a:avLst/>
              </a:prstGeom>
              <a:blipFill rotWithShape="0">
                <a:blip r:embed="rId7"/>
                <a:stretch>
                  <a:fillRect l="-3579" t="-993" b="-4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17026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419</Words>
  <Application>Microsoft Office PowerPoint</Application>
  <PresentationFormat>Широкоэкранный</PresentationFormat>
  <Paragraphs>111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Грань</vt:lpstr>
      <vt:lpstr>Итоговая работа  "Основы моделирования бизнес-процессов 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ЭДО</vt:lpstr>
      <vt:lpstr>Экономический эффект (NPV) от внедрения новой системы ЭДО за 5 лет</vt:lpstr>
      <vt:lpstr>Приоритизация инициатив с помощью RICE</vt:lpstr>
      <vt:lpstr>Итог приоритизации гипотез</vt:lpstr>
      <vt:lpstr>Планируем проект в Project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работа  "Основы моделирования бизнес-процессов "</dc:title>
  <dc:creator>User</dc:creator>
  <cp:lastModifiedBy>User</cp:lastModifiedBy>
  <cp:revision>2</cp:revision>
  <dcterms:created xsi:type="dcterms:W3CDTF">2024-03-06T22:05:34Z</dcterms:created>
  <dcterms:modified xsi:type="dcterms:W3CDTF">2024-03-06T22:08:12Z</dcterms:modified>
</cp:coreProperties>
</file>