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9" r:id="rId2"/>
    <p:sldId id="409" r:id="rId3"/>
    <p:sldId id="410" r:id="rId4"/>
    <p:sldId id="376" r:id="rId5"/>
    <p:sldId id="411" r:id="rId6"/>
    <p:sldId id="406" r:id="rId7"/>
    <p:sldId id="407" r:id="rId8"/>
    <p:sldId id="414" r:id="rId9"/>
    <p:sldId id="391" r:id="rId10"/>
    <p:sldId id="402" r:id="rId11"/>
  </p:sldIdLst>
  <p:sldSz cx="9144000" cy="5143500" type="screen16x9"/>
  <p:notesSz cx="6858000" cy="9144000"/>
  <p:embeddedFontLst>
    <p:embeddedFont>
      <p:font typeface="IBM Plex Sans SemiBold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IBM Plex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Pack by Diakov" initials="Rb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>
        <p:scale>
          <a:sx n="125" d="100"/>
          <a:sy n="125" d="100"/>
        </p:scale>
        <p:origin x="-1602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935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">
    <p:bg>
      <p:bgPr>
        <a:solidFill>
          <a:srgbClr val="8D46F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2">
  <p:cSld name="1_Title slide 5_2_1_14"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71" r:id="rId3"/>
    <p:sldLayoutId id="2147483682" r:id="rId4"/>
    <p:sldLayoutId id="2147483683" r:id="rId5"/>
    <p:sldLayoutId id="214748368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b="1" dirty="0"/>
              <a:t>Тестирование гипотез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41667" y="4533363"/>
            <a:ext cx="79591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</a:rPr>
              <a:t>Используемая литература для подготовки задач к семинару: </a:t>
            </a:r>
          </a:p>
          <a:p>
            <a:r>
              <a:rPr lang="ru-RU" sz="900" dirty="0" smtClean="0">
                <a:solidFill>
                  <a:schemeClr val="bg1"/>
                </a:solidFill>
              </a:rPr>
              <a:t> Гусак А.А. «Теория вероятностей»</a:t>
            </a:r>
          </a:p>
          <a:p>
            <a:r>
              <a:rPr lang="ru-RU" sz="900" dirty="0" smtClean="0">
                <a:solidFill>
                  <a:schemeClr val="bg1"/>
                </a:solidFill>
              </a:rPr>
              <a:t> </a:t>
            </a:r>
            <a:r>
              <a:rPr lang="ru-RU" sz="900" dirty="0" err="1" smtClean="0">
                <a:solidFill>
                  <a:schemeClr val="bg1"/>
                </a:solidFill>
              </a:rPr>
              <a:t>Гланц</a:t>
            </a:r>
            <a:r>
              <a:rPr lang="ru-RU" sz="900" dirty="0" smtClean="0">
                <a:solidFill>
                  <a:schemeClr val="bg1"/>
                </a:solidFill>
              </a:rPr>
              <a:t> С. «Медико-биологическая статистика»</a:t>
            </a:r>
            <a:endParaRPr lang="ru-RU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4360" y="716280"/>
                <a:ext cx="748284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:r>
                  <a:rPr lang="ru-RU" dirty="0"/>
                  <a:t>Вероятность рождения мальчиков 0.515. Найти наивероятнейшее число девочек из 600 новорожденных.</a:t>
                </a:r>
              </a:p>
              <a:p>
                <a:endParaRPr lang="ru-RU" dirty="0" smtClean="0"/>
              </a:p>
              <a:p>
                <a:r>
                  <a:rPr lang="ru-RU" dirty="0">
                    <a:solidFill>
                      <a:srgbClr val="006600"/>
                    </a:solidFill>
                  </a:rPr>
                  <a:t>Если число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𝑛𝑝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ru-RU" dirty="0">
                    <a:solidFill>
                      <a:srgbClr val="006600"/>
                    </a:solidFill>
                  </a:rPr>
                  <a:t>не является целым числом,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ru-RU" dirty="0">
                    <a:solidFill>
                      <a:srgbClr val="006600"/>
                    </a:solidFill>
                  </a:rPr>
                  <a:t>равно целой части этого значения</a:t>
                </a:r>
              </a:p>
              <a:p>
                <a:endParaRPr lang="ru-RU" dirty="0">
                  <a:solidFill>
                    <a:srgbClr val="006600"/>
                  </a:solidFill>
                </a:endParaRPr>
              </a:p>
              <a:p>
                <a:r>
                  <a:rPr lang="ru-RU" dirty="0">
                    <a:solidFill>
                      <a:srgbClr val="0066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𝑛𝑝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ru-RU" dirty="0">
                    <a:solidFill>
                      <a:srgbClr val="006600"/>
                    </a:solidFill>
                  </a:rPr>
                  <a:t>– целое число, то наивероятнейшее число исходов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6600"/>
                    </a:solidFill>
                  </a:rPr>
                  <a:t> принимает два значения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𝑛𝑝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−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𝑞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6600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𝑛𝑝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716280"/>
                <a:ext cx="7482840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244" t="-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35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 1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" y="1624012"/>
            <a:ext cx="4371975" cy="27641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36220" y="632460"/>
            <a:ext cx="870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Показать на графике </a:t>
            </a:r>
            <a:r>
              <a:rPr lang="en-US" dirty="0" smtClean="0"/>
              <a:t>p 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87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 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723900"/>
            <a:ext cx="76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Показать область ошибки 1го рода, показать область ошибки 2го рода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84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3639" y="650383"/>
            <a:ext cx="8487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Ниже приведены диаметры </a:t>
            </a:r>
            <a:r>
              <a:rPr lang="ru-RU" dirty="0"/>
              <a:t>коронарных артерий после приема </a:t>
            </a:r>
            <a:r>
              <a:rPr lang="ru-RU" dirty="0" err="1"/>
              <a:t>нифедипина</a:t>
            </a:r>
            <a:r>
              <a:rPr lang="ru-RU" dirty="0"/>
              <a:t> и плацебо. Позволяют ли приводимые </a:t>
            </a:r>
            <a:r>
              <a:rPr lang="ru-RU" dirty="0" smtClean="0"/>
              <a:t>ниже данные </a:t>
            </a:r>
            <a:r>
              <a:rPr lang="ru-RU" dirty="0"/>
              <a:t>утверждать, что </a:t>
            </a:r>
            <a:r>
              <a:rPr lang="ru-RU" dirty="0" err="1"/>
              <a:t>нифедипин</a:t>
            </a:r>
            <a:r>
              <a:rPr lang="ru-RU" dirty="0"/>
              <a:t> влияет на диаметр коронарных артерий</a:t>
            </a:r>
            <a:r>
              <a:rPr lang="ru-RU" dirty="0" smtClean="0"/>
              <a:t>?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 smtClean="0"/>
              <a:t>Выполнить расчеты </a:t>
            </a:r>
            <a:r>
              <a:rPr lang="ru-RU" dirty="0"/>
              <a:t>в </a:t>
            </a:r>
            <a:r>
              <a:rPr lang="en-US" dirty="0" smtClean="0"/>
              <a:t>Python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 smtClean="0"/>
              <a:t>Сделайте расчет в ручную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Сравните критерий Стьюдента и</a:t>
            </a:r>
            <a:r>
              <a:rPr lang="en-US" dirty="0" smtClean="0"/>
              <a:t> p</a:t>
            </a:r>
            <a:r>
              <a:rPr lang="ru-RU" dirty="0" smtClean="0"/>
              <a:t>-</a:t>
            </a:r>
            <a:r>
              <a:rPr lang="en-US" dirty="0" smtClean="0"/>
              <a:t>value</a:t>
            </a:r>
            <a:r>
              <a:rPr lang="ru-RU" dirty="0" smtClean="0"/>
              <a:t> со значениями, полученными в </a:t>
            </a:r>
            <a:r>
              <a:rPr lang="en-US" dirty="0" smtClean="0"/>
              <a:t>Python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en-US" dirty="0"/>
              <a:t>x =</a:t>
            </a:r>
            <a:r>
              <a:rPr lang="en-US" dirty="0" err="1"/>
              <a:t>np.array</a:t>
            </a:r>
            <a:r>
              <a:rPr lang="en-US" dirty="0"/>
              <a:t>([2.5, 2.2, 2.6, 2, 2.1, 1.8,2.4, 2.3, 2.7, 2.7, 1.9])</a:t>
            </a:r>
            <a:endParaRPr lang="ru-RU" dirty="0"/>
          </a:p>
          <a:p>
            <a:r>
              <a:rPr lang="en-US" dirty="0"/>
              <a:t>y= </a:t>
            </a:r>
            <a:r>
              <a:rPr lang="en-US" dirty="0" err="1"/>
              <a:t>np.array</a:t>
            </a:r>
            <a:r>
              <a:rPr lang="en-US" dirty="0"/>
              <a:t>([2.5, 1.7, 1.5, 2.5, 1.4, 1.9, 2.3, 2.0, 2.6, 2.3, 2.2])</a:t>
            </a:r>
            <a:endParaRPr lang="ru-RU" dirty="0"/>
          </a:p>
          <a:p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6188" y="4418797"/>
            <a:ext cx="7873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Используемая литература для подготовки задач к семинару: 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Гланц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С. «Медико-биологическая статистика»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1240" y="1773767"/>
                <a:ext cx="2255520" cy="7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40" y="1773767"/>
                <a:ext cx="2255520" cy="721864"/>
              </a:xfrm>
              <a:prstGeom prst="rect">
                <a:avLst/>
              </a:prstGeom>
              <a:blipFill rotWithShape="1">
                <a:blip r:embed="rId2"/>
                <a:stretch>
                  <a:fillRect l="-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7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4" y="259080"/>
            <a:ext cx="2995386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5" y="166687"/>
            <a:ext cx="4443095" cy="4594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93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40000" y="182880"/>
            <a:ext cx="5958000" cy="360000"/>
          </a:xfrm>
        </p:spPr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9580" y="441960"/>
            <a:ext cx="8244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Ниже приведены данные </a:t>
            </a:r>
            <a:r>
              <a:rPr lang="ru-RU" dirty="0"/>
              <a:t>из исследования </a:t>
            </a:r>
            <a:r>
              <a:rPr lang="ru-RU" dirty="0" err="1"/>
              <a:t>Фреба</a:t>
            </a:r>
            <a:r>
              <a:rPr lang="ru-RU" dirty="0"/>
              <a:t> и </a:t>
            </a:r>
            <a:r>
              <a:rPr lang="ru-RU" dirty="0" smtClean="0"/>
              <a:t>Уайта, посвященному исследованию состоянию легких. </a:t>
            </a:r>
            <a:r>
              <a:rPr lang="ru-RU" dirty="0"/>
              <a:t>. Мы возьмем данные для группы людей, которые работали в накуренном помещении и для людей, выкуривающих небольшое число сигарет в день.</a:t>
            </a:r>
          </a:p>
          <a:p>
            <a:r>
              <a:rPr lang="ru-RU" dirty="0"/>
              <a:t>Объемы выборок одинаковые – по 200 человек</a:t>
            </a:r>
            <a:r>
              <a:rPr lang="ru-RU" dirty="0" smtClean="0"/>
              <a:t>. Для </a:t>
            </a:r>
            <a:r>
              <a:rPr lang="ru-RU" dirty="0"/>
              <a:t>людей, работающих в накуренном помещении средняя скорость средины выдоха составляет 2,72, </a:t>
            </a:r>
            <a:r>
              <a:rPr lang="en-US" dirty="0" err="1"/>
              <a:t>std</a:t>
            </a:r>
            <a:r>
              <a:rPr lang="ru-RU" dirty="0"/>
              <a:t> = 0.71, а выкуривающих небольшое число сигарет 2,63, </a:t>
            </a:r>
            <a:r>
              <a:rPr lang="en-US" dirty="0" err="1"/>
              <a:t>std</a:t>
            </a:r>
            <a:r>
              <a:rPr lang="ru-RU" dirty="0"/>
              <a:t> = </a:t>
            </a:r>
            <a:r>
              <a:rPr lang="ru-RU" dirty="0" smtClean="0"/>
              <a:t>0.73.Можно </a:t>
            </a:r>
            <a:r>
              <a:rPr lang="ru-RU" dirty="0"/>
              <a:t>ли считать одинаковой максимальную объемную скорость середины выдоха одинаковой в обеих группах?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" y="4396740"/>
            <a:ext cx="83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(J. </a:t>
            </a:r>
            <a:r>
              <a:rPr lang="ru-RU" sz="900" dirty="0" err="1"/>
              <a:t>White</a:t>
            </a:r>
            <a:r>
              <a:rPr lang="ru-RU" sz="900" dirty="0"/>
              <a:t>, H. </a:t>
            </a:r>
            <a:r>
              <a:rPr lang="ru-RU" sz="900" dirty="0" err="1"/>
              <a:t>Froeb</a:t>
            </a:r>
            <a:r>
              <a:rPr lang="ru-RU" sz="900" dirty="0"/>
              <a:t>. </a:t>
            </a:r>
            <a:r>
              <a:rPr lang="en-US" sz="900" dirty="0"/>
              <a:t>Small-airways dysfunction in nonsmokers chronically exposed to tobacco smoke. </a:t>
            </a:r>
            <a:r>
              <a:rPr lang="ru-RU" sz="900" dirty="0"/>
              <a:t>N. </a:t>
            </a:r>
            <a:r>
              <a:rPr lang="ru-RU" sz="900" dirty="0" err="1"/>
              <a:t>Engl</a:t>
            </a:r>
            <a:r>
              <a:rPr lang="ru-RU" sz="900" dirty="0"/>
              <a:t>. J. </a:t>
            </a:r>
            <a:r>
              <a:rPr lang="ru-RU" sz="900" dirty="0" err="1"/>
              <a:t>Med</a:t>
            </a:r>
            <a:r>
              <a:rPr lang="ru-RU" sz="900" dirty="0"/>
              <a:t>., 302:720—723, 1980</a:t>
            </a:r>
            <a:r>
              <a:rPr lang="ru-RU" sz="900" dirty="0" smtClean="0"/>
              <a:t>), </a:t>
            </a:r>
            <a:r>
              <a:rPr lang="ru-RU" sz="900" dirty="0" err="1">
                <a:solidFill>
                  <a:schemeClr val="tx1"/>
                </a:solidFill>
              </a:rPr>
              <a:t>Гланц</a:t>
            </a:r>
            <a:r>
              <a:rPr lang="ru-RU" sz="900" dirty="0">
                <a:solidFill>
                  <a:schemeClr val="tx1"/>
                </a:solidFill>
              </a:rPr>
              <a:t> С. «Медико-биологическая статистика»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30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33320" y="114300"/>
            <a:ext cx="5958000" cy="360000"/>
          </a:xfrm>
        </p:spPr>
        <p:txBody>
          <a:bodyPr/>
          <a:lstStyle/>
          <a:p>
            <a:r>
              <a:rPr lang="ru-RU" dirty="0" smtClean="0"/>
              <a:t>Двусторонний критерий Стьюдента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28" y="441960"/>
            <a:ext cx="3349891" cy="44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9" y="457200"/>
            <a:ext cx="2944971" cy="446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09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8950" y="552450"/>
            <a:ext cx="6896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Утверждается, что средний рост </a:t>
            </a:r>
          </a:p>
          <a:p>
            <a:r>
              <a:rPr lang="ru-RU" dirty="0" smtClean="0"/>
              <a:t>мужчин национальности Х 179,5.</a:t>
            </a:r>
          </a:p>
          <a:p>
            <a:r>
              <a:rPr lang="ru-RU" dirty="0" smtClean="0"/>
              <a:t>Была взята выборка из 100 человек, </a:t>
            </a:r>
          </a:p>
          <a:p>
            <a:r>
              <a:rPr lang="ru-RU" dirty="0" smtClean="0"/>
              <a:t>по которой получилось среднее</a:t>
            </a:r>
          </a:p>
          <a:p>
            <a:r>
              <a:rPr lang="ru-RU" dirty="0" smtClean="0"/>
              <a:t> арифметическое 178,5. Проверить</a:t>
            </a:r>
          </a:p>
          <a:p>
            <a:r>
              <a:rPr lang="ru-RU" dirty="0" smtClean="0"/>
              <a:t> это утверждение с помощью одностороннего</a:t>
            </a:r>
          </a:p>
          <a:p>
            <a:r>
              <a:rPr lang="ru-RU" dirty="0" smtClean="0"/>
              <a:t> теста, если известно, что стандартное </a:t>
            </a:r>
          </a:p>
          <a:p>
            <a:r>
              <a:rPr lang="ru-RU" dirty="0" smtClean="0"/>
              <a:t>отклонение генеральной совокупности 3 см.</a:t>
            </a:r>
          </a:p>
          <a:p>
            <a:r>
              <a:rPr lang="ru-RU" dirty="0" smtClean="0"/>
              <a:t> А уровень статистической значимости </a:t>
            </a:r>
          </a:p>
          <a:p>
            <a:r>
              <a:rPr lang="ru-RU" dirty="0" smtClean="0"/>
              <a:t>принять за 1%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1696" y="706262"/>
            <a:ext cx="4145854" cy="377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040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повторение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60879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401</Words>
  <Application>Microsoft Office PowerPoint</Application>
  <PresentationFormat>Экран (16:9)</PresentationFormat>
  <Paragraphs>43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IBM Plex Sans SemiBold</vt:lpstr>
      <vt:lpstr>Cambria Math</vt:lpstr>
      <vt:lpstr>IBM Plex Sans</vt:lpstr>
      <vt:lpstr>Макет шаблона GB</vt:lpstr>
      <vt:lpstr>Тестирование гипотез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на повторение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качестве основного шрифта используется IBM Plex Sans.  Шрифт используется в начертаниях обычный, жирный.  Обычное начертание используем для основного текста. Жирное начертание для заголовков и подзаголовков.  Межстрочный интервал основного текста — 1,15, заголовков — 1.</dc:title>
  <dc:creator>HdTer</dc:creator>
  <cp:lastModifiedBy>RePack by Diakov</cp:lastModifiedBy>
  <cp:revision>239</cp:revision>
  <dcterms:modified xsi:type="dcterms:W3CDTF">2022-09-28T18:10:24Z</dcterms:modified>
</cp:coreProperties>
</file>