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66" r:id="rId4"/>
    <p:sldId id="270" r:id="rId5"/>
    <p:sldId id="269" r:id="rId6"/>
    <p:sldId id="278" r:id="rId7"/>
    <p:sldId id="263" r:id="rId8"/>
    <p:sldId id="258" r:id="rId9"/>
    <p:sldId id="262" r:id="rId10"/>
    <p:sldId id="267" r:id="rId11"/>
    <p:sldId id="273" r:id="rId12"/>
    <p:sldId id="276" r:id="rId13"/>
    <p:sldId id="271" r:id="rId14"/>
    <p:sldId id="275" r:id="rId15"/>
    <p:sldId id="279" r:id="rId16"/>
    <p:sldId id="280" r:id="rId17"/>
    <p:sldId id="260" r:id="rId18"/>
    <p:sldId id="261" r:id="rId19"/>
    <p:sldId id="281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se" initials="u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118" autoAdjust="0"/>
  </p:normalViewPr>
  <p:slideViewPr>
    <p:cSldViewPr snapToGrid="0">
      <p:cViewPr varScale="1">
        <p:scale>
          <a:sx n="58" d="100"/>
          <a:sy n="58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7DA1-25EE-41A3-BC06-58365A12C97A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00A-580F-4BEB-B2A4-8F944A57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ml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machine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 으로 된 </a:t>
            </a:r>
            <a:r>
              <a:rPr lang="en-US" altLang="ko-KR" baseline="0" dirty="0" err="1" smtClean="0"/>
              <a:t>onnx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</a:t>
            </a:r>
            <a:r>
              <a:rPr lang="ko-KR" altLang="en-US" baseline="0" dirty="0" err="1" smtClean="0"/>
              <a:t>읽어들여서</a:t>
            </a:r>
            <a:r>
              <a:rPr lang="ko-KR" altLang="en-US" baseline="0" dirty="0" smtClean="0"/>
              <a:t> 추론을 할 때 그 연산 계산을 대신 해주는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1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=&gt;</a:t>
            </a:r>
            <a:r>
              <a:rPr lang="ko-KR" altLang="en-US" dirty="0" smtClean="0"/>
              <a:t>둘다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기반으로 돌아가며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은 추가적으로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</a:t>
            </a:r>
            <a:r>
              <a:rPr lang="ko-KR" altLang="en-US" dirty="0" smtClean="0"/>
              <a:t>을 활용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나름의 최적화를 한 것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Zipmap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castmap</a:t>
            </a:r>
            <a:r>
              <a:rPr lang="ko-KR" altLang="en-US" dirty="0" smtClean="0"/>
              <a:t>은 실제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에는 존재하지 않는 것임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추가적으로 뒤에 있는 </a:t>
            </a:r>
            <a:r>
              <a:rPr lang="en-US" altLang="ko-KR" dirty="0" smtClean="0"/>
              <a:t>scaler</a:t>
            </a:r>
            <a:r>
              <a:rPr lang="ko-KR" altLang="en-US" dirty="0" smtClean="0"/>
              <a:t>부분도 공통적으로 있지만 차이가 있음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그 소스코드를 </a:t>
            </a:r>
            <a:r>
              <a:rPr lang="ko-KR" altLang="en-US" dirty="0" err="1" smtClean="0"/>
              <a:t>직접열어서</a:t>
            </a:r>
            <a:r>
              <a:rPr lang="ko-KR" altLang="en-US" dirty="0" smtClean="0"/>
              <a:t> 최적화가 어떻게 됬는지 직접 비교해보려고 했으나 너무 난해해서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항목을 돌려야 하니까 연산자가 필요한 것이고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연산자중</a:t>
            </a:r>
            <a:r>
              <a:rPr lang="ko-KR" altLang="en-US" dirty="0" smtClean="0"/>
              <a:t> 하나가 </a:t>
            </a:r>
            <a:r>
              <a:rPr lang="en-US" altLang="ko-KR" dirty="0" smtClean="0"/>
              <a:t>add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내부 구조 연산이 어떻게 동작하는지 보기가 힘들어서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bench</a:t>
            </a:r>
            <a:r>
              <a:rPr lang="en-US" altLang="ko-KR" baseline="0" dirty="0" smtClean="0"/>
              <a:t> mark </a:t>
            </a:r>
            <a:r>
              <a:rPr lang="ko-KR" altLang="en-US" baseline="0" dirty="0" smtClean="0"/>
              <a:t>하면서 </a:t>
            </a:r>
            <a:r>
              <a:rPr lang="ko-KR" altLang="en-US" baseline="0" dirty="0" err="1" smtClean="0"/>
              <a:t>비교한것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계산이란 건 아마 </a:t>
            </a:r>
            <a:r>
              <a:rPr lang="ko-KR" altLang="en-US" dirty="0" err="1" smtClean="0"/>
              <a:t>사이킷런</a:t>
            </a:r>
            <a:r>
              <a:rPr lang="ko-KR" altLang="en-US" dirty="0" smtClean="0"/>
              <a:t> 기반 계산이지만 </a:t>
            </a:r>
            <a:r>
              <a:rPr lang="ko-KR" altLang="en-US" dirty="0" err="1" smtClean="0"/>
              <a:t>사이킷런이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동작하고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사이킷런을</a:t>
            </a:r>
            <a:r>
              <a:rPr lang="ko-KR" altLang="en-US" dirty="0" smtClean="0"/>
              <a:t> 돌린 모델이 </a:t>
            </a:r>
            <a:r>
              <a:rPr lang="ko-KR" altLang="en-US" dirty="0" err="1" smtClean="0"/>
              <a:t>아닐테니까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7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동등한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아래쪽으로 갈수록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이 더 좋은 성능을 보이는 것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초록색선은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위쪽으로 갈수록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더 좋은 성능을 보이는 것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주황색 선은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어쨌이든</a:t>
            </a:r>
            <a:r>
              <a:rPr lang="ko-KR" altLang="en-US" dirty="0" smtClean="0"/>
              <a:t> 차이가 있다고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8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E229-F026-4F6F-B35B-4F485460442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github.com/onnx/onnx/blob/master/docs/Operators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tocolbuffers/protobuf" TargetMode="External"/><Relationship Id="rId3" Type="http://schemas.openxmlformats.org/officeDocument/2006/relationships/hyperlink" Target="http://www.xavierdupre.fr/app/_benchmarks/helpsphinx/onnx/onnxruntime_unittest.html%20/" TargetMode="External"/><Relationship Id="rId7" Type="http://schemas.openxmlformats.org/officeDocument/2006/relationships/hyperlink" Target="https://markus-beuckelmann.de/blog/boosting-numpy-bla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sic_Linear_Algebra_Subprograms" TargetMode="External"/><Relationship Id="rId5" Type="http://schemas.openxmlformats.org/officeDocument/2006/relationships/hyperlink" Target="https://cloudblogs.microsoft.com/opensource/2019/05/22/onnx-runtime-machine-learning-inferencing-0-4-release/" TargetMode="External"/><Relationship Id="rId10" Type="http://schemas.openxmlformats.org/officeDocument/2006/relationships/hyperlink" Target="https://microsoft.github.io/onnxruntime/python/api_summary.html#onnxruntime.SessionOptions" TargetMode="External"/><Relationship Id="rId4" Type="http://schemas.openxmlformats.org/officeDocument/2006/relationships/hyperlink" Target="https://xadupre.github.io/scikit-onnxruntime/_modules/skonnxrt/sklapi/onnx_transformer.html#OnnxTransformer" TargetMode="External"/><Relationship Id="rId9" Type="http://schemas.openxmlformats.org/officeDocument/2006/relationships/hyperlink" Target="https://bcho.tistory.com/1182%20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#module-sklearn.ensemble" TargetMode="External"/><Relationship Id="rId13" Type="http://schemas.openxmlformats.org/officeDocument/2006/relationships/hyperlink" Target="https://github.com/Azure-Samples/onnxruntime-iot-edge%20/" TargetMode="External"/><Relationship Id="rId3" Type="http://schemas.openxmlformats.org/officeDocument/2006/relationships/hyperlink" Target="https://github.com/onnx/onnx" TargetMode="External"/><Relationship Id="rId7" Type="http://schemas.openxmlformats.org/officeDocument/2006/relationships/hyperlink" Target="https://github.com/onnx/sklearn-onnx%20/" TargetMode="External"/><Relationship Id="rId12" Type="http://schemas.openxmlformats.org/officeDocument/2006/relationships/hyperlink" Target="https://medium.com/towards-artificial-intelligence/deep-learning-with-a-dnn-compiler-dbd9d214f1a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onnxruntime/#get-started" TargetMode="External"/><Relationship Id="rId11" Type="http://schemas.openxmlformats.org/officeDocument/2006/relationships/hyperlink" Target="https://github.com/onnx/onnxmltools%20/" TargetMode="External"/><Relationship Id="rId5" Type="http://schemas.openxmlformats.org/officeDocument/2006/relationships/hyperlink" Target="https://github.com/onnx/tutorials#getting-onnx-models" TargetMode="External"/><Relationship Id="rId10" Type="http://schemas.openxmlformats.org/officeDocument/2006/relationships/hyperlink" Target="http://onnx.ai/sklearn-onnx/supported.html" TargetMode="External"/><Relationship Id="rId4" Type="http://schemas.openxmlformats.org/officeDocument/2006/relationships/hyperlink" Target="https://github.com/onnx/onnx/blob/master/docs/Operators-ml.md" TargetMode="External"/><Relationship Id="rId9" Type="http://schemas.openxmlformats.org/officeDocument/2006/relationships/hyperlink" Target="http://scikit-learn.org/stable/user_guide.html%2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ko-kr/azure/machine-learning/concept-onn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nx/onnx/blob/master/docs/Operators-ml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681" y="1547446"/>
            <a:ext cx="9144000" cy="17748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뉴로모픽</a:t>
            </a:r>
            <a:r>
              <a:rPr lang="ko-KR" altLang="en-US" dirty="0" smtClean="0"/>
              <a:t> </a:t>
            </a:r>
            <a:r>
              <a:rPr lang="en-US" altLang="ko-KR" dirty="0" smtClean="0"/>
              <a:t>ONNX – ml</a:t>
            </a:r>
            <a:br>
              <a:rPr lang="en-US" altLang="ko-KR" dirty="0" smtClean="0"/>
            </a:b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Scikit</a:t>
            </a:r>
            <a:r>
              <a:rPr lang="en-US" altLang="ko-KR" sz="3000" dirty="0" smtClean="0"/>
              <a:t>-learn -&gt; </a:t>
            </a:r>
            <a:r>
              <a:rPr lang="en-US" altLang="ko-KR" sz="3000" dirty="0" err="1" smtClean="0"/>
              <a:t>onnx</a:t>
            </a:r>
            <a:r>
              <a:rPr lang="ko-KR" altLang="en-US" sz="3000" dirty="0" smtClean="0"/>
              <a:t> 및 </a:t>
            </a:r>
            <a:r>
              <a:rPr lang="en-US" altLang="ko-KR" sz="3000" dirty="0" err="1" smtClean="0"/>
              <a:t>OnnxRuntime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조사</a:t>
            </a:r>
            <a:r>
              <a:rPr lang="en-US" altLang="ko-KR" sz="3000" dirty="0" smtClean="0"/>
              <a:t>) 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384403" y="3623895"/>
            <a:ext cx="3024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ISYS Lab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김선민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진선미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이지영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발표일 </a:t>
            </a:r>
            <a:r>
              <a:rPr lang="en-US" altLang="ko-KR" dirty="0" smtClean="0"/>
              <a:t>20.07.20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36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1210728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vs 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nnxruntime</a:t>
            </a:r>
            <a:r>
              <a:rPr lang="en-US" altLang="ko-KR" dirty="0" smtClean="0"/>
              <a:t> Operators </a:t>
            </a:r>
            <a:r>
              <a:rPr lang="ko-KR" altLang="en-US" dirty="0"/>
              <a:t>비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225" y="1388590"/>
            <a:ext cx="93588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sz="2400" b="1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배열은 기본 데이터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구조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데이터를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입력 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형태</a:t>
            </a:r>
            <a:endParaRPr lang="en-US" altLang="ko-KR" dirty="0" smtClean="0">
              <a:solidFill>
                <a:srgbClr val="444444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의 선형대수 라이브러리 </a:t>
            </a:r>
            <a:r>
              <a:rPr lang="en-US" altLang="ko-KR" dirty="0" smtClean="0"/>
              <a:t>BLAS(Basic Linear Algebra, LAPACK) </a:t>
            </a:r>
            <a:r>
              <a:rPr lang="ko-KR" altLang="en-US" dirty="0" smtClean="0"/>
              <a:t>함수 등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2225" y="3702506"/>
            <a:ext cx="10142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OnnxRuntime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numpy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BLAS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등 뿐만 아니라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Onnx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-ml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연산자를 추가해서 사용 한 것으로 파악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225" y="5812561"/>
            <a:ext cx="3623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33"/>
                </a:solidFill>
                <a:latin typeface="Droid Serif"/>
              </a:rPr>
              <a:t>** BLAS :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벡터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덧셈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스칼라 곱셈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내적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선형 조합 및 행렬 곱셈과 같은 일반적인 선형 대수 연산을 수행하기위한 일련의 하위 수준 루틴을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규정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7071406" y="4482145"/>
            <a:ext cx="2625973" cy="21801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541161" y="4613904"/>
            <a:ext cx="2345482" cy="21296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5995" y="6608462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02225" y="4419078"/>
            <a:ext cx="653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근거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skl-onnx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Scikit</a:t>
            </a:r>
            <a:r>
              <a:rPr lang="en-US" altLang="ko-KR" dirty="0" smtClean="0">
                <a:sym typeface="Wingdings" panose="05000000000000000000" pitchFamily="2" charset="2"/>
              </a:rPr>
              <a:t>-learn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r>
              <a:rPr lang="ko-KR" altLang="en-US" dirty="0" smtClean="0"/>
              <a:t>실행 비교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=&gt; </a:t>
            </a:r>
            <a:r>
              <a:rPr lang="ko-KR" altLang="en-US" dirty="0" smtClean="0"/>
              <a:t>다음 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2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035" y="1715"/>
            <a:ext cx="57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Add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19" y="56954"/>
            <a:ext cx="6514863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-1. Add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382517"/>
            <a:ext cx="6107220" cy="1076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73382" y="1690255"/>
            <a:ext cx="43399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Add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둘다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라이브러리로 계산된다고 함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760247" y="6391564"/>
            <a:ext cx="3711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algn="ctr"/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대비 비율 로 나타낸 것</a:t>
            </a:r>
            <a:r>
              <a:rPr lang="en-US" altLang="ko-KR" sz="1200" dirty="0"/>
              <a:t> -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336" y="543755"/>
            <a:ext cx="6040564" cy="18778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126" y="2504970"/>
            <a:ext cx="6009773" cy="17108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126" y="4186459"/>
            <a:ext cx="6009773" cy="220510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75" y="3852934"/>
            <a:ext cx="2663126" cy="25223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494" y="4064001"/>
            <a:ext cx="2425418" cy="23053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7992" y="6350168"/>
            <a:ext cx="47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연산자 목록</a:t>
            </a:r>
            <a:endParaRPr lang="en-US" altLang="ko-KR" sz="1200" dirty="0" smtClean="0"/>
          </a:p>
          <a:p>
            <a:pPr algn="ctr"/>
            <a:r>
              <a:rPr lang="en-US" altLang="ko-KR" sz="1200" dirty="0">
                <a:hlinkClick r:id="rId9"/>
              </a:rPr>
              <a:t>https://</a:t>
            </a:r>
            <a:r>
              <a:rPr lang="en-US" altLang="ko-KR" sz="1200" dirty="0" smtClean="0">
                <a:hlinkClick r:id="rId9"/>
              </a:rPr>
              <a:t>github.com/onnx/onnx/blob/master/docs/Operators.md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348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0745" y="78270"/>
            <a:ext cx="475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Scaler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4166438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5-2. Scaler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en-US" altLang="ko-KR" sz="1400" dirty="0" smtClean="0"/>
              <a:t>-ml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numpy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로 계산하지만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onnxruntime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상에서는 안한다고 함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04828" y="6389162"/>
            <a:ext cx="3711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marL="171450" indent="-171450" algn="ctr">
              <a:buFontTx/>
              <a:buChar char="-"/>
            </a:pP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대비 비율 로 나타낸 것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154601"/>
            <a:ext cx="6059405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71782" y="1484820"/>
            <a:ext cx="44415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5" y="516262"/>
            <a:ext cx="5961958" cy="18725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424" y="2544633"/>
            <a:ext cx="5820659" cy="16501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598" y="4332069"/>
            <a:ext cx="5857485" cy="20570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b="49134"/>
          <a:stretch/>
        </p:blipFill>
        <p:spPr>
          <a:xfrm>
            <a:off x="313931" y="3869418"/>
            <a:ext cx="3011955" cy="25005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l="13056" t="50866"/>
          <a:stretch/>
        </p:blipFill>
        <p:spPr>
          <a:xfrm>
            <a:off x="3172949" y="3869418"/>
            <a:ext cx="2723927" cy="25963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9909" y="6465798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066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0807" y="968543"/>
            <a:ext cx="6026068" cy="5889457"/>
            <a:chOff x="5938561" y="786063"/>
            <a:chExt cx="6026068" cy="58894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561" y="786063"/>
              <a:ext cx="6026068" cy="588945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9453" y="1042988"/>
              <a:ext cx="1410701" cy="778547"/>
            </a:xfrm>
            <a:prstGeom prst="rect">
              <a:avLst/>
            </a:prstGeom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93163"/>
            <a:ext cx="11191401" cy="746918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5</a:t>
            </a:r>
            <a:r>
              <a:rPr lang="en-US" altLang="ko-KR" sz="3800" dirty="0" smtClean="0"/>
              <a:t>-3. </a:t>
            </a:r>
            <a:r>
              <a:rPr lang="en-US" altLang="ko-KR" sz="3800" dirty="0" err="1" smtClean="0"/>
              <a:t>sklearn</a:t>
            </a:r>
            <a:r>
              <a:rPr lang="ko-KR" altLang="en-US" sz="3800" dirty="0" smtClean="0"/>
              <a:t>의 전체 </a:t>
            </a:r>
            <a:r>
              <a:rPr lang="en-US" altLang="ko-KR" sz="3800" dirty="0" smtClean="0"/>
              <a:t>unit test </a:t>
            </a:r>
            <a:r>
              <a:rPr lang="ko-KR" altLang="en-US" sz="3800" dirty="0" smtClean="0"/>
              <a:t>비교</a:t>
            </a:r>
            <a:endParaRPr lang="ko-KR" altLang="en-US" sz="3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-1" r="-183" b="3789"/>
          <a:stretch/>
        </p:blipFill>
        <p:spPr>
          <a:xfrm>
            <a:off x="6802958" y="4127795"/>
            <a:ext cx="5048828" cy="24992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11047" y="3795407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-337"/>
          <a:stretch/>
        </p:blipFill>
        <p:spPr>
          <a:xfrm>
            <a:off x="6613289" y="878159"/>
            <a:ext cx="5238497" cy="3063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936" y="136425"/>
            <a:ext cx="2685989" cy="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6.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Inference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7674166" y="3203852"/>
            <a:ext cx="4296048" cy="100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24292E"/>
                </a:solidFill>
              </a:rPr>
              <a:t>저장된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 </a:t>
            </a:r>
            <a:r>
              <a:rPr lang="ko-KR" altLang="en-US" sz="1800" dirty="0" smtClean="0">
                <a:solidFill>
                  <a:srgbClr val="24292E"/>
                </a:solidFill>
              </a:rPr>
              <a:t>모델을 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읽어들이고</a:t>
            </a:r>
            <a:r>
              <a:rPr lang="ko-KR" altLang="en-US" sz="1800" dirty="0" smtClean="0">
                <a:solidFill>
                  <a:srgbClr val="24292E"/>
                </a:solidFill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ONNX-Runtime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smtClean="0">
                <a:solidFill>
                  <a:srgbClr val="24292E"/>
                </a:solidFill>
              </a:rPr>
              <a:t>API </a:t>
            </a:r>
            <a:r>
              <a:rPr lang="ko-KR" altLang="en-US" sz="1800" dirty="0" smtClean="0">
                <a:solidFill>
                  <a:srgbClr val="24292E"/>
                </a:solidFill>
              </a:rPr>
              <a:t>사용하여 로드 </a:t>
            </a:r>
            <a:r>
              <a:rPr lang="en-US" altLang="ko-KR" sz="1800" dirty="0" smtClean="0">
                <a:solidFill>
                  <a:srgbClr val="24292E"/>
                </a:solidFill>
              </a:rPr>
              <a:t>(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세션등록</a:t>
            </a:r>
            <a:r>
              <a:rPr lang="en-US" altLang="ko-KR" sz="1800" dirty="0" smtClean="0">
                <a:solidFill>
                  <a:srgbClr val="24292E"/>
                </a:solidFill>
              </a:rPr>
              <a:t>)</a:t>
            </a:r>
            <a:endParaRPr lang="en-US" altLang="ko-KR" sz="1800" dirty="0">
              <a:solidFill>
                <a:srgbClr val="24292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1136249"/>
            <a:ext cx="6848644" cy="3073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5522" y="3018467"/>
            <a:ext cx="6385656" cy="42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12655" y="4277539"/>
            <a:ext cx="430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runtime</a:t>
            </a:r>
            <a:r>
              <a:rPr lang="ko-KR" altLang="en-US" sz="2400" dirty="0" smtClean="0">
                <a:solidFill>
                  <a:srgbClr val="FF0000"/>
                </a:solidFill>
              </a:rPr>
              <a:t>을 이용한 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 로드 및 추론 진행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0" y="4277539"/>
            <a:ext cx="5097709" cy="24410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5522" y="3778426"/>
            <a:ext cx="1538987" cy="25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362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지능형 컴포넌트 레지스트리</a:t>
            </a:r>
            <a:endParaRPr lang="ko-KR" altLang="en-US" dirty="0"/>
          </a:p>
        </p:txBody>
      </p:sp>
      <p:pic>
        <p:nvPicPr>
          <p:cNvPr id="1025" name="_x337833680" descr="EMB00006bec42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4431078"/>
            <a:ext cx="7056120" cy="24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143000"/>
            <a:ext cx="3383280" cy="45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7.1 ONNX </a:t>
            </a:r>
            <a:r>
              <a:rPr lang="ko-KR" altLang="en-US" sz="2400" dirty="0" smtClean="0"/>
              <a:t>파일 관리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040" y="1768240"/>
            <a:ext cx="1013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Flask</a:t>
            </a:r>
            <a:r>
              <a:rPr lang="ko-KR" altLang="en-US" dirty="0" smtClean="0"/>
              <a:t>기반 웹 </a:t>
            </a:r>
            <a:r>
              <a:rPr lang="en-US" altLang="ko-KR" dirty="0" smtClean="0"/>
              <a:t>UI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 smtClean="0"/>
              <a:t>Protobuf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방식 지원하는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(Maria, </a:t>
            </a:r>
            <a:r>
              <a:rPr lang="en-US" altLang="ko-KR" dirty="0" err="1" smtClean="0"/>
              <a:t>Postgre</a:t>
            </a:r>
            <a:r>
              <a:rPr lang="en-US" altLang="ko-KR" dirty="0" smtClean="0"/>
              <a:t> SQL, Mongo)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파일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upload)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파일 다운로드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40" y="4431078"/>
            <a:ext cx="2908983" cy="5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362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지능형 컴포넌트 레지스트리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338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7.2 ONNX Log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5840" y="1604665"/>
            <a:ext cx="10134600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사용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Version 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smtClean="0"/>
              <a:t>&gt; ex) 1.0.0, 1.2.0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사용 가능 </a:t>
            </a:r>
            <a:r>
              <a:rPr lang="en-US" altLang="ko-KR" dirty="0" smtClean="0"/>
              <a:t>Device </a:t>
            </a:r>
          </a:p>
          <a:p>
            <a:pPr lvl="1"/>
            <a:r>
              <a:rPr lang="en-US" altLang="ko-KR" dirty="0" smtClean="0"/>
              <a:t>-&gt; CPU/GPU/MKL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en-US" altLang="ko-KR" dirty="0" smtClean="0"/>
              <a:t>Input Node : name, shape, type</a:t>
            </a:r>
          </a:p>
          <a:p>
            <a:pPr lvl="1"/>
            <a:r>
              <a:rPr lang="en-US" altLang="ko-KR" dirty="0" smtClean="0"/>
              <a:t>-&gt; ‘</a:t>
            </a:r>
            <a:r>
              <a:rPr lang="en-US" altLang="ko-KR" dirty="0" err="1" smtClean="0"/>
              <a:t>float_input</a:t>
            </a:r>
            <a:r>
              <a:rPr lang="en-US" altLang="ko-KR" dirty="0" smtClean="0"/>
              <a:t>’, [None, 4] , tensor(float)</a:t>
            </a:r>
          </a:p>
          <a:p>
            <a:pPr lvl="1"/>
            <a:endParaRPr lang="en-US" altLang="ko-KR" dirty="0" smtClean="0"/>
          </a:p>
          <a:p>
            <a:pPr marL="285750" indent="-285750">
              <a:lnSpc>
                <a:spcPct val="220000"/>
              </a:lnSpc>
              <a:buFontTx/>
              <a:buChar char="-"/>
            </a:pPr>
            <a:r>
              <a:rPr lang="en-US" altLang="ko-KR" dirty="0" smtClean="0"/>
              <a:t>Output Node : name, shape, type </a:t>
            </a:r>
          </a:p>
          <a:p>
            <a:pPr lvl="1"/>
            <a:r>
              <a:rPr lang="en-US" altLang="ko-KR" dirty="0" smtClean="0"/>
              <a:t>-&gt; ‘</a:t>
            </a:r>
            <a:r>
              <a:rPr lang="en-US" altLang="ko-KR" dirty="0" err="1" smtClean="0"/>
              <a:t>output_label</a:t>
            </a:r>
            <a:r>
              <a:rPr lang="en-US" altLang="ko-KR" dirty="0" smtClean="0"/>
              <a:t>’, [1], tensor(int64)</a:t>
            </a:r>
          </a:p>
        </p:txBody>
      </p:sp>
    </p:spTree>
    <p:extLst>
      <p:ext uri="{BB962C8B-B14F-4D97-AF65-F5344CB8AC3E}">
        <p14:creationId xmlns:p14="http://schemas.microsoft.com/office/powerpoint/2010/main" val="63793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4823" y="982017"/>
            <a:ext cx="1198319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://www.xavierdupre.fr/app/_</a:t>
            </a:r>
            <a:r>
              <a:rPr lang="en-US" altLang="ko-KR" dirty="0" smtClean="0">
                <a:hlinkClick r:id="rId3"/>
              </a:rPr>
              <a:t>benchmarks/helpsphinx/onnx/onnxruntime_unittest.html</a:t>
            </a:r>
            <a:r>
              <a:rPr lang="en-US" altLang="ko-KR" dirty="0" smtClean="0"/>
              <a:t> //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benchmark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://xadupre.github.io/scikit-onnxruntime/_modules/skonnxrt/sklapi/onnx_transformer.html#OnnxTransformer</a:t>
            </a:r>
            <a:r>
              <a:rPr lang="en-US" altLang="ko-KR" dirty="0"/>
              <a:t> //</a:t>
            </a:r>
            <a:r>
              <a:rPr lang="en-US" altLang="ko-KR" dirty="0" err="1"/>
              <a:t>onnx</a:t>
            </a:r>
            <a:r>
              <a:rPr lang="en-US" altLang="ko-KR" dirty="0"/>
              <a:t> to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en-US" altLang="ko-KR" dirty="0" smtClean="0"/>
              <a:t>pipeline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://cloudblogs.microsoft.com/opensource/2019/05/22/onnx-runtime-machine-learning-inferencing-0-4-release/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 runtime </a:t>
            </a:r>
            <a:r>
              <a:rPr lang="ko-KR" altLang="en-US" dirty="0"/>
              <a:t>설명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://en.wikipedia.org/wiki/Basic_Linear_Algebra_Subprograms</a:t>
            </a:r>
            <a:r>
              <a:rPr lang="en-US" altLang="ko-KR" dirty="0"/>
              <a:t> // BLAS</a:t>
            </a:r>
            <a:r>
              <a:rPr lang="ko-KR" altLang="en-US" dirty="0"/>
              <a:t>란 </a:t>
            </a:r>
            <a:r>
              <a:rPr lang="en-US" altLang="ko-KR" dirty="0"/>
              <a:t>(Basic Linear Algebra Subprograms)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://markus-beuckelmann.de/blog/boosting-numpy-blas.html</a:t>
            </a:r>
            <a:r>
              <a:rPr lang="en-US" altLang="ko-KR" dirty="0"/>
              <a:t> // BLAS &amp; LATACK </a:t>
            </a:r>
            <a:r>
              <a:rPr lang="ko-KR" altLang="en-US" dirty="0"/>
              <a:t>등등 </a:t>
            </a:r>
            <a:r>
              <a:rPr lang="en-US" altLang="ko-KR" dirty="0"/>
              <a:t>NUMPY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8"/>
              </a:rPr>
              <a:t>https://github.com/protocolbuffers/protobuf</a:t>
            </a:r>
            <a:r>
              <a:rPr lang="en-US" altLang="ko-KR" dirty="0"/>
              <a:t> // </a:t>
            </a:r>
            <a:r>
              <a:rPr lang="en-US" altLang="ko-KR" dirty="0" err="1"/>
              <a:t>protobuf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9"/>
              </a:rPr>
              <a:t>https://bcho.tistory.com/1182</a:t>
            </a:r>
            <a:r>
              <a:rPr lang="en-US" altLang="ko-KR" dirty="0"/>
              <a:t> // </a:t>
            </a:r>
            <a:r>
              <a:rPr lang="ko-KR" altLang="en-US" dirty="0" err="1"/>
              <a:t>조대협의</a:t>
            </a:r>
            <a:r>
              <a:rPr lang="ko-KR" altLang="en-US" dirty="0"/>
              <a:t> 블로그 </a:t>
            </a:r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smtClean="0">
                <a:hlinkClick r:id="rId10"/>
              </a:rPr>
              <a:t>microsoft.github.io/onnxruntime/python/api_summary.html#onnxruntime.SessionOptions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API Summary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6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68" y="874816"/>
            <a:ext cx="11272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github.com/onnx/onnx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메인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4"/>
              </a:rPr>
              <a:t>https://github.com/onnx/onnx/blob/master/docs/Operators-ml.md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-ml </a:t>
            </a:r>
            <a:r>
              <a:rPr lang="ko-KR" altLang="en-US" dirty="0" smtClean="0"/>
              <a:t>연산자</a:t>
            </a:r>
            <a:endParaRPr lang="en-US" altLang="ko-KR" dirty="0" smtClean="0">
              <a:hlinkClick r:id="rId5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github.com/onnx/tutorials#getting-onnx-models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tutorial </a:t>
            </a:r>
            <a:endParaRPr lang="en-US" altLang="ko-KR" dirty="0" smtClean="0">
              <a:hlinkClick r:id="rId6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://github.com/microsoft/onnxruntime/#</a:t>
            </a:r>
            <a:r>
              <a:rPr lang="en-US" altLang="ko-KR" dirty="0" smtClean="0">
                <a:hlinkClick r:id="rId6"/>
              </a:rPr>
              <a:t>get-started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github.com/onnx/sklearn-onnx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scikitlearn-onnx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링크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scikit-learn.org/stable/modules/classes.html#module-sklearn.ensemble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–learn API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hlinkClick r:id="rId9"/>
              </a:rPr>
              <a:t>http</a:t>
            </a:r>
            <a:r>
              <a:rPr lang="ko-KR" altLang="en-US" dirty="0">
                <a:hlinkClick r:id="rId9"/>
              </a:rPr>
              <a:t>://</a:t>
            </a:r>
            <a:r>
              <a:rPr lang="ko-KR" altLang="en-US" dirty="0" smtClean="0">
                <a:hlinkClick r:id="rId9"/>
              </a:rPr>
              <a:t>scikit-learn.org/stable/user_guide.html </a:t>
            </a:r>
            <a:r>
              <a:rPr lang="en-US" altLang="ko-KR" dirty="0" smtClean="0">
                <a:hlinkClick r:id="rId9"/>
              </a:rPr>
              <a:t>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guide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0"/>
              </a:rPr>
              <a:t>http</a:t>
            </a:r>
            <a:r>
              <a:rPr lang="en-US" altLang="ko-KR" dirty="0">
                <a:hlinkClick r:id="rId10"/>
              </a:rPr>
              <a:t>://onnx.ai/sklearn-onnx/supported.html</a:t>
            </a:r>
            <a:r>
              <a:rPr lang="en-US" altLang="ko-KR" dirty="0"/>
              <a:t> //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 err="1" smtClean="0"/>
              <a:t>지원모델</a:t>
            </a:r>
            <a:endParaRPr lang="en-US" altLang="ko-KR" dirty="0" smtClean="0">
              <a:hlinkClick r:id="rId1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1"/>
              </a:rPr>
              <a:t>https</a:t>
            </a:r>
            <a:r>
              <a:rPr lang="en-US" altLang="ko-KR" dirty="0">
                <a:hlinkClick r:id="rId11"/>
              </a:rPr>
              <a:t>://</a:t>
            </a:r>
            <a:r>
              <a:rPr lang="en-US" altLang="ko-KR" dirty="0" smtClean="0">
                <a:hlinkClick r:id="rId11"/>
              </a:rPr>
              <a:t>github.com/onnx/onnxmltools 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2"/>
              </a:rPr>
              <a:t>https://medium.com/towards-artificial-intelligence/deep-learning-with-a-dnn-compiler-dbd9d214f1a5</a:t>
            </a:r>
            <a:r>
              <a:rPr lang="en-US" altLang="ko-KR" dirty="0" smtClean="0"/>
              <a:t>   // ONNX – Raspberry pi </a:t>
            </a:r>
            <a:endParaRPr lang="ko-KR" alt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3"/>
              </a:rPr>
              <a:t>https://github.com/Azure-Samples/onnxruntime-iot-edge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-edge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3422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paddle-paddle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중국 </a:t>
            </a:r>
            <a:r>
              <a:rPr lang="ko-KR" altLang="en-US" dirty="0" err="1" smtClean="0"/>
              <a:t>바이두</a:t>
            </a:r>
            <a:r>
              <a:rPr lang="ko-KR" altLang="en-US" dirty="0" smtClean="0"/>
              <a:t> </a:t>
            </a:r>
            <a:r>
              <a:rPr lang="en-US" altLang="ko-KR" dirty="0"/>
              <a:t>Deep Learning Framework</a:t>
            </a:r>
            <a:endParaRPr lang="ko-KR" altLang="en-US" dirty="0"/>
          </a:p>
          <a:p>
            <a:r>
              <a:rPr lang="ko-KR" altLang="en-US" dirty="0" err="1" smtClean="0"/>
              <a:t>mxnet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아파치</a:t>
            </a:r>
            <a:r>
              <a:rPr lang="en-US" altLang="ko-KR" dirty="0"/>
              <a:t> </a:t>
            </a:r>
            <a:r>
              <a:rPr lang="en-US" altLang="ko-KR" dirty="0" smtClean="0"/>
              <a:t>Deep Learning Framework</a:t>
            </a:r>
            <a:endParaRPr lang="ko-KR" altLang="en-US" dirty="0" smtClean="0"/>
          </a:p>
          <a:p>
            <a:r>
              <a:rPr lang="ko-KR" altLang="en-US" dirty="0" smtClean="0"/>
              <a:t>CNTK </a:t>
            </a:r>
            <a:r>
              <a:rPr lang="en-US" altLang="ko-KR" dirty="0"/>
              <a:t>: </a:t>
            </a:r>
            <a:r>
              <a:rPr lang="ko-KR" altLang="en-US" dirty="0" smtClean="0"/>
              <a:t>마이크로소프트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ToolkIt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53418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ML.NET </a:t>
            </a:r>
            <a:r>
              <a:rPr lang="en-US" altLang="ko-KR" dirty="0"/>
              <a:t>: </a:t>
            </a:r>
            <a:r>
              <a:rPr lang="ko-KR" altLang="en-US" dirty="0"/>
              <a:t>마이크로소프트 </a:t>
            </a:r>
            <a:r>
              <a:rPr lang="en-US" altLang="ko-KR" dirty="0" smtClean="0"/>
              <a:t>ML </a:t>
            </a:r>
            <a:r>
              <a:rPr lang="en-US" altLang="ko-KR" dirty="0"/>
              <a:t>Framework</a:t>
            </a:r>
            <a:endParaRPr lang="ko-KR" altLang="en-US" dirty="0"/>
          </a:p>
          <a:p>
            <a:r>
              <a:rPr lang="ko-KR" altLang="en-US" dirty="0" err="1" smtClean="0"/>
              <a:t>Chainer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체이너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 smtClean="0"/>
              <a:t>일본 </a:t>
            </a:r>
            <a:r>
              <a:rPr lang="en-US" altLang="ko-KR" dirty="0" smtClean="0"/>
              <a:t>Deep </a:t>
            </a:r>
            <a:r>
              <a:rPr lang="en-US" altLang="ko-KR" dirty="0"/>
              <a:t>Learning Framework</a:t>
            </a:r>
            <a:endParaRPr lang="ko-KR" altLang="en-US" dirty="0"/>
          </a:p>
          <a:p>
            <a:r>
              <a:rPr lang="ko-KR" altLang="en-US" dirty="0" err="1"/>
              <a:t>Core</a:t>
            </a:r>
            <a:r>
              <a:rPr lang="ko-KR" altLang="en-US" dirty="0"/>
              <a:t> ML </a:t>
            </a:r>
            <a:r>
              <a:rPr lang="en-US" altLang="ko-KR" dirty="0"/>
              <a:t>: </a:t>
            </a:r>
            <a:r>
              <a:rPr lang="ko-KR" altLang="en-US" dirty="0" smtClean="0"/>
              <a:t>Apple </a:t>
            </a:r>
            <a:r>
              <a:rPr lang="en-US" altLang="ko-KR" dirty="0" smtClean="0"/>
              <a:t>ML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46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51560" y="1325563"/>
            <a:ext cx="9808944" cy="455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smtClean="0"/>
              <a:t>ONNX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Scikitlearn-Onnx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</a:t>
            </a:r>
            <a:r>
              <a:rPr lang="en-US" altLang="ko-KR" dirty="0" smtClean="0"/>
              <a:t>-learn &amp;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Operators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r>
              <a:rPr lang="en-US" altLang="ko-KR" dirty="0" smtClean="0"/>
              <a:t> Inference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mtClean="0"/>
              <a:t>지능형 컴포넌트 레지스트리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983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1511" y="-253435"/>
            <a:ext cx="6282267" cy="780439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Onnx</a:t>
            </a:r>
            <a:r>
              <a:rPr lang="en-US" altLang="ko-KR" sz="4000" dirty="0" smtClean="0"/>
              <a:t> Runtime </a:t>
            </a:r>
            <a:r>
              <a:rPr lang="ko-KR" altLang="en-US" sz="4000" dirty="0" smtClean="0"/>
              <a:t>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5914" y="894950"/>
            <a:ext cx="1657685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Onnx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Runtime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67789" y="894950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ModelMetadata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67789" y="1762409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SessionOptions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67789" y="2646801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RunOptions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67789" y="3528518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NodeArg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67789" y="5241772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 Optimization Level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67789" y="6064809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ExecutionMode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67789" y="4396532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InferenceSession</a:t>
            </a:r>
            <a:endParaRPr lang="en-US" altLang="ko-KR" dirty="0"/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2133599" y="1249213"/>
            <a:ext cx="8341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7" idx="1"/>
          </p:cNvCxnSpPr>
          <p:nvPr/>
        </p:nvCxnSpPr>
        <p:spPr>
          <a:xfrm>
            <a:off x="2133599" y="1249213"/>
            <a:ext cx="834190" cy="17518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3"/>
            <a:endCxn id="6" idx="1"/>
          </p:cNvCxnSpPr>
          <p:nvPr/>
        </p:nvCxnSpPr>
        <p:spPr>
          <a:xfrm>
            <a:off x="2133599" y="1249213"/>
            <a:ext cx="834190" cy="867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3"/>
            <a:endCxn id="8" idx="1"/>
          </p:cNvCxnSpPr>
          <p:nvPr/>
        </p:nvCxnSpPr>
        <p:spPr>
          <a:xfrm>
            <a:off x="2133599" y="1249213"/>
            <a:ext cx="834190" cy="263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3"/>
            <a:endCxn id="10" idx="1"/>
          </p:cNvCxnSpPr>
          <p:nvPr/>
        </p:nvCxnSpPr>
        <p:spPr>
          <a:xfrm>
            <a:off x="2133599" y="1249213"/>
            <a:ext cx="834190" cy="5169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3"/>
            <a:endCxn id="9" idx="1"/>
          </p:cNvCxnSpPr>
          <p:nvPr/>
        </p:nvCxnSpPr>
        <p:spPr>
          <a:xfrm>
            <a:off x="2133599" y="1249213"/>
            <a:ext cx="834190" cy="4346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3"/>
            <a:endCxn id="11" idx="1"/>
          </p:cNvCxnSpPr>
          <p:nvPr/>
        </p:nvCxnSpPr>
        <p:spPr>
          <a:xfrm>
            <a:off x="2133599" y="1249213"/>
            <a:ext cx="834190" cy="3501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581077" y="4737384"/>
            <a:ext cx="2796033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get_available_providers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81078" y="5560421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get_device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81078" y="3892144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et_all_providers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7457106" y="3433034"/>
            <a:ext cx="10187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12554" y="2231183"/>
            <a:ext cx="1507848" cy="7307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__author__</a:t>
            </a:r>
            <a:endParaRPr lang="en-US" altLang="ko-KR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12555" y="1487076"/>
            <a:ext cx="1507847" cy="6295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__version__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7645834" y="1087904"/>
            <a:ext cx="666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54526" y="479052"/>
            <a:ext cx="10187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5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84400" y="406400"/>
            <a:ext cx="7823200" cy="6350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01655" y="1013481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ModelMetadata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01655" y="1830141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SessionOptions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01655" y="2663734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RunOptions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1655" y="3494652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NodeArg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01655" y="5106308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 Optimization Level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01655" y="5929345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ExecutionMode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01655" y="4294934"/>
            <a:ext cx="2487418" cy="70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InferenceSession</a:t>
            </a:r>
            <a:endParaRPr lang="en-US" altLang="ko-KR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077" y="4737384"/>
            <a:ext cx="2796033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get_available_providers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81078" y="5560421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get_device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81078" y="3892144"/>
            <a:ext cx="2796032" cy="708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et_all_providers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7457106" y="3433034"/>
            <a:ext cx="10187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12554" y="2231183"/>
            <a:ext cx="1507848" cy="7307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__author__</a:t>
            </a:r>
            <a:endParaRPr lang="en-US" altLang="ko-KR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12555" y="1487076"/>
            <a:ext cx="1507847" cy="6295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__version__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7645834" y="1087904"/>
            <a:ext cx="666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54302" y="708613"/>
            <a:ext cx="8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52883" y="152826"/>
            <a:ext cx="3486234" cy="51152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ko-KR" sz="4000" dirty="0" err="1" smtClean="0"/>
              <a:t>Onnx</a:t>
            </a:r>
            <a:r>
              <a:rPr lang="en-US" altLang="ko-KR" sz="4000" dirty="0" smtClean="0"/>
              <a:t> Runtime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92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30829400" descr="EMB00006bec42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4" y="1144588"/>
            <a:ext cx="1093886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5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en-US" altLang="ko-KR" dirty="0" smtClean="0"/>
              <a:t>1. ONNX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631" y="1007104"/>
            <a:ext cx="11667392" cy="419053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ONNX (Open Neural Network Exchange) – AI </a:t>
            </a:r>
            <a:r>
              <a:rPr lang="ko-KR" altLang="en-US" sz="2400" dirty="0" smtClean="0"/>
              <a:t>프레임워크 </a:t>
            </a:r>
            <a:r>
              <a:rPr lang="ko-KR" altLang="en-US" sz="2400" dirty="0" err="1" smtClean="0"/>
              <a:t>학습모델</a:t>
            </a:r>
            <a:r>
              <a:rPr lang="ko-KR" altLang="en-US" sz="2400" dirty="0" smtClean="0"/>
              <a:t> 포맷 표준화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Facebook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Microsoft</a:t>
            </a:r>
            <a:r>
              <a:rPr lang="ko-KR" altLang="en-US" sz="2400" dirty="0" smtClean="0"/>
              <a:t>가 프레임워크 간 모델 전환을 위해 </a:t>
            </a:r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월 개발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다양한 </a:t>
            </a:r>
            <a:r>
              <a:rPr lang="ko-KR" altLang="en-US" sz="2400" dirty="0"/>
              <a:t>종류의 </a:t>
            </a:r>
            <a:r>
              <a:rPr lang="en-US" altLang="ko-KR" sz="2400" dirty="0"/>
              <a:t>AI, ML </a:t>
            </a:r>
            <a:r>
              <a:rPr lang="ko-KR" altLang="en-US" sz="2400" dirty="0"/>
              <a:t>프레임워크를 지원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Google </a:t>
            </a:r>
            <a:r>
              <a:rPr lang="en-US" altLang="ko-KR" sz="2400" dirty="0" err="1" smtClean="0"/>
              <a:t>protobuf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이용하여 정의 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134"/>
          <a:stretch/>
        </p:blipFill>
        <p:spPr>
          <a:xfrm>
            <a:off x="6729780" y="2436908"/>
            <a:ext cx="5249738" cy="354618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967023" y="6076043"/>
            <a:ext cx="4739053" cy="30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hlinkClick r:id="rId4"/>
              </a:rPr>
              <a:t>https://docs.microsoft.com/ko-kr/azure/machine-learning/concept-onnx</a:t>
            </a:r>
            <a:endParaRPr lang="ko-KR" altLang="en-US" sz="1000" dirty="0"/>
          </a:p>
        </p:txBody>
      </p:sp>
      <p:pic>
        <p:nvPicPr>
          <p:cNvPr id="7" name="Picture 2" descr="How to Convert Your Keras Model to ONNX - Analytics Vidhya - Medium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50" y="372687"/>
            <a:ext cx="2022446" cy="5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프로토콜 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711" y="995953"/>
            <a:ext cx="11223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구글에서 개발하고 오픈소스로 공개한 직렬화 데이터 구조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직렬화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데이터를 파일로 저장하거나 네트워크로 전송하기 위해 바이너리 스트림 형태로 저장하는 </a:t>
            </a:r>
            <a:r>
              <a:rPr lang="ko-KR" altLang="en-US" sz="2400" dirty="0" smtClean="0"/>
              <a:t>행위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Java, Python, js, Ruby, Go </a:t>
            </a:r>
            <a:r>
              <a:rPr lang="ko-KR" altLang="en-US" sz="2400" dirty="0" smtClean="0"/>
              <a:t>등 다양한 언어 지원 및 특히 직렬화 하는 속도가 빠르고 직렬화된 파일의 크기도 작음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481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457C6DAA-6376-4FD1-9E88-7A0CDC5D6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18" y="2579068"/>
            <a:ext cx="3920434" cy="366254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This function fills in a Person message based on user input.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PromptForAddress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(person):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person ID number: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Write the new address book back to disk.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wb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SerializeToString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EC125201-C42E-48F4-A41B-E9EEA1D5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502" y="1229540"/>
            <a:ext cx="2423603" cy="107721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int32 id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optional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email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5816BE0-D31C-4340-94D9-3604BBF7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5" y="4939308"/>
            <a:ext cx="2065002" cy="135914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EE028706-444B-411D-B562-FD1B7D35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2621562"/>
            <a:ext cx="4245188" cy="193899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Iterates though all people in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prints info about them.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"Person ID:"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  Name:"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51C940-088F-4993-9225-D316B30432B4}"/>
              </a:ext>
            </a:extLst>
          </p:cNvPr>
          <p:cNvSpPr txBox="1"/>
          <p:nvPr/>
        </p:nvSpPr>
        <p:spPr>
          <a:xfrm>
            <a:off x="2518360" y="1234898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ko-KR" altLang="en-US" dirty="0"/>
              <a:t>메시지 정의</a:t>
            </a:r>
            <a:endParaRPr 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DDD12E-4BD2-43CF-AC41-BECBD6A945D3}"/>
              </a:ext>
            </a:extLst>
          </p:cNvPr>
          <p:cNvSpPr/>
          <p:nvPr/>
        </p:nvSpPr>
        <p:spPr>
          <a:xfrm>
            <a:off x="4991594" y="3010594"/>
            <a:ext cx="2423603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addressbok_pb2</a:t>
            </a:r>
          </a:p>
        </p:txBody>
      </p:sp>
      <p:sp>
        <p:nvSpPr>
          <p:cNvPr id="33" name="화살표: 아래쪽 14">
            <a:extLst>
              <a:ext uri="{FF2B5EF4-FFF2-40B4-BE49-F238E27FC236}">
                <a16:creationId xmlns:a16="http://schemas.microsoft.com/office/drawing/2014/main" id="{DB682FE5-CF6E-448B-AFB5-7702B7ECDCD4}"/>
              </a:ext>
            </a:extLst>
          </p:cNvPr>
          <p:cNvSpPr/>
          <p:nvPr/>
        </p:nvSpPr>
        <p:spPr>
          <a:xfrm>
            <a:off x="5903677" y="2386009"/>
            <a:ext cx="559294" cy="386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73BB6A-2744-4820-8A7B-F210560C67DC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3043604" y="2743200"/>
            <a:ext cx="1947990" cy="41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73CEE5-53CC-4370-AA0F-AE87A4558FE4}"/>
              </a:ext>
            </a:extLst>
          </p:cNvPr>
          <p:cNvCxnSpPr>
            <a:stCxn id="32" idx="3"/>
          </p:cNvCxnSpPr>
          <p:nvPr/>
        </p:nvCxnSpPr>
        <p:spPr>
          <a:xfrm flipV="1">
            <a:off x="7415197" y="2628854"/>
            <a:ext cx="274941" cy="5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B49963-A89C-4AB1-AEFF-B1CC03567894}"/>
              </a:ext>
            </a:extLst>
          </p:cNvPr>
          <p:cNvCxnSpPr>
            <a:endCxn id="29" idx="1"/>
          </p:cNvCxnSpPr>
          <p:nvPr/>
        </p:nvCxnSpPr>
        <p:spPr>
          <a:xfrm>
            <a:off x="3043604" y="5168792"/>
            <a:ext cx="2031651" cy="45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0D5037-304E-4C69-BD5D-8F80BE1DD775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7140257" y="5514238"/>
            <a:ext cx="549881" cy="1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5D5CED89-0D92-47B2-952E-943E1564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4652463"/>
            <a:ext cx="4245188" cy="172354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Read the existing address book.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ParseFromString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f.read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B9960-7EEE-44B0-A2B9-7E09CD684B0A}"/>
              </a:ext>
            </a:extLst>
          </p:cNvPr>
          <p:cNvSpPr txBox="1"/>
          <p:nvPr/>
        </p:nvSpPr>
        <p:spPr>
          <a:xfrm>
            <a:off x="1557200" y="225223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바이너리로 만들기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D4D5B-8E58-4E07-8BE8-8D9EA5118158}"/>
              </a:ext>
            </a:extLst>
          </p:cNvPr>
          <p:cNvSpPr txBox="1"/>
          <p:nvPr/>
        </p:nvSpPr>
        <p:spPr>
          <a:xfrm>
            <a:off x="8662572" y="212660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바이너리에서 읽기</a:t>
            </a:r>
            <a:endParaRPr lang="en-US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2-1.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</a:t>
            </a:r>
            <a:r>
              <a:rPr lang="en-US" altLang="ko-KR" dirty="0" err="1" smtClean="0"/>
              <a:t>onnx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470800" cy="1253281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>
                <a:solidFill>
                  <a:srgbClr val="262626"/>
                </a:solidFill>
              </a:rPr>
              <a:t>Sklearn-onnx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 smtClean="0">
                <a:solidFill>
                  <a:srgbClr val="262626"/>
                </a:solidFill>
              </a:rPr>
              <a:t>는 </a:t>
            </a:r>
            <a:r>
              <a:rPr lang="en-US" altLang="ko-KR" sz="2400" dirty="0" err="1" smtClean="0">
                <a:solidFill>
                  <a:srgbClr val="262626"/>
                </a:solidFill>
              </a:rPr>
              <a:t>Scikit</a:t>
            </a:r>
            <a:r>
              <a:rPr lang="en-US" altLang="ko-KR" sz="2400" dirty="0" smtClean="0">
                <a:solidFill>
                  <a:srgbClr val="262626"/>
                </a:solidFill>
              </a:rPr>
              <a:t>-learn</a:t>
            </a:r>
            <a:r>
              <a:rPr lang="ko-KR" altLang="en-US" sz="2400" dirty="0" smtClean="0">
                <a:solidFill>
                  <a:srgbClr val="262626"/>
                </a:solidFill>
              </a:rPr>
              <a:t>으로 만들어진 모델을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로 변환 가능</a:t>
            </a:r>
            <a:endParaRPr lang="en-US" altLang="ko-KR" sz="2400" dirty="0">
              <a:solidFill>
                <a:srgbClr val="262626"/>
              </a:solidFill>
            </a:endParaRPr>
          </a:p>
          <a:p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 형태의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</a:t>
            </a:r>
            <a:r>
              <a:rPr lang="en-US" altLang="ko-KR" sz="2400" dirty="0">
                <a:solidFill>
                  <a:srgbClr val="262626"/>
                </a:solidFill>
              </a:rPr>
              <a:t>ONNX-Runtime </a:t>
            </a:r>
            <a:r>
              <a:rPr lang="ko-KR" altLang="en-US" sz="2400" dirty="0">
                <a:solidFill>
                  <a:srgbClr val="262626"/>
                </a:solidFill>
              </a:rPr>
              <a:t>으로 읽어 들이는 것도 </a:t>
            </a:r>
            <a:r>
              <a:rPr lang="ko-KR" altLang="en-US" sz="2400" dirty="0" smtClean="0">
                <a:solidFill>
                  <a:srgbClr val="262626"/>
                </a:solidFill>
              </a:rPr>
              <a:t>가능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skl2onnx </a:t>
            </a:r>
            <a:r>
              <a:rPr lang="ko-KR" altLang="en-US" sz="2400" dirty="0">
                <a:solidFill>
                  <a:srgbClr val="FF0000"/>
                </a:solidFill>
              </a:rPr>
              <a:t>패키지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설치 </a:t>
            </a:r>
            <a:r>
              <a:rPr lang="en-US" altLang="ko-KR" sz="2400" dirty="0">
                <a:solidFill>
                  <a:srgbClr val="262626"/>
                </a:solidFill>
              </a:rPr>
              <a:t>(</a:t>
            </a:r>
            <a:r>
              <a:rPr lang="ko-KR" altLang="en-US" sz="2400" dirty="0">
                <a:solidFill>
                  <a:srgbClr val="262626"/>
                </a:solidFill>
              </a:rPr>
              <a:t>이전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,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 runtime, </a:t>
            </a:r>
            <a:r>
              <a:rPr lang="en-US" altLang="ko-KR" sz="2400" dirty="0" err="1">
                <a:solidFill>
                  <a:srgbClr val="262626"/>
                </a:solidFill>
              </a:rPr>
              <a:t>protobuf</a:t>
            </a:r>
            <a:r>
              <a:rPr lang="en-US" altLang="ko-KR" sz="2400" dirty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등 설치 후</a:t>
            </a:r>
            <a:r>
              <a:rPr lang="en-US" altLang="ko-KR" sz="2400" dirty="0" smtClean="0">
                <a:solidFill>
                  <a:srgbClr val="262626"/>
                </a:solidFill>
              </a:rPr>
              <a:t>)</a:t>
            </a:r>
            <a:endParaRPr lang="en-US" altLang="ko-KR" sz="2400" dirty="0">
              <a:solidFill>
                <a:srgbClr val="262626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02224" y="2900517"/>
            <a:ext cx="4296048" cy="241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만들어진 </a:t>
            </a:r>
            <a:r>
              <a:rPr lang="en-US" altLang="ko-KR" sz="1800" dirty="0" smtClean="0">
                <a:solidFill>
                  <a:srgbClr val="24292E"/>
                </a:solidFill>
              </a:rPr>
              <a:t>Logistic model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형식으로 변환 </a:t>
            </a:r>
            <a:endParaRPr lang="en-US" altLang="ko-KR" sz="18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이 과정에서 구체적인 연산자 타입 지정</a:t>
            </a:r>
            <a:r>
              <a:rPr lang="en-US" altLang="ko-KR" sz="1800" dirty="0" smtClean="0">
                <a:solidFill>
                  <a:srgbClr val="24292E"/>
                </a:solidFill>
              </a:rPr>
              <a:t> .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형태의 파일 생성 </a:t>
            </a:r>
            <a:endParaRPr lang="ko-KR" altLang="en-US" sz="1800" dirty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2421339"/>
            <a:ext cx="6802344" cy="416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3775" y="5383435"/>
            <a:ext cx="430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scikit</a:t>
            </a:r>
            <a:r>
              <a:rPr lang="en-US" altLang="ko-KR" sz="2400" dirty="0" smtClean="0">
                <a:solidFill>
                  <a:srgbClr val="FF0000"/>
                </a:solidFill>
              </a:rPr>
              <a:t> learn</a:t>
            </a:r>
            <a:r>
              <a:rPr lang="ko-KR" altLang="en-US" sz="2400" dirty="0" smtClean="0">
                <a:solidFill>
                  <a:srgbClr val="FF0000"/>
                </a:solidFill>
              </a:rPr>
              <a:t>으로 생성된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모델을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구체적인 연산자 타입을 지정하여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형태로 저장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32" y="5440218"/>
            <a:ext cx="4451168" cy="96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2032" y="4775200"/>
            <a:ext cx="4026295" cy="51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7565"/>
          <a:stretch/>
        </p:blipFill>
        <p:spPr>
          <a:xfrm>
            <a:off x="174825" y="4589107"/>
            <a:ext cx="1619250" cy="1113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b="48488"/>
          <a:stretch/>
        </p:blipFill>
        <p:spPr>
          <a:xfrm>
            <a:off x="1808542" y="4589107"/>
            <a:ext cx="2105025" cy="116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53825"/>
          <a:stretch/>
        </p:blipFill>
        <p:spPr>
          <a:xfrm>
            <a:off x="155775" y="5801468"/>
            <a:ext cx="1638300" cy="976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b="50009"/>
          <a:stretch/>
        </p:blipFill>
        <p:spPr>
          <a:xfrm>
            <a:off x="1852643" y="5801721"/>
            <a:ext cx="2019300" cy="976136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3-1.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–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24" y="1586795"/>
            <a:ext cx="3722030" cy="2481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992" y="1586796"/>
            <a:ext cx="4200525" cy="4474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2224" y="1128203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모델 만들기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8992" y="1135906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Proto type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792" y="1560292"/>
            <a:ext cx="3430748" cy="12679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64792" y="1109077"/>
            <a:ext cx="25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직렬화로</a:t>
            </a:r>
            <a:r>
              <a:rPr lang="ko-KR" altLang="en-US" dirty="0" smtClean="0"/>
              <a:t> 모델 변환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0516" y="3417391"/>
            <a:ext cx="3373243" cy="33604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64791" y="2951413"/>
            <a:ext cx="312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4. .</a:t>
            </a:r>
            <a:r>
              <a:rPr lang="en-US" altLang="ko-KR" dirty="0" err="1" smtClean="0"/>
              <a:t>onnx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23" name="굽은 화살표 22"/>
          <p:cNvSpPr/>
          <p:nvPr/>
        </p:nvSpPr>
        <p:spPr>
          <a:xfrm rot="10800000">
            <a:off x="4096910" y="6164759"/>
            <a:ext cx="779889" cy="6351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096909" y="2186609"/>
            <a:ext cx="4172608" cy="622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119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ONNX Runtime(ORT)</a:t>
            </a:r>
            <a:endParaRPr lang="ko-KR" altLang="en-US" dirty="0"/>
          </a:p>
        </p:txBody>
      </p:sp>
      <p:pic>
        <p:nvPicPr>
          <p:cNvPr id="5" name="Picture 2" descr="https://github.com/microsoft/onnxruntime/raw/master/docs/images/ONNX_Runtime_logo_d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211" y="0"/>
            <a:ext cx="2477160" cy="13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02224" y="1015359"/>
            <a:ext cx="11989776" cy="35887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62626"/>
                </a:solidFill>
              </a:rPr>
              <a:t>ONNX Runtime</a:t>
            </a:r>
            <a:r>
              <a:rPr lang="ko-KR" altLang="en-US" sz="2400" dirty="0" smtClean="0">
                <a:solidFill>
                  <a:srgbClr val="262626"/>
                </a:solidFill>
              </a:rPr>
              <a:t>은 </a:t>
            </a:r>
            <a:r>
              <a:rPr lang="en-US" altLang="ko-KR" sz="2400" dirty="0" smtClean="0"/>
              <a:t>Linux, Windows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Mac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형식의 기계학습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위한 </a:t>
            </a:r>
            <a:r>
              <a:rPr lang="ko-KR" altLang="en-US" sz="2400" dirty="0" smtClean="0">
                <a:solidFill>
                  <a:srgbClr val="262626"/>
                </a:solidFill>
              </a:rPr>
              <a:t>고성능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추론용</a:t>
            </a:r>
            <a:r>
              <a:rPr lang="ko-KR" altLang="en-US" sz="2400" dirty="0" smtClean="0">
                <a:solidFill>
                  <a:srgbClr val="262626"/>
                </a:solidFill>
              </a:rPr>
              <a:t> 엔진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24292E"/>
                </a:solidFill>
              </a:rPr>
              <a:t>다양한 </a:t>
            </a:r>
            <a:r>
              <a:rPr lang="en-US" altLang="ko-KR" sz="2400" dirty="0" smtClean="0">
                <a:solidFill>
                  <a:srgbClr val="24292E"/>
                </a:solidFill>
              </a:rPr>
              <a:t>ML/DL </a:t>
            </a:r>
            <a:r>
              <a:rPr lang="ko-KR" altLang="en-US" sz="2400" dirty="0">
                <a:solidFill>
                  <a:srgbClr val="24292E"/>
                </a:solidFill>
              </a:rPr>
              <a:t>모델의 추론 성능 </a:t>
            </a:r>
            <a:r>
              <a:rPr lang="ko-KR" altLang="en-US" sz="2400" dirty="0" smtClean="0">
                <a:solidFill>
                  <a:srgbClr val="24292E"/>
                </a:solidFill>
              </a:rPr>
              <a:t>향상 </a:t>
            </a:r>
            <a:r>
              <a:rPr lang="en-US" altLang="ko-KR" sz="2400" dirty="0" smtClean="0">
                <a:solidFill>
                  <a:srgbClr val="24292E"/>
                </a:solidFill>
              </a:rPr>
              <a:t>/ CPU / GPU </a:t>
            </a:r>
            <a:r>
              <a:rPr lang="ko-KR" altLang="en-US" sz="2400" dirty="0">
                <a:solidFill>
                  <a:srgbClr val="24292E"/>
                </a:solidFill>
              </a:rPr>
              <a:t>버전 지원 </a:t>
            </a:r>
            <a:r>
              <a:rPr lang="en-US" altLang="ko-KR" sz="2400" dirty="0">
                <a:solidFill>
                  <a:srgbClr val="24292E"/>
                </a:solidFill>
              </a:rPr>
              <a:t>(GPU-CUDA 10.1 </a:t>
            </a:r>
            <a:r>
              <a:rPr lang="ko-KR" altLang="en-US" sz="2400" dirty="0">
                <a:solidFill>
                  <a:srgbClr val="24292E"/>
                </a:solidFill>
              </a:rPr>
              <a:t>이상</a:t>
            </a:r>
            <a:r>
              <a:rPr lang="en-US" altLang="ko-KR" sz="2400" dirty="0" smtClean="0">
                <a:solidFill>
                  <a:srgbClr val="24292E"/>
                </a:solidFill>
              </a:rPr>
              <a:t>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4292E"/>
                </a:solidFill>
              </a:rPr>
              <a:t>Release Note. </a:t>
            </a:r>
            <a:r>
              <a:rPr lang="ko-KR" altLang="en-US" sz="2400" dirty="0" smtClean="0">
                <a:solidFill>
                  <a:srgbClr val="24292E"/>
                </a:solidFill>
              </a:rPr>
              <a:t>현재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최고버전</a:t>
            </a:r>
            <a:r>
              <a:rPr lang="ko-KR" altLang="en-US" sz="2400" dirty="0" smtClean="0">
                <a:solidFill>
                  <a:srgbClr val="24292E"/>
                </a:solidFill>
              </a:rPr>
              <a:t> </a:t>
            </a:r>
            <a:r>
              <a:rPr lang="en-US" altLang="ko-KR" sz="2400" dirty="0">
                <a:solidFill>
                  <a:srgbClr val="24292E"/>
                </a:solidFill>
              </a:rPr>
              <a:t>6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smtClean="0">
                <a:solidFill>
                  <a:srgbClr val="24292E"/>
                </a:solidFill>
              </a:rPr>
              <a:t>1.3.1 release / </a:t>
            </a:r>
            <a:r>
              <a:rPr lang="ko-KR" altLang="en-US" sz="2400" dirty="0" smtClean="0">
                <a:solidFill>
                  <a:srgbClr val="24292E"/>
                </a:solidFill>
              </a:rPr>
              <a:t>설치 </a:t>
            </a:r>
            <a:r>
              <a:rPr lang="en-US" altLang="ko-KR" sz="2400" dirty="0" smtClean="0">
                <a:solidFill>
                  <a:srgbClr val="24292E"/>
                </a:solidFill>
              </a:rPr>
              <a:t>1.0 – 2019</a:t>
            </a:r>
            <a:r>
              <a:rPr lang="ko-KR" altLang="en-US" sz="2400" dirty="0" smtClean="0">
                <a:solidFill>
                  <a:srgbClr val="24292E"/>
                </a:solidFill>
              </a:rPr>
              <a:t>년 </a:t>
            </a:r>
            <a:r>
              <a:rPr lang="en-US" altLang="ko-KR" sz="2400" dirty="0" smtClean="0">
                <a:solidFill>
                  <a:srgbClr val="24292E"/>
                </a:solidFill>
              </a:rPr>
              <a:t>10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릴리즈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24292E"/>
                </a:solidFill>
              </a:rPr>
              <a:t>최근 </a:t>
            </a:r>
            <a:r>
              <a:rPr lang="en-US" altLang="ko-KR" sz="2400" dirty="0" smtClean="0">
                <a:solidFill>
                  <a:srgbClr val="24292E"/>
                </a:solidFill>
              </a:rPr>
              <a:t>5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err="1" smtClean="0">
                <a:solidFill>
                  <a:srgbClr val="24292E"/>
                </a:solidFill>
              </a:rPr>
              <a:t>Pytorch</a:t>
            </a:r>
            <a:r>
              <a:rPr lang="ko-KR" altLang="en-US" sz="2400" dirty="0" smtClean="0">
                <a:solidFill>
                  <a:srgbClr val="24292E"/>
                </a:solidFill>
              </a:rPr>
              <a:t>에서 </a:t>
            </a:r>
            <a:r>
              <a:rPr lang="en-US" altLang="ko-KR" sz="2400" dirty="0" smtClean="0">
                <a:solidFill>
                  <a:srgbClr val="24292E"/>
                </a:solidFill>
              </a:rPr>
              <a:t>training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코드할</a:t>
            </a:r>
            <a:r>
              <a:rPr lang="ko-KR" altLang="en-US" sz="2400" dirty="0" smtClean="0">
                <a:solidFill>
                  <a:srgbClr val="24292E"/>
                </a:solidFill>
              </a:rPr>
              <a:t> 때 </a:t>
            </a:r>
            <a:r>
              <a:rPr lang="en-US" altLang="ko-KR" sz="2400" dirty="0" smtClean="0">
                <a:solidFill>
                  <a:srgbClr val="24292E"/>
                </a:solidFill>
              </a:rPr>
              <a:t>API</a:t>
            </a:r>
            <a:r>
              <a:rPr lang="ko-KR" altLang="en-US" sz="2400" dirty="0" smtClean="0">
                <a:solidFill>
                  <a:srgbClr val="24292E"/>
                </a:solidFill>
              </a:rPr>
              <a:t>를 추가하여 훈련에 대한 가속 가능</a:t>
            </a:r>
            <a:r>
              <a:rPr lang="en-US" altLang="ko-KR" sz="2400" dirty="0" smtClean="0">
                <a:solidFill>
                  <a:srgbClr val="24292E"/>
                </a:solidFill>
              </a:rPr>
              <a:t>. (NVIDIA – GPU)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즉 </a:t>
            </a:r>
            <a:r>
              <a:rPr lang="en-US" altLang="ko-KR" sz="2400" dirty="0" smtClean="0"/>
              <a:t>ONNX </a:t>
            </a:r>
            <a:r>
              <a:rPr lang="en-US" altLang="ko-KR" sz="2400" dirty="0"/>
              <a:t>Runtime</a:t>
            </a:r>
            <a:r>
              <a:rPr lang="ko-KR" altLang="en-US" sz="2400" dirty="0"/>
              <a:t> 은 </a:t>
            </a:r>
            <a:r>
              <a:rPr lang="en-US" altLang="ko-KR" sz="2400" dirty="0" err="1" smtClean="0"/>
              <a:t>PyTorch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TensorFlow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Keras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 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-learn </a:t>
            </a:r>
            <a:r>
              <a:rPr lang="ko-KR" altLang="en-US" sz="2400" dirty="0" smtClean="0"/>
              <a:t>등 다양한 </a:t>
            </a:r>
            <a:r>
              <a:rPr lang="en-US" altLang="ko-KR" sz="2400" dirty="0" smtClean="0"/>
              <a:t>ML </a:t>
            </a:r>
            <a:r>
              <a:rPr lang="en-US" altLang="ko-KR" sz="2400" dirty="0"/>
              <a:t>/ DNN </a:t>
            </a:r>
            <a:r>
              <a:rPr lang="ko-KR" altLang="en-US" sz="2400" dirty="0"/>
              <a:t>프레임 워크와 호환 되는 </a:t>
            </a:r>
            <a:r>
              <a:rPr lang="ko-KR" altLang="en-US" sz="2400" dirty="0" smtClean="0"/>
              <a:t>추론 </a:t>
            </a:r>
            <a:r>
              <a:rPr lang="ko-KR" altLang="en-US" sz="2400" dirty="0"/>
              <a:t>및 </a:t>
            </a:r>
            <a:r>
              <a:rPr lang="ko-KR" altLang="en-US" sz="2400" dirty="0" smtClean="0"/>
              <a:t>학습 가속기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21200" y="4148882"/>
            <a:ext cx="10876634" cy="222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6631750" y="4216858"/>
            <a:ext cx="3061541" cy="25417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649358" y="4441051"/>
            <a:ext cx="2542642" cy="2416949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36883" y="4672060"/>
            <a:ext cx="6294867" cy="2086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2224" y="4633004"/>
            <a:ext cx="6429526" cy="1414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Onnx</a:t>
            </a:r>
            <a:r>
              <a:rPr lang="en-US" altLang="ko-KR" sz="2000" dirty="0"/>
              <a:t>-ml operator : </a:t>
            </a:r>
            <a:r>
              <a:rPr lang="en-US" altLang="ko-KR" sz="2400" dirty="0">
                <a:hlinkClick r:id="rId4"/>
              </a:rPr>
              <a:t>https://github.com/onnx/onnx/blob/master/docs/Operators-ml.md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898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5" y="1029521"/>
            <a:ext cx="7260760" cy="290430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02224" y="0"/>
            <a:ext cx="9187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02223" y="0"/>
            <a:ext cx="8600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-1. ONNX Runtime </a:t>
            </a:r>
            <a:r>
              <a:rPr lang="ko-KR" altLang="en-US" dirty="0" smtClean="0"/>
              <a:t>지원 목록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5" y="4373154"/>
            <a:ext cx="7191755" cy="23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1096</Words>
  <Application>Microsoft Office PowerPoint</Application>
  <PresentationFormat>와이드스크린</PresentationFormat>
  <Paragraphs>194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Droid Serif</vt:lpstr>
      <vt:lpstr>Roboto Mono</vt:lpstr>
      <vt:lpstr>맑은 고딕</vt:lpstr>
      <vt:lpstr>Arial</vt:lpstr>
      <vt:lpstr>Wingdings</vt:lpstr>
      <vt:lpstr>Office 테마</vt:lpstr>
      <vt:lpstr>뉴로모픽 ONNX – ml (Scikit-learn -&gt; onnx 및 OnnxRuntime 조사) </vt:lpstr>
      <vt:lpstr>목차</vt:lpstr>
      <vt:lpstr>1. ONNX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Scikit-learn vs Onnxruntime Operators 비교</vt:lpstr>
      <vt:lpstr>5-1. Add연산</vt:lpstr>
      <vt:lpstr>5-2. Scaler연산</vt:lpstr>
      <vt:lpstr>5-3. sklearn의 전체 unit test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Onnx Runtime 구조</vt:lpstr>
      <vt:lpstr>Onnx Runtime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뉴로모픽 ONNX – ml ( OnnxRuntime)</dc:title>
  <dc:creator>urse</dc:creator>
  <cp:lastModifiedBy>urse</cp:lastModifiedBy>
  <cp:revision>59</cp:revision>
  <dcterms:created xsi:type="dcterms:W3CDTF">2020-07-03T07:45:22Z</dcterms:created>
  <dcterms:modified xsi:type="dcterms:W3CDTF">2020-07-20T05:14:46Z</dcterms:modified>
</cp:coreProperties>
</file>