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66" r:id="rId4"/>
    <p:sldId id="270" r:id="rId5"/>
    <p:sldId id="258" r:id="rId6"/>
    <p:sldId id="278" r:id="rId7"/>
    <p:sldId id="303" r:id="rId8"/>
    <p:sldId id="304" r:id="rId9"/>
    <p:sldId id="271" r:id="rId10"/>
    <p:sldId id="307" r:id="rId11"/>
    <p:sldId id="305" r:id="rId12"/>
    <p:sldId id="308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닉스곤체 M 2.0" panose="020B0600000101010101" pitchFamily="50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12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se" initials="u" lastIdx="1" clrIdx="0">
    <p:extLst>
      <p:ext uri="{19B8F6BF-5375-455C-9EA6-DF929625EA0E}">
        <p15:presenceInfo xmlns:p15="http://schemas.microsoft.com/office/powerpoint/2012/main" userId="adbd720c2188f9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8"/>
    <a:srgbClr val="88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0" autoAdjust="0"/>
  </p:normalViewPr>
  <p:slideViewPr>
    <p:cSldViewPr snapToGrid="0">
      <p:cViewPr varScale="1">
        <p:scale>
          <a:sx n="80" d="100"/>
          <a:sy n="80" d="100"/>
        </p:scale>
        <p:origin x="710" y="43"/>
      </p:cViewPr>
      <p:guideLst>
        <p:guide orient="horz" pos="4156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67DA1-25EE-41A3-BC06-58365A12C97A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500A-580F-4BEB-B2A4-8F944A5748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7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7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Onnx</a:t>
            </a:r>
            <a:r>
              <a:rPr lang="en-US" altLang="ko-KR" dirty="0" smtClean="0"/>
              <a:t> ml </a:t>
            </a:r>
            <a:r>
              <a:rPr lang="ko-KR" altLang="en-US" dirty="0" smtClean="0"/>
              <a:t>연산자는 </a:t>
            </a:r>
            <a:r>
              <a:rPr lang="en-US" altLang="ko-KR" dirty="0" smtClean="0"/>
              <a:t>machine</a:t>
            </a:r>
            <a:r>
              <a:rPr lang="en-US" altLang="ko-KR" baseline="0" dirty="0" smtClean="0"/>
              <a:t> learning</a:t>
            </a:r>
            <a:r>
              <a:rPr lang="ko-KR" altLang="en-US" baseline="0" dirty="0" smtClean="0"/>
              <a:t> 으로 된 </a:t>
            </a:r>
            <a:r>
              <a:rPr lang="en-US" altLang="ko-KR" baseline="0" dirty="0" err="1" smtClean="0"/>
              <a:t>onnx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모델을 </a:t>
            </a:r>
            <a:r>
              <a:rPr lang="ko-KR" altLang="en-US" baseline="0" dirty="0" err="1" smtClean="0"/>
              <a:t>읽어들여서</a:t>
            </a:r>
            <a:r>
              <a:rPr lang="ko-KR" altLang="en-US" baseline="0" dirty="0" smtClean="0"/>
              <a:t> 추론을 할 때 그 연산 계산을 대신 해주는 것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0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91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09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=&gt;</a:t>
            </a:r>
            <a:r>
              <a:rPr lang="ko-KR" altLang="en-US" dirty="0" smtClean="0"/>
              <a:t>둘다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기반으로 돌아가며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은 추가적으로 </a:t>
            </a:r>
            <a:r>
              <a:rPr lang="en-US" altLang="ko-KR" dirty="0" err="1" smtClean="0"/>
              <a:t>onnx</a:t>
            </a:r>
            <a:r>
              <a:rPr lang="en-US" altLang="ko-KR" dirty="0" smtClean="0"/>
              <a:t>-ml</a:t>
            </a:r>
            <a:r>
              <a:rPr lang="ko-KR" altLang="en-US" dirty="0" smtClean="0"/>
              <a:t>을 활용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나름의 최적화를 한 것</a:t>
            </a:r>
            <a:r>
              <a:rPr lang="en-US" altLang="ko-KR" dirty="0" smtClean="0"/>
              <a:t>? </a:t>
            </a:r>
            <a:r>
              <a:rPr lang="en-US" altLang="ko-KR" dirty="0" err="1" smtClean="0"/>
              <a:t>Zipmap</a:t>
            </a:r>
            <a:r>
              <a:rPr lang="ko-KR" altLang="en-US" dirty="0" smtClean="0"/>
              <a:t>이나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castmap</a:t>
            </a:r>
            <a:r>
              <a:rPr lang="ko-KR" altLang="en-US" dirty="0" smtClean="0"/>
              <a:t>은 실제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에는 존재하지 않는 것임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추가적으로 뒤에 있는 </a:t>
            </a:r>
            <a:r>
              <a:rPr lang="en-US" altLang="ko-KR" dirty="0" smtClean="0"/>
              <a:t>scaler</a:t>
            </a:r>
            <a:r>
              <a:rPr lang="ko-KR" altLang="en-US" dirty="0" smtClean="0"/>
              <a:t>부분도 공통적으로 있지만 차이가 있음</a:t>
            </a:r>
            <a:r>
              <a:rPr lang="en-US" altLang="ko-KR" dirty="0" smtClean="0"/>
              <a:t>. / </a:t>
            </a:r>
            <a:r>
              <a:rPr lang="ko-KR" altLang="en-US" dirty="0" smtClean="0"/>
              <a:t>그 소스코드를 </a:t>
            </a:r>
            <a:r>
              <a:rPr lang="ko-KR" altLang="en-US" dirty="0" err="1" smtClean="0"/>
              <a:t>직접열어서</a:t>
            </a:r>
            <a:r>
              <a:rPr lang="ko-KR" altLang="en-US" dirty="0" smtClean="0"/>
              <a:t> 최적화가 어떻게 됬는지 직접 비교해보려고 했으나 너무 난해해서 못함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7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파란색선은</a:t>
            </a:r>
            <a:r>
              <a:rPr lang="ko-KR" altLang="en-US" dirty="0" smtClean="0"/>
              <a:t> 동등한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아래쪽으로 갈수록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이 더 좋은 성능을 보이는 것</a:t>
            </a:r>
            <a:r>
              <a:rPr lang="en-US" altLang="ko-KR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초록색선은</a:t>
            </a:r>
            <a:r>
              <a:rPr lang="ko-KR" altLang="en-US" dirty="0" smtClean="0"/>
              <a:t> 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이상 빠른 것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위쪽으로 갈수록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</a:t>
            </a:r>
            <a:r>
              <a:rPr lang="ko-KR" altLang="en-US" dirty="0" smtClean="0"/>
              <a:t>이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보다 더 좋은 성능을 보이는 것</a:t>
            </a:r>
            <a:r>
              <a:rPr lang="en-US" altLang="ko-KR" dirty="0" smtClean="0"/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주황색 선은 </a:t>
            </a:r>
            <a:r>
              <a:rPr lang="en-US" altLang="ko-KR" dirty="0" err="1" smtClean="0"/>
              <a:t>onnxruntime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이상 빠른 것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결론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어쨌이든</a:t>
            </a:r>
            <a:r>
              <a:rPr lang="ko-KR" altLang="en-US" dirty="0" smtClean="0"/>
              <a:t> 차이가 있다고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62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D500A-580F-4BEB-B2A4-8F944A5748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4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14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1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4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1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1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5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67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0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E229-F026-4F6F-B35B-4F485460442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09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E229-F026-4F6F-B35B-4F4854604425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3CD59-4001-4B07-9CCF-E242F41671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hyperlink" Target="https://github.com/onnx/onnx/blob/master/docs/Operators-ml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nnx/onnx/blob/master/docs/Operators.m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docs.microsoft.com/ko-kr/azure/machine-learning/concept-onn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oracle-patches.com/en/data-science/4010-protocol-buffers-brief-description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vierdupre.fr/app/_benchmarks/helpsphinx/onnx/onnxruntime_unittes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hyperlink" Target="http://www.xavierdupre.fr/app/_benchmarks/helpsphinx/onnx/onnxruntime_unittes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056B50-D6A0-4ABB-8634-66B17F408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004652"/>
            <a:ext cx="9144000" cy="177487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Spiking </a:t>
            </a:r>
            <a:r>
              <a:rPr lang="en-US" altLang="ko-KR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Neural Networks Support in ONNX 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Runtime</a:t>
            </a:r>
            <a:endParaRPr lang="ko-KR" altLang="en-US" sz="30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8921" y="4147861"/>
            <a:ext cx="441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Seonmin</a:t>
            </a:r>
            <a:r>
              <a:rPr lang="en-US" altLang="ko-KR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Kim</a:t>
            </a:r>
            <a:r>
              <a:rPr lang="en-US" altLang="ko-KR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,</a:t>
            </a:r>
            <a:endParaRPr lang="en-US" altLang="ko-KR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algn="ctr"/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Hansung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University</a:t>
            </a:r>
            <a:endParaRPr lang="ko-KR" altLang="en-US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66903" y="3895115"/>
            <a:ext cx="2458189" cy="45719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479799" y="-1233643"/>
            <a:ext cx="12192001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B848D0-346B-415A-89CF-5C041ADAB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1" r="57363"/>
          <a:stretch/>
        </p:blipFill>
        <p:spPr>
          <a:xfrm>
            <a:off x="5116159" y="3276436"/>
            <a:ext cx="1816631" cy="3583905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79425" y="1580716"/>
            <a:ext cx="11847443" cy="1232105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22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Keras</a:t>
            </a:r>
            <a:r>
              <a:rPr lang="en-US" altLang="ko-KR" sz="2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is an easy and concise deep learning library implemented in Python</a:t>
            </a:r>
          </a:p>
          <a:p>
            <a:pPr>
              <a:lnSpc>
                <a:spcPct val="140000"/>
              </a:lnSpc>
            </a:pPr>
            <a:r>
              <a:rPr lang="en-US" altLang="ko-KR" sz="2200" dirty="0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Keras2Onnx package can be used to convert </a:t>
            </a:r>
            <a:r>
              <a:rPr lang="en-US" altLang="ko-KR" sz="2200" dirty="0" err="1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keras</a:t>
            </a:r>
            <a:r>
              <a:rPr lang="en-US" altLang="ko-KR" sz="2200" dirty="0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model to ONNX Model</a:t>
            </a:r>
            <a:endParaRPr lang="en-US" altLang="ko-KR" sz="2200" dirty="0" smtClean="0">
              <a:solidFill>
                <a:srgbClr val="26262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The converted .</a:t>
            </a:r>
            <a:r>
              <a:rPr lang="en-US" altLang="ko-KR" sz="2200" dirty="0" err="1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model consists of ONNX operators</a:t>
            </a:r>
            <a:endParaRPr lang="en-US" altLang="ko-KR" sz="2200" dirty="0">
              <a:solidFill>
                <a:srgbClr val="26262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050" name="Picture 2" descr="https://dpzbhybb2pdcj.cloudfront.net/elgendy/v-3/Figures/05_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0" y="3956591"/>
            <a:ext cx="3850387" cy="11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B848D0-346B-415A-89CF-5C041ADAB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27" t="45244" r="43595" b="46953"/>
          <a:stretch/>
        </p:blipFill>
        <p:spPr>
          <a:xfrm>
            <a:off x="4144639" y="4294171"/>
            <a:ext cx="1014246" cy="653363"/>
          </a:xfrm>
          <a:prstGeom prst="rect">
            <a:avLst/>
          </a:prstGeom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251791" y="2269247"/>
            <a:ext cx="7765774" cy="2066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en-US" altLang="ko-KR" sz="2400" dirty="0" smtClean="0">
              <a:solidFill>
                <a:srgbClr val="26262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25650" y="5403273"/>
            <a:ext cx="3134875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CNN based LeNet-5 model - </a:t>
            </a:r>
            <a:endParaRPr lang="en-US" altLang="ko-KR" sz="14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799861" y="6471582"/>
            <a:ext cx="4426939" cy="286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Visualization of </a:t>
            </a:r>
            <a:r>
              <a:rPr lang="en-US" altLang="ko-KR" sz="14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oonx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14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moel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through </a:t>
            </a:r>
            <a:r>
              <a:rPr lang="en-US" altLang="ko-KR" sz="14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Netron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(DL) -</a:t>
            </a:r>
            <a:endParaRPr lang="ko-KR" altLang="en-US" sz="14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51792" y="2160798"/>
            <a:ext cx="8416692" cy="1242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endParaRPr lang="en-US" altLang="ko-KR" sz="2200" dirty="0">
              <a:solidFill>
                <a:srgbClr val="262626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433" y="3527914"/>
            <a:ext cx="3799023" cy="1851802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8668484" y="5391390"/>
            <a:ext cx="3906579" cy="236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Inference using </a:t>
            </a:r>
            <a:r>
              <a:rPr lang="en-US" altLang="ko-KR" sz="14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Runtime -</a:t>
            </a:r>
            <a:endParaRPr lang="ko-KR" altLang="en-US" sz="14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93051" y="647700"/>
            <a:ext cx="7734949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453299" y="457844"/>
            <a:ext cx="11142352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5. </a:t>
            </a:r>
            <a:r>
              <a:rPr lang="en-US" altLang="ko-KR" sz="4000" dirty="0" err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Keras</a:t>
            </a:r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to ONNX ( ONNX-DL )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FB848D0-346B-415A-89CF-5C041ADAB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27" t="45244" r="43595" b="46953"/>
          <a:stretch/>
        </p:blipFill>
        <p:spPr>
          <a:xfrm>
            <a:off x="7143187" y="4221312"/>
            <a:ext cx="1014246" cy="6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>
          <a:xfrm>
            <a:off x="166255" y="1536376"/>
            <a:ext cx="9526385" cy="3568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SNN(Spiking Neural Network) reflects the working flow of neurons in the actual brain of each neuron (Output value is emitted only when above a certain potential)</a:t>
            </a:r>
          </a:p>
          <a:p>
            <a:pPr>
              <a:lnSpc>
                <a:spcPct val="100000"/>
              </a:lnSpc>
            </a:pPr>
            <a:r>
              <a:rPr lang="en-US" altLang="ko-KR" sz="18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Nengo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framework can simulate </a:t>
            </a:r>
            <a:r>
              <a:rPr lang="en-US" altLang="ko-KR" sz="18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snn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model and </a:t>
            </a:r>
            <a:r>
              <a:rPr lang="en-US" altLang="ko-KR" sz="18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Nengo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-dl can simulate </a:t>
            </a:r>
            <a:r>
              <a:rPr lang="en-US" altLang="ko-KR" sz="18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Nengo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network using </a:t>
            </a:r>
            <a:r>
              <a:rPr lang="en-US" altLang="ko-KR" sz="18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Tensorflow</a:t>
            </a:r>
            <a:endParaRPr lang="en-US" altLang="ko-KR" sz="18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(1st year) DNN </a:t>
            </a:r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-&gt; ONNX -&gt; ONNX-SNN model can be converted using 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by </a:t>
            </a:r>
            <a:r>
              <a:rPr lang="en-US" altLang="ko-KR" sz="18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Nengo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(SNN support) 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package </a:t>
            </a:r>
            <a:endParaRPr lang="en-US" altLang="ko-KR" sz="8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(2st year) </a:t>
            </a:r>
            <a:r>
              <a:rPr lang="en-US" altLang="ko-KR" sz="18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Nengo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-supported </a:t>
            </a:r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operations (ex. LIF Activation) implemented as ONNX Runtime operator (in progress)</a:t>
            </a:r>
            <a:endParaRPr lang="en-US" altLang="ko-KR" sz="18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Finally, Model </a:t>
            </a:r>
            <a:r>
              <a:rPr lang="en-US" altLang="ko-KR" sz="18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inference in the ONNX-SNN format is possible through ONNX </a:t>
            </a:r>
            <a:r>
              <a:rPr lang="en-US" altLang="ko-KR" sz="18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Runtime</a:t>
            </a:r>
            <a:endParaRPr lang="en-US" altLang="ko-KR" sz="18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B848D0-346B-415A-89CF-5C041ADAB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37"/>
          <a:stretch/>
        </p:blipFill>
        <p:spPr>
          <a:xfrm>
            <a:off x="9523005" y="1153285"/>
            <a:ext cx="2497097" cy="5343224"/>
          </a:xfrm>
          <a:prstGeom prst="rect">
            <a:avLst/>
          </a:prstGeom>
        </p:spPr>
      </p:pic>
      <p:sp>
        <p:nvSpPr>
          <p:cNvPr id="15" name="내용 개체 틀 2"/>
          <p:cNvSpPr txBox="1">
            <a:spLocks/>
          </p:cNvSpPr>
          <p:nvPr/>
        </p:nvSpPr>
        <p:spPr>
          <a:xfrm>
            <a:off x="1391930" y="6554328"/>
            <a:ext cx="2669615" cy="328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</a:t>
            </a:r>
            <a:r>
              <a:rPr lang="en-US" altLang="ko-KR" sz="12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Nengo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, </a:t>
            </a:r>
            <a:r>
              <a:rPr lang="en-US" altLang="ko-KR" sz="12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Nengo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DL - </a:t>
            </a:r>
            <a:endParaRPr lang="ko-KR" altLang="en-US" sz="12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0186064" y="6554945"/>
            <a:ext cx="1411086" cy="328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ONNX-SNN -</a:t>
            </a:r>
            <a:endParaRPr lang="ko-KR" altLang="en-US" sz="12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2714EF-94E5-4C32-8436-BD17510DB21D}"/>
              </a:ext>
            </a:extLst>
          </p:cNvPr>
          <p:cNvSpPr/>
          <p:nvPr/>
        </p:nvSpPr>
        <p:spPr>
          <a:xfrm>
            <a:off x="4390974" y="5363567"/>
            <a:ext cx="1049969" cy="10653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DNN</a:t>
            </a:r>
            <a:endParaRPr lang="en-US" altLang="ko-KR" b="1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3" name="화살표: 오른쪽 11">
            <a:extLst>
              <a:ext uri="{FF2B5EF4-FFF2-40B4-BE49-F238E27FC236}">
                <a16:creationId xmlns:a16="http://schemas.microsoft.com/office/drawing/2014/main" id="{0F0A9248-7E04-4646-B25F-5F4DD91EC1C0}"/>
              </a:ext>
            </a:extLst>
          </p:cNvPr>
          <p:cNvSpPr/>
          <p:nvPr/>
        </p:nvSpPr>
        <p:spPr>
          <a:xfrm>
            <a:off x="5511690" y="5747625"/>
            <a:ext cx="276502" cy="34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9E870E8-B802-43CA-86F8-9B2D2B855E6B}"/>
              </a:ext>
            </a:extLst>
          </p:cNvPr>
          <p:cNvSpPr/>
          <p:nvPr/>
        </p:nvSpPr>
        <p:spPr>
          <a:xfrm>
            <a:off x="5809938" y="5425992"/>
            <a:ext cx="1540134" cy="8697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ONNX-</a:t>
            </a:r>
          </a:p>
          <a:p>
            <a:pPr algn="ctr"/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SNN</a:t>
            </a:r>
            <a:endParaRPr lang="ko-KR" altLang="en-US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7581BC-18D5-44CC-880A-8D09A12EE778}"/>
              </a:ext>
            </a:extLst>
          </p:cNvPr>
          <p:cNvSpPr/>
          <p:nvPr/>
        </p:nvSpPr>
        <p:spPr>
          <a:xfrm>
            <a:off x="7766536" y="5363567"/>
            <a:ext cx="1307196" cy="1065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</a:p>
          <a:p>
            <a:pPr algn="ctr"/>
            <a:r>
              <a:rPr lang="en-US" altLang="ko-KR" b="1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Runtime</a:t>
            </a:r>
          </a:p>
          <a:p>
            <a:pPr algn="ctr"/>
            <a:r>
              <a:rPr lang="en-US" altLang="ko-KR" b="1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Inference</a:t>
            </a:r>
            <a:endParaRPr lang="en-US" altLang="ko-KR" b="1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7" name="화살표: 오른쪽 11">
            <a:extLst>
              <a:ext uri="{FF2B5EF4-FFF2-40B4-BE49-F238E27FC236}">
                <a16:creationId xmlns:a16="http://schemas.microsoft.com/office/drawing/2014/main" id="{0F0A9248-7E04-4646-B25F-5F4DD91EC1C0}"/>
              </a:ext>
            </a:extLst>
          </p:cNvPr>
          <p:cNvSpPr/>
          <p:nvPr/>
        </p:nvSpPr>
        <p:spPr>
          <a:xfrm>
            <a:off x="7410318" y="5721166"/>
            <a:ext cx="276502" cy="346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5758652" y="6570407"/>
            <a:ext cx="1915537" cy="328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ONNX-SNN Flow</a:t>
            </a:r>
            <a:r>
              <a:rPr lang="ko-KR" altLang="en-US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</a:t>
            </a:r>
            <a:endParaRPr lang="ko-KR" altLang="en-US" sz="12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393053" y="647700"/>
            <a:ext cx="3668492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453300" y="457844"/>
            <a:ext cx="5617891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6. ONNX-SNN 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7" name="Picture 2" descr="Nengo AI 入門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04"/>
          <a:stretch/>
        </p:blipFill>
        <p:spPr bwMode="auto">
          <a:xfrm>
            <a:off x="395667" y="4702448"/>
            <a:ext cx="3578843" cy="185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7135" y="3928497"/>
            <a:ext cx="3592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Thank you</a:t>
            </a:r>
            <a:endParaRPr lang="ko-KR" altLang="en-US" sz="40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87" y="2210545"/>
            <a:ext cx="2722425" cy="102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50520" y="1701483"/>
            <a:ext cx="9808944" cy="4551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ONNX, </a:t>
            </a:r>
            <a:r>
              <a:rPr lang="en-US" altLang="ko-KR" sz="30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Protobuf</a:t>
            </a:r>
            <a:endParaRPr lang="en-US" altLang="ko-KR" sz="30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 Runtime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0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3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to ONNX 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0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3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vs ORT Operators Benchmarks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0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Keras</a:t>
            </a:r>
            <a:r>
              <a:rPr lang="en-US" altLang="ko-KR" sz="3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to ONNX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ko-KR" sz="3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ONNX-SNN</a:t>
            </a:r>
            <a:endParaRPr lang="en-US" altLang="ko-KR" sz="30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50520" y="647700"/>
            <a:ext cx="2612813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84386" y="332289"/>
            <a:ext cx="2754312" cy="1325563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98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8131" y="1611129"/>
            <a:ext cx="11813869" cy="20793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 (Open Neural Network Exchange)– AI framework learning model format standardization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Support various types of DL and ML Frameworks</a:t>
            </a:r>
            <a:endParaRPr lang="en-US" altLang="ko-KR" sz="20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Definition using Google </a:t>
            </a:r>
            <a:r>
              <a:rPr lang="en-US" altLang="ko-KR" sz="20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protobuf</a:t>
            </a:r>
            <a:endParaRPr lang="ko-KR" altLang="en-US" sz="20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3134"/>
          <a:stretch/>
        </p:blipFill>
        <p:spPr>
          <a:xfrm>
            <a:off x="7042604" y="2835963"/>
            <a:ext cx="4927759" cy="3328685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507303" y="6356684"/>
            <a:ext cx="5998360" cy="298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출처 </a:t>
            </a:r>
            <a:r>
              <a:rPr lang="en-US" altLang="ko-KR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: </a:t>
            </a:r>
            <a:r>
              <a:rPr lang="en-US" altLang="ko-KR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4"/>
              </a:rPr>
              <a:t>https://docs.microsoft.com/ko-kr/azure/machine-learning/concept-onnx</a:t>
            </a:r>
            <a:endParaRPr lang="ko-KR" altLang="en-US" sz="11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7" name="Picture 2" descr="How to Convert Your Keras Model to ONNX - Analytics Vidhya - Medium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14" y="6238033"/>
            <a:ext cx="1613186" cy="45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378131" y="3841946"/>
            <a:ext cx="6552756" cy="315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ko-KR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 operator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ko-KR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6"/>
              </a:rPr>
              <a:t>https://github.com/onnx/onnx/blob/master/docs/Operators.md</a:t>
            </a:r>
            <a:endParaRPr lang="en-US" altLang="ko-KR" sz="11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sz="20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-ml operator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ko-KR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7"/>
              </a:rPr>
              <a:t>https://github.com/onnx/onnx/blob/master/docs/Operators-ml.md</a:t>
            </a:r>
            <a:endParaRPr lang="en-US" altLang="ko-KR" sz="11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3053" y="647700"/>
            <a:ext cx="4753108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3300" y="457844"/>
            <a:ext cx="4692861" cy="115328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1. ONNX, </a:t>
            </a:r>
            <a:r>
              <a:rPr lang="en-US" altLang="ko-KR" sz="4000" dirty="0" err="1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Protobuf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4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053" y="1580339"/>
            <a:ext cx="11223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Serialized data structure developed by Google and published as open source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Supports various languages such as Java, Python, js, Ruby, Go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Fast serialization speed and small serialized file size</a:t>
            </a:r>
            <a:endParaRPr lang="en-US" altLang="ko-KR" sz="20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026" name="Picture 2" descr="Understanding Protocol Buffers. A deep dive into Protobufs | by 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442" b="62567" l="11875" r="77813">
                        <a14:foregroundMark x1="19063" y1="36185" x2="16042" y2="44207"/>
                        <a14:foregroundMark x1="14583" y1="45811" x2="17500" y2="55971"/>
                        <a14:foregroundMark x1="11979" y1="47059" x2="11979" y2="47059"/>
                        <a14:foregroundMark x1="18646" y1="33512" x2="18646" y2="33512"/>
                        <a14:foregroundMark x1="27083" y1="36007" x2="28542" y2="40998"/>
                        <a14:foregroundMark x1="30938" y1="51693" x2="27604" y2="58824"/>
                        <a14:foregroundMark x1="20000" y1="62567" x2="20000" y2="62567"/>
                        <a14:foregroundMark x1="46771" y1="53832" x2="46771" y2="53832"/>
                        <a14:foregroundMark x1="49271" y1="57219" x2="49271" y2="57219"/>
                        <a14:foregroundMark x1="55625" y1="54724" x2="55625" y2="54724"/>
                        <a14:foregroundMark x1="61250" y1="55080" x2="61250" y2="55080"/>
                        <a14:foregroundMark x1="66354" y1="54902" x2="66354" y2="54902"/>
                        <a14:foregroundMark x1="69688" y1="55615" x2="69688" y2="55615"/>
                        <a14:foregroundMark x1="74479" y1="42068" x2="74479" y2="42068"/>
                        <a14:foregroundMark x1="76875" y1="41355" x2="76875" y2="41355"/>
                        <a14:foregroundMark x1="68333" y1="44207" x2="68333" y2="44207"/>
                        <a14:foregroundMark x1="65000" y1="42959" x2="65000" y2="42959"/>
                        <a14:foregroundMark x1="58750" y1="44207" x2="58750" y2="44207"/>
                        <a14:foregroundMark x1="56250" y1="43494" x2="56250" y2="43494"/>
                        <a14:foregroundMark x1="48750" y1="42246" x2="48750" y2="42246"/>
                        <a14:foregroundMark x1="46354" y1="39037" x2="46354" y2="39037"/>
                        <a14:foregroundMark x1="24479" y1="32620" x2="24479" y2="32620"/>
                        <a14:foregroundMark x1="46042" y1="38146" x2="46042" y2="38146"/>
                        <a14:foregroundMark x1="18542" y1="57754" x2="18542" y2="57754"/>
                        <a14:foregroundMark x1="46771" y1="37611" x2="46771" y2="37611"/>
                        <a14:foregroundMark x1="46563" y1="35651" x2="46563" y2="35651"/>
                        <a14:foregroundMark x1="43854" y1="35651" x2="43854" y2="35651"/>
                        <a14:foregroundMark x1="42917" y1="41533" x2="42917" y2="41533"/>
                        <a14:foregroundMark x1="48750" y1="38681" x2="48750" y2="38681"/>
                        <a14:foregroundMark x1="51667" y1="39929" x2="51667" y2="39929"/>
                        <a14:foregroundMark x1="52292" y1="40820" x2="52292" y2="40820"/>
                        <a14:foregroundMark x1="52604" y1="43494" x2="52604" y2="43494"/>
                        <a14:foregroundMark x1="53646" y1="43672" x2="54479" y2="43494"/>
                        <a14:foregroundMark x1="54479" y1="43494" x2="54479" y2="43494"/>
                        <a14:foregroundMark x1="55937" y1="40642" x2="55937" y2="40642"/>
                        <a14:foregroundMark x1="58333" y1="37611" x2="58333" y2="37611"/>
                        <a14:foregroundMark x1="62083" y1="37611" x2="62083" y2="37611"/>
                        <a14:foregroundMark x1="61667" y1="37968" x2="61458" y2="39216"/>
                        <a14:foregroundMark x1="61354" y1="41711" x2="61354" y2="41711"/>
                        <a14:foregroundMark x1="66875" y1="39037" x2="66875" y2="39037"/>
                        <a14:foregroundMark x1="67396" y1="42781" x2="68021" y2="43494"/>
                        <a14:foregroundMark x1="71563" y1="38859" x2="71354" y2="42424"/>
                        <a14:backgroundMark x1="62396" y1="56150" x2="62396" y2="561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77" t="30808" r="20977" b="34471"/>
          <a:stretch/>
        </p:blipFill>
        <p:spPr bwMode="auto">
          <a:xfrm>
            <a:off x="192088" y="6250818"/>
            <a:ext cx="1662228" cy="50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Protocol Buffers in a nutshell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17" y="3406209"/>
            <a:ext cx="4228041" cy="281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8422885" y="2178552"/>
            <a:ext cx="3152205" cy="1185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** Serialization : The act of saving data as a file or in the form of a binary stream for transmission over the network</a:t>
            </a:r>
            <a:endParaRPr lang="en-US" altLang="ko-KR" sz="14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744604" y="6367165"/>
            <a:ext cx="7062428" cy="385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출처 </a:t>
            </a:r>
            <a:r>
              <a:rPr lang="en-US" altLang="ko-KR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:</a:t>
            </a:r>
            <a:r>
              <a:rPr lang="ko-KR" altLang="en-US" sz="11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1100" dirty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5"/>
              </a:rPr>
              <a:t>https://oracle-patches.com/en/data-science/4010-protocol-buffers-brief-description</a:t>
            </a:r>
            <a:endParaRPr lang="ko-KR" altLang="en-US" sz="11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460795" y="3406209"/>
            <a:ext cx="4012634" cy="1882951"/>
          </a:xfrm>
          <a:prstGeom prst="rect">
            <a:avLst/>
          </a:prstGeom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1993901" y="5482672"/>
            <a:ext cx="2963302" cy="398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 Example of</a:t>
            </a:r>
            <a:r>
              <a:rPr lang="ko-KR" altLang="en-US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12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Protobuf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 message </a:t>
            </a:r>
            <a:r>
              <a:rPr lang="en-US" altLang="ko-KR" sz="1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</a:t>
            </a:r>
            <a:endParaRPr lang="ko-KR" altLang="en-US" sz="12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93053" y="647700"/>
            <a:ext cx="4753108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3300" y="457844"/>
            <a:ext cx="4692861" cy="1153285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1. ONNX, </a:t>
            </a:r>
            <a:r>
              <a:rPr lang="en-US" altLang="ko-KR" sz="4000" dirty="0" err="1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Protobuf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81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692917" y="1940937"/>
            <a:ext cx="61197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5" name="Picture 2" descr="https://github.com/microsoft/onnxruntime/raw/master/docs/images/ONNX_Runtime_logo_d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4" y="6103353"/>
            <a:ext cx="1419536" cy="79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3052" y="1483180"/>
            <a:ext cx="11989776" cy="2791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 Runtime</a:t>
            </a:r>
            <a:r>
              <a:rPr lang="ko-KR" altLang="en-US" sz="2000" dirty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is </a:t>
            </a:r>
            <a:r>
              <a:rPr lang="en-US" altLang="ko-KR" sz="2000" dirty="0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an engine for inference for machine learning models in ONNX format.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The main purpose is to improve inference performance of various ML/DL models, and CPU/GPU during inference</a:t>
            </a:r>
            <a:endParaRPr lang="en-US" altLang="ko-KR" sz="2000" dirty="0">
              <a:solidFill>
                <a:srgbClr val="24292E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Latest Release Note. July 20 – 1.4.0  : Support </a:t>
            </a:r>
            <a:r>
              <a:rPr lang="en-US" altLang="ko-KR" sz="200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model Training in </a:t>
            </a:r>
            <a:r>
              <a:rPr lang="en-US" altLang="ko-KR" sz="2000" dirty="0" err="1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pytorch</a:t>
            </a:r>
            <a:endParaRPr lang="en-US" altLang="ko-KR" sz="2000" dirty="0" smtClean="0">
              <a:solidFill>
                <a:srgbClr val="24292E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Using ONNX operator and</a:t>
            </a:r>
            <a:r>
              <a:rPr lang="ko-KR" altLang="en-US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2000" dirty="0" smtClean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ONNX-ml operator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b="49134"/>
          <a:stretch/>
        </p:blipFill>
        <p:spPr>
          <a:xfrm>
            <a:off x="7187144" y="4135976"/>
            <a:ext cx="2605212" cy="21628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3056" t="50866"/>
          <a:stretch/>
        </p:blipFill>
        <p:spPr>
          <a:xfrm>
            <a:off x="9792356" y="4274259"/>
            <a:ext cx="2178847" cy="2071137"/>
          </a:xfrm>
          <a:prstGeom prst="rect">
            <a:avLst/>
          </a:prstGeom>
        </p:spPr>
      </p:pic>
      <p:sp>
        <p:nvSpPr>
          <p:cNvPr id="13" name="내용 개체 틀 2"/>
          <p:cNvSpPr txBox="1">
            <a:spLocks/>
          </p:cNvSpPr>
          <p:nvPr/>
        </p:nvSpPr>
        <p:spPr>
          <a:xfrm>
            <a:off x="8376216" y="6391952"/>
            <a:ext cx="2113984" cy="313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</a:t>
            </a:r>
            <a:r>
              <a:rPr lang="ko-KR" altLang="en-US" sz="1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ONNX-ML Operator -</a:t>
            </a:r>
            <a:endParaRPr lang="ko-KR" altLang="en-US" sz="12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93052" y="4274259"/>
            <a:ext cx="7229934" cy="1561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In addition to the commonly known </a:t>
            </a:r>
            <a:r>
              <a:rPr lang="en-US" altLang="ko-KR" sz="2000" dirty="0" err="1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OneHotEncoder</a:t>
            </a:r>
            <a:r>
              <a:rPr lang="en-US" altLang="ko-KR" sz="2000" dirty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and Normalizer, </a:t>
            </a:r>
            <a:r>
              <a:rPr lang="en-US" altLang="ko-KR" sz="2000" dirty="0" err="1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2000" dirty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-ml operators such as </a:t>
            </a:r>
            <a:r>
              <a:rPr lang="en-US" altLang="ko-KR" sz="2000" dirty="0" err="1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CastMap</a:t>
            </a:r>
            <a:r>
              <a:rPr lang="en-US" altLang="ko-KR" sz="2000" dirty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and </a:t>
            </a:r>
            <a:r>
              <a:rPr lang="en-US" altLang="ko-KR" sz="2000" dirty="0" err="1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ZipMap</a:t>
            </a:r>
            <a:r>
              <a:rPr lang="en-US" altLang="ko-KR" sz="2000" dirty="0">
                <a:solidFill>
                  <a:srgbClr val="24292E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exist, and these help more efficient operation.</a:t>
            </a:r>
            <a:endParaRPr lang="en-US" altLang="ko-KR" sz="2000" dirty="0" smtClean="0">
              <a:solidFill>
                <a:srgbClr val="24292E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3052" y="647700"/>
            <a:ext cx="6007748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53300" y="457844"/>
            <a:ext cx="5617891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2. ONNX Runtime(ORT)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86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2729" t="45425" r="25563" b="4371"/>
          <a:stretch/>
        </p:blipFill>
        <p:spPr>
          <a:xfrm>
            <a:off x="1271471" y="4281773"/>
            <a:ext cx="4354384" cy="1810383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731554" y="3882539"/>
            <a:ext cx="5434217" cy="324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1. Iris data learning Logistic Regression model creation</a:t>
            </a:r>
            <a:endParaRPr lang="ko-KR" altLang="en-US" sz="16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2839" t="57778" r="33065" b="5609"/>
          <a:stretch/>
        </p:blipFill>
        <p:spPr>
          <a:xfrm>
            <a:off x="6739036" y="4281772"/>
            <a:ext cx="4956315" cy="1810383"/>
          </a:xfrm>
          <a:prstGeom prst="rect">
            <a:avLst/>
          </a:prstGeom>
        </p:spPr>
      </p:pic>
      <p:sp>
        <p:nvSpPr>
          <p:cNvPr id="19" name="내용 개체 틀 2"/>
          <p:cNvSpPr txBox="1">
            <a:spLocks/>
          </p:cNvSpPr>
          <p:nvPr/>
        </p:nvSpPr>
        <p:spPr>
          <a:xfrm>
            <a:off x="6604001" y="3882539"/>
            <a:ext cx="5226818" cy="308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2. </a:t>
            </a:r>
            <a:r>
              <a:rPr lang="en-US" altLang="ko-KR" sz="1600" dirty="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16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model transformation through </a:t>
            </a:r>
            <a:r>
              <a:rPr lang="en-US" altLang="ko-KR" sz="1600" dirty="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Sklearn-onnx</a:t>
            </a:r>
            <a:endParaRPr lang="ko-KR" altLang="en-US" sz="16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393052" y="647700"/>
            <a:ext cx="9271944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453299" y="457844"/>
            <a:ext cx="9211696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3. </a:t>
            </a:r>
            <a:r>
              <a:rPr lang="en-US" altLang="ko-KR" sz="4000" dirty="0" err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to ONNX ( ONNX-ML )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390525" y="1611129"/>
            <a:ext cx="11847443" cy="21432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200" dirty="0" err="1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2200" dirty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supports various machine learning algorithms such as Python-based machine learning library, Classification, Regression, Clustering, and Decision Tree</a:t>
            </a:r>
            <a:r>
              <a:rPr lang="en-US" altLang="ko-KR" sz="2200" dirty="0" smtClean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2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Models made with </a:t>
            </a:r>
            <a:r>
              <a:rPr lang="en-US" altLang="ko-KR" sz="2200" dirty="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2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can be converted to </a:t>
            </a:r>
            <a:r>
              <a:rPr lang="en-US" altLang="ko-KR" sz="2200" dirty="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2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format using the </a:t>
            </a:r>
            <a:r>
              <a:rPr lang="en-US" altLang="ko-KR" sz="2200" dirty="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sklearn-onnx</a:t>
            </a:r>
            <a:r>
              <a:rPr lang="en-US" altLang="ko-KR" sz="2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package.</a:t>
            </a:r>
            <a:endParaRPr lang="en-US" altLang="ko-KR" sz="22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" y="6242050"/>
            <a:ext cx="2004055" cy="5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412" y="4282677"/>
            <a:ext cx="1580099" cy="2238473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0525" y="1611129"/>
            <a:ext cx="11847443" cy="237814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200" dirty="0" err="1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2200" dirty="0">
                <a:solidFill>
                  <a:srgbClr val="262626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supports various machine learning algorithms such as Python-based machine learning library, Classification, Regression, Clustering, and Decision Tree.</a:t>
            </a:r>
          </a:p>
          <a:p>
            <a:pPr>
              <a:lnSpc>
                <a:spcPct val="140000"/>
              </a:lnSpc>
            </a:pPr>
            <a:r>
              <a:rPr lang="en-US" altLang="ko-KR" sz="2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Models made with </a:t>
            </a:r>
            <a:r>
              <a:rPr lang="en-US" altLang="ko-KR" sz="2200" dirty="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2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can be converted to </a:t>
            </a:r>
            <a:r>
              <a:rPr lang="en-US" altLang="ko-KR" sz="2200" dirty="0" err="1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2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format using the </a:t>
            </a:r>
            <a:r>
              <a:rPr lang="en-US" altLang="ko-KR" sz="2200" dirty="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sklearn-onnx</a:t>
            </a:r>
            <a:r>
              <a:rPr lang="en-US" altLang="ko-KR" sz="22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package.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9649" y="3977812"/>
            <a:ext cx="4213225" cy="260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3. Inference using </a:t>
            </a:r>
            <a:r>
              <a:rPr lang="en-US" altLang="ko-KR" sz="16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Runtime</a:t>
            </a:r>
            <a:endParaRPr lang="ko-KR" altLang="en-US" sz="16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6849207" y="3900648"/>
            <a:ext cx="5050507" cy="439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4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. </a:t>
            </a:r>
            <a:r>
              <a:rPr lang="en-US" altLang="ko-KR" sz="16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Visualizatin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of .</a:t>
            </a:r>
            <a:r>
              <a:rPr lang="en-US" altLang="ko-KR" sz="16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models through </a:t>
            </a:r>
            <a:r>
              <a:rPr lang="en-US" altLang="ko-KR" sz="16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Netron</a:t>
            </a:r>
            <a:r>
              <a:rPr lang="en-US" altLang="ko-KR" sz="16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(ML)</a:t>
            </a:r>
            <a:endParaRPr lang="ko-KR" altLang="en-US" sz="16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1702" t="61025" r="6966" b="5770"/>
          <a:stretch/>
        </p:blipFill>
        <p:spPr>
          <a:xfrm>
            <a:off x="1848811" y="4340161"/>
            <a:ext cx="4764640" cy="8098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11589" t="60923" r="10942"/>
          <a:stretch/>
        </p:blipFill>
        <p:spPr>
          <a:xfrm>
            <a:off x="1848811" y="5205101"/>
            <a:ext cx="4764640" cy="11508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3052" y="647700"/>
            <a:ext cx="9271944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53299" y="457844"/>
            <a:ext cx="9211696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3. </a:t>
            </a:r>
            <a:r>
              <a:rPr lang="en-US" altLang="ko-KR" sz="4000" dirty="0" err="1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to ONNX ( ONNX-ML )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25" y="6242050"/>
            <a:ext cx="2004055" cy="5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0525" y="1523337"/>
            <a:ext cx="1125714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2400" b="1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</a:t>
            </a:r>
          </a:p>
          <a:p>
            <a:pPr marL="285750" indent="-285750">
              <a:lnSpc>
                <a:spcPct val="180000"/>
              </a:lnSpc>
              <a:buFontTx/>
              <a:buChar char="-"/>
            </a:pP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All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operations are backed by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Numpy</a:t>
            </a:r>
            <a:endParaRPr lang="en-US" altLang="ko-KR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lnSpc>
                <a:spcPct val="180000"/>
              </a:lnSpc>
              <a:buFontTx/>
              <a:buChar char="-"/>
            </a:pP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Numpy’s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linear algebra library (BLAS, LAPACK)</a:t>
            </a:r>
            <a:endParaRPr lang="ko-KR" altLang="en-US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9308" y="3236535"/>
            <a:ext cx="11124622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OnnxRuntime</a:t>
            </a:r>
            <a:endParaRPr lang="en-US" altLang="ko-KR" sz="2400" b="1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lnSpc>
                <a:spcPct val="180000"/>
              </a:lnSpc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</a:t>
            </a:r>
            <a:r>
              <a:rPr lang="en-US" altLang="ko-KR" dirty="0" err="1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umpy</a:t>
            </a:r>
            <a:r>
              <a:rPr lang="en-US" altLang="ko-KR" dirty="0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Operation </a:t>
            </a:r>
            <a:r>
              <a:rPr lang="en-US" altLang="ko-KR" dirty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method </a:t>
            </a:r>
            <a:r>
              <a:rPr lang="en-US" altLang="ko-KR" dirty="0" err="1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andONNX</a:t>
            </a:r>
            <a:r>
              <a:rPr lang="en-US" altLang="ko-KR" dirty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-ml operator</a:t>
            </a:r>
          </a:p>
          <a:p>
            <a:pPr marL="285750" indent="-285750">
              <a:lnSpc>
                <a:spcPct val="180000"/>
              </a:lnSpc>
              <a:buFontTx/>
              <a:buChar char="-"/>
            </a:pP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For certain task operations, results are better than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Numpy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-based operations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2068" y="4855019"/>
            <a:ext cx="1163965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OnnxRuntime</a:t>
            </a:r>
            <a:endParaRPr lang="en-US" altLang="ko-KR" sz="2400" b="1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  <a:p>
            <a:pPr marL="285750" indent="-285750">
              <a:lnSpc>
                <a:spcPct val="180000"/>
              </a:lnSpc>
              <a:buFontTx/>
              <a:buChar char="-"/>
            </a:pP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In the case of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ai.onnx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‘add’ operation, similar results are shown in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and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-runtime</a:t>
            </a:r>
          </a:p>
          <a:p>
            <a:pPr marL="285750" indent="-285750">
              <a:lnSpc>
                <a:spcPct val="180000"/>
              </a:lnSpc>
              <a:buFontTx/>
              <a:buChar char="-"/>
            </a:pP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In the case of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ai.onnx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-ml ‘Scaler’ operation shows better performance in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onnx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-runtime than </a:t>
            </a:r>
            <a:r>
              <a:rPr lang="en-US" altLang="ko-KR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</a:t>
            </a:r>
          </a:p>
          <a:p>
            <a:pPr>
              <a:lnSpc>
                <a:spcPct val="180000"/>
              </a:lnSpc>
            </a:pP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Reference: </a:t>
            </a:r>
            <a:r>
              <a:rPr lang="en-US" altLang="ko-KR" sz="14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3"/>
              </a:rPr>
              <a:t>http</a:t>
            </a:r>
            <a:r>
              <a:rPr lang="en-US" altLang="ko-KR" sz="1400" dirty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3"/>
              </a:rPr>
              <a:t>://www.xavierdupre.fr/app/_benchmarks/helpsphinx/onnx/onnxruntime_unittest.html</a:t>
            </a:r>
            <a:endParaRPr lang="en-US" altLang="ko-KR" sz="1400" dirty="0" smtClean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3051" y="609600"/>
            <a:ext cx="10932174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53299" y="457844"/>
            <a:ext cx="11142352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4. </a:t>
            </a:r>
            <a:r>
              <a:rPr lang="en-US" altLang="ko-KR" sz="4000" dirty="0" err="1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40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</a:t>
            </a:r>
            <a:r>
              <a:rPr lang="en-US" altLang="ko-KR" sz="36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vs</a:t>
            </a:r>
            <a:r>
              <a:rPr lang="en-US" altLang="ko-KR" sz="40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ORT Operators </a:t>
            </a:r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Benchmarks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5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29933" y="1573403"/>
            <a:ext cx="5229205" cy="5110658"/>
            <a:chOff x="5938561" y="786063"/>
            <a:chExt cx="6026068" cy="588945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8561" y="786063"/>
              <a:ext cx="6026068" cy="588945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9453" y="1042988"/>
              <a:ext cx="1410701" cy="778547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-1" r="-183" b="3789"/>
          <a:stretch/>
        </p:blipFill>
        <p:spPr>
          <a:xfrm>
            <a:off x="7528416" y="4128732"/>
            <a:ext cx="4323370" cy="19010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311047" y="3477356"/>
            <a:ext cx="76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…</a:t>
            </a:r>
            <a:endParaRPr lang="ko-KR" altLang="en-US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rcRect b="-337"/>
          <a:stretch/>
        </p:blipFill>
        <p:spPr>
          <a:xfrm>
            <a:off x="7350576" y="1726087"/>
            <a:ext cx="4485786" cy="238006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944139" y="6181884"/>
            <a:ext cx="5247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출처 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</a:rPr>
              <a:t>: 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7"/>
              </a:rPr>
              <a:t>http</a:t>
            </a:r>
            <a:r>
              <a:rPr lang="en-US" altLang="ko-KR" sz="1200" dirty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7"/>
              </a:rPr>
              <a:t>://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7"/>
              </a:rPr>
              <a:t>www.xavierdupre.fr/app/_benchmarks/helpsphinx/</a:t>
            </a:r>
          </a:p>
          <a:p>
            <a:pPr algn="ctr"/>
            <a:r>
              <a:rPr lang="en-US" altLang="ko-KR" sz="1200" dirty="0" err="1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7"/>
              </a:rPr>
              <a:t>onnx</a:t>
            </a:r>
            <a:r>
              <a:rPr lang="en-US" altLang="ko-KR" sz="1200" dirty="0" smtClean="0">
                <a:latin typeface="닉스곤체 M 2.0" panose="020B0600000101010101" pitchFamily="50" charset="-127"/>
                <a:ea typeface="닉스곤체 M 2.0" panose="020B0600000101010101" pitchFamily="50" charset="-127"/>
                <a:hlinkClick r:id="rId7"/>
              </a:rPr>
              <a:t>/onnxruntime_unittest.html</a:t>
            </a:r>
            <a:endParaRPr lang="en-US" altLang="ko-KR" sz="1200" dirty="0"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61394" y="4676487"/>
            <a:ext cx="268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2x faster than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1400" b="1" dirty="0" smtClean="0">
                <a:solidFill>
                  <a:srgbClr val="FF0000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</a:t>
            </a:r>
            <a:endParaRPr lang="ko-KR" altLang="en-US" sz="1400" b="1" dirty="0">
              <a:solidFill>
                <a:srgbClr val="FF0000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BCDCAF-D5C2-48AF-B52A-4B9D8BD4F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06099" y="146353"/>
            <a:ext cx="1325625" cy="50134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93051" y="647700"/>
            <a:ext cx="10932174" cy="694743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453299" y="457844"/>
            <a:ext cx="11142352" cy="115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4. </a:t>
            </a:r>
            <a:r>
              <a:rPr lang="en-US" altLang="ko-KR" sz="4000" dirty="0" err="1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Scikit</a:t>
            </a:r>
            <a:r>
              <a:rPr lang="en-US" altLang="ko-KR" sz="40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-learn </a:t>
            </a:r>
            <a:r>
              <a:rPr lang="en-US" altLang="ko-KR" sz="36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vs</a:t>
            </a:r>
            <a:r>
              <a:rPr lang="en-US" altLang="ko-KR" sz="4000" dirty="0" smtClean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 ORT Operators </a:t>
            </a:r>
            <a:r>
              <a:rPr lang="en-US" altLang="ko-KR" sz="4000" dirty="0">
                <a:solidFill>
                  <a:schemeClr val="bg1"/>
                </a:solidFill>
                <a:latin typeface="닉스곤체 M 2.0" panose="020B0600000101010101" pitchFamily="50" charset="-127"/>
                <a:ea typeface="닉스곤체 M 2.0" panose="020B0600000101010101" pitchFamily="50" charset="-127"/>
              </a:rPr>
              <a:t>Benchmarks</a:t>
            </a:r>
            <a:endParaRPr lang="ko-KR" altLang="en-US" sz="4000" dirty="0">
              <a:solidFill>
                <a:schemeClr val="bg1"/>
              </a:solidFill>
              <a:latin typeface="닉스곤체 M 2.0" panose="020B0600000101010101" pitchFamily="50" charset="-127"/>
              <a:ea typeface="닉스곤체 M 2.0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1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783</Words>
  <Application>Microsoft Office PowerPoint</Application>
  <PresentationFormat>와이드스크린</PresentationFormat>
  <Paragraphs>98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닉스곤체 M 2.0</vt:lpstr>
      <vt:lpstr>Office 테마</vt:lpstr>
      <vt:lpstr>Spiking Neural Networks Support in ONNX Runtime</vt:lpstr>
      <vt:lpstr>Contents</vt:lpstr>
      <vt:lpstr>1. ONNX, Protobuf</vt:lpstr>
      <vt:lpstr>1. ONNX, Protobuf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뉴로모픽 ONNX – ml ( OnnxRuntime)</dc:title>
  <dc:creator>urse</dc:creator>
  <cp:lastModifiedBy>urse</cp:lastModifiedBy>
  <cp:revision>110</cp:revision>
  <dcterms:created xsi:type="dcterms:W3CDTF">2020-07-03T07:45:22Z</dcterms:created>
  <dcterms:modified xsi:type="dcterms:W3CDTF">2020-08-18T05:44:22Z</dcterms:modified>
</cp:coreProperties>
</file>