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7" r:id="rId5"/>
    <p:sldId id="258" r:id="rId6"/>
    <p:sldId id="264" r:id="rId7"/>
    <p:sldId id="265" r:id="rId8"/>
    <p:sldId id="266" r:id="rId9"/>
    <p:sldId id="261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8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F488-8E64-4FEC-B41C-A399A46ACDE5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2EF-32E0-40A8-ABC6-0FD6FA52D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2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F488-8E64-4FEC-B41C-A399A46ACDE5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2EF-32E0-40A8-ABC6-0FD6FA52D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F488-8E64-4FEC-B41C-A399A46ACDE5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2EF-32E0-40A8-ABC6-0FD6FA52D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8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F488-8E64-4FEC-B41C-A399A46ACDE5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2EF-32E0-40A8-ABC6-0FD6FA52D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F488-8E64-4FEC-B41C-A399A46ACDE5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2EF-32E0-40A8-ABC6-0FD6FA52D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F488-8E64-4FEC-B41C-A399A46ACDE5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2EF-32E0-40A8-ABC6-0FD6FA52D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6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F488-8E64-4FEC-B41C-A399A46ACDE5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2EF-32E0-40A8-ABC6-0FD6FA52D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1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F488-8E64-4FEC-B41C-A399A46ACDE5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2EF-32E0-40A8-ABC6-0FD6FA52D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3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F488-8E64-4FEC-B41C-A399A46ACDE5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2EF-32E0-40A8-ABC6-0FD6FA52D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F488-8E64-4FEC-B41C-A399A46ACDE5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2EF-32E0-40A8-ABC6-0FD6FA52D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F488-8E64-4FEC-B41C-A399A46ACDE5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2EF-32E0-40A8-ABC6-0FD6FA52D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8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F488-8E64-4FEC-B41C-A399A46ACDE5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1C2EF-32E0-40A8-ABC6-0FD6FA52D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38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nnx.ai/sklearn-onnx/index.html%20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github.com/microsoft/onnxruntime#get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ithub.com/PaddlePaddle/VisualDL#%E5%AE%89%E8%A3%85%E6%96%B9%E5%BC%8F" TargetMode="External"/><Relationship Id="rId4" Type="http://schemas.openxmlformats.org/officeDocument/2006/relationships/hyperlink" Target="https://gaussian37.github.io/ml-sklearn-saving-mode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nx/onnx/blob/master/docs/Operators-ml.m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ocs.microsoft.com/ko-kr/azure/machine-learning/concept-onn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onnxruntime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github.com/onnx/onn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utzroeder/netron" TargetMode="External"/><Relationship Id="rId5" Type="http://schemas.openxmlformats.org/officeDocument/2006/relationships/hyperlink" Target="http://onnx.ai/sklearn-onnx/index.html" TargetMode="External"/><Relationship Id="rId4" Type="http://schemas.openxmlformats.org/officeDocument/2006/relationships/hyperlink" Target="https://github.com/onnx/sklearn-onn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nnx.ai/sklearn-onnx/supported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user_guide.html%20/" TargetMode="External"/><Relationship Id="rId3" Type="http://schemas.openxmlformats.org/officeDocument/2006/relationships/hyperlink" Target="https://github.com/onnx/onnx/blob/master/docs/Operators-ml.md" TargetMode="External"/><Relationship Id="rId7" Type="http://schemas.openxmlformats.org/officeDocument/2006/relationships/hyperlink" Target="https://scikit-learn.org/stable/modules/classes.html#module-sklearn.ensemble" TargetMode="External"/><Relationship Id="rId2" Type="http://schemas.openxmlformats.org/officeDocument/2006/relationships/hyperlink" Target="https://github.com/onnx/onn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nnx/sklearn-onnx%20/" TargetMode="External"/><Relationship Id="rId5" Type="http://schemas.openxmlformats.org/officeDocument/2006/relationships/hyperlink" Target="https://github.com/microsoft/onnxruntime/#get-started" TargetMode="External"/><Relationship Id="rId10" Type="http://schemas.openxmlformats.org/officeDocument/2006/relationships/hyperlink" Target="https://github.com/onnx/onnxmltools%20/" TargetMode="External"/><Relationship Id="rId4" Type="http://schemas.openxmlformats.org/officeDocument/2006/relationships/hyperlink" Target="https://github.com/onnx/tutorials#getting-onnx-models" TargetMode="External"/><Relationship Id="rId9" Type="http://schemas.openxmlformats.org/officeDocument/2006/relationships/hyperlink" Target="http://onnx.ai/sklearn-onnx/support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056B50-D6A0-4ABB-8634-66B17F408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681" y="1547446"/>
            <a:ext cx="9144000" cy="17748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뉴로모픽</a:t>
            </a:r>
            <a:r>
              <a:rPr lang="ko-KR" altLang="en-US" dirty="0" smtClean="0"/>
              <a:t> </a:t>
            </a:r>
            <a:r>
              <a:rPr lang="en-US" altLang="ko-KR" dirty="0" smtClean="0"/>
              <a:t>ONNX – ml</a:t>
            </a:r>
            <a:br>
              <a:rPr lang="en-US" altLang="ko-KR" dirty="0" smtClean="0"/>
            </a:br>
            <a:r>
              <a:rPr lang="en-US" altLang="ko-KR" sz="3000" dirty="0" smtClean="0"/>
              <a:t>( </a:t>
            </a:r>
            <a:r>
              <a:rPr lang="en-US" altLang="ko-KR" sz="3000" dirty="0" err="1" smtClean="0"/>
              <a:t>Scikit</a:t>
            </a:r>
            <a:r>
              <a:rPr lang="en-US" altLang="ko-KR" sz="3000" dirty="0" smtClean="0"/>
              <a:t>-learn &lt;-&gt; ONNX ) 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4384403" y="3623895"/>
            <a:ext cx="3024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ISYS Lab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김선민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진선미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이지영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발표일 </a:t>
            </a:r>
            <a:r>
              <a:rPr lang="en-US" altLang="ko-KR" dirty="0" smtClean="0"/>
              <a:t>20.06.15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722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6. </a:t>
            </a:r>
            <a:r>
              <a:rPr lang="ko-KR" altLang="en-US" dirty="0" smtClean="0"/>
              <a:t>회의 피드백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6539" y="1162053"/>
            <a:ext cx="107512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(1) </a:t>
            </a:r>
            <a:r>
              <a:rPr lang="ko-KR" altLang="en-US" dirty="0" err="1"/>
              <a:t>onnx-runtime</a:t>
            </a:r>
            <a:r>
              <a:rPr lang="ko-KR" altLang="en-US" dirty="0"/>
              <a:t> 의 내부 구조 조사, 다른 라이브러리를 사용하는 것인지?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github.com/microsoft/onnxruntime#get-started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runtime </a:t>
            </a:r>
            <a:r>
              <a:rPr lang="ko-KR" altLang="en-US" dirty="0" smtClean="0"/>
              <a:t>홈페이지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onnx.ai/sklearn-onnx/index.html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skl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홈페이지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(2) skl2onnx가 양방향으로 변환 가능한지</a:t>
            </a:r>
          </a:p>
          <a:p>
            <a:r>
              <a:rPr lang="en-US" altLang="ko-KR" dirty="0" smtClean="0"/>
              <a:t>- </a:t>
            </a:r>
            <a:r>
              <a:rPr lang="en-US" altLang="ko-KR" dirty="0">
                <a:hlinkClick r:id="rId4"/>
              </a:rPr>
              <a:t>https://gaussian37.github.io/ml-sklearn-saving-model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model </a:t>
            </a:r>
            <a:r>
              <a:rPr lang="ko-KR" altLang="en-US" dirty="0" smtClean="0"/>
              <a:t>저장하기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(3) </a:t>
            </a:r>
            <a:r>
              <a:rPr lang="ko-KR" altLang="en-US" dirty="0" err="1"/>
              <a:t>netron</a:t>
            </a:r>
            <a:r>
              <a:rPr lang="ko-KR" altLang="en-US" dirty="0"/>
              <a:t>, </a:t>
            </a:r>
            <a:r>
              <a:rPr lang="ko-KR" altLang="en-US" dirty="0" err="1"/>
              <a:t>visual</a:t>
            </a:r>
            <a:r>
              <a:rPr lang="ko-KR" altLang="en-US" dirty="0"/>
              <a:t> </a:t>
            </a:r>
            <a:r>
              <a:rPr lang="ko-KR" altLang="en-US" dirty="0" err="1"/>
              <a:t>dl</a:t>
            </a:r>
            <a:r>
              <a:rPr lang="ko-KR" altLang="en-US" dirty="0"/>
              <a:t> - 기능 비교/</a:t>
            </a:r>
            <a:r>
              <a:rPr lang="ko-KR" altLang="en-US" dirty="0" smtClean="0"/>
              <a:t>조사</a:t>
            </a:r>
            <a:r>
              <a:rPr lang="en-US" altLang="ko-KR" dirty="0">
                <a:hlinkClick r:id="rId5"/>
              </a:rPr>
              <a:t>https://github.com/PaddlePaddle/VisualDL#%E5%AE%89%E8%A3%85%E6%96%B9%E5%BC%8F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t="64964" r="70915"/>
          <a:stretch/>
        </p:blipFill>
        <p:spPr>
          <a:xfrm>
            <a:off x="606539" y="5776519"/>
            <a:ext cx="2914525" cy="8777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7319" y="5884050"/>
            <a:ext cx="2173948" cy="7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4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2224" y="0"/>
            <a:ext cx="4035669" cy="1325563"/>
          </a:xfrm>
        </p:spPr>
        <p:txBody>
          <a:bodyPr/>
          <a:lstStyle/>
          <a:p>
            <a:r>
              <a:rPr lang="en-US" altLang="ko-KR" dirty="0" smtClean="0"/>
              <a:t>1. ONNX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631" y="1007105"/>
            <a:ext cx="11667392" cy="219607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ONNX (Open Neural Network Exchange) – AI </a:t>
            </a:r>
            <a:r>
              <a:rPr lang="ko-KR" altLang="en-US" sz="2400" dirty="0" smtClean="0"/>
              <a:t>프레임워크 </a:t>
            </a:r>
            <a:r>
              <a:rPr lang="ko-KR" altLang="en-US" sz="2400" dirty="0" err="1" smtClean="0"/>
              <a:t>학습모델</a:t>
            </a:r>
            <a:r>
              <a:rPr lang="ko-KR" altLang="en-US" sz="2400" dirty="0" smtClean="0"/>
              <a:t> 포맷 표준화</a:t>
            </a:r>
            <a:endParaRPr lang="en-US" altLang="ko-KR" sz="2400" dirty="0" smtClean="0"/>
          </a:p>
          <a:p>
            <a:r>
              <a:rPr lang="en-US" altLang="ko-KR" sz="2400" dirty="0" smtClean="0"/>
              <a:t>Facebook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Microsoft</a:t>
            </a:r>
            <a:r>
              <a:rPr lang="ko-KR" altLang="en-US" sz="2400" dirty="0" smtClean="0"/>
              <a:t>가 프레임워크 간 모델 전환을 위해 </a:t>
            </a:r>
            <a:r>
              <a:rPr lang="en-US" altLang="ko-KR" sz="2400" dirty="0" smtClean="0"/>
              <a:t>2017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월</a:t>
            </a:r>
            <a:endParaRPr lang="en-US" altLang="ko-KR" sz="2400" dirty="0" smtClean="0"/>
          </a:p>
          <a:p>
            <a:r>
              <a:rPr lang="en-US" altLang="ko-KR" sz="2400" dirty="0" smtClean="0"/>
              <a:t>Google </a:t>
            </a:r>
            <a:r>
              <a:rPr lang="en-US" altLang="ko-KR" sz="2400" dirty="0" err="1" smtClean="0"/>
              <a:t>protobuf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이용하여 정의 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3134"/>
          <a:stretch/>
        </p:blipFill>
        <p:spPr>
          <a:xfrm>
            <a:off x="6729780" y="2436908"/>
            <a:ext cx="5249738" cy="354618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50631" y="2343953"/>
            <a:ext cx="6132134" cy="346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다양한 </a:t>
            </a:r>
            <a:r>
              <a:rPr lang="ko-KR" altLang="en-US" sz="2400" dirty="0"/>
              <a:t>종류의 </a:t>
            </a:r>
            <a:r>
              <a:rPr lang="en-US" altLang="ko-KR" sz="2400" dirty="0"/>
              <a:t>AI, ML </a:t>
            </a:r>
            <a:r>
              <a:rPr lang="ko-KR" altLang="en-US" sz="2400" dirty="0"/>
              <a:t>프레임워크를 </a:t>
            </a:r>
            <a:r>
              <a:rPr lang="ko-KR" altLang="en-US" sz="2400" dirty="0" smtClean="0"/>
              <a:t>지원</a:t>
            </a:r>
            <a:endParaRPr lang="en-US" altLang="ko-KR" sz="2400" dirty="0" smtClean="0"/>
          </a:p>
          <a:p>
            <a:r>
              <a:rPr lang="en-US" altLang="ko-KR" sz="2400" dirty="0" err="1"/>
              <a:t>Onnx</a:t>
            </a:r>
            <a:r>
              <a:rPr lang="en-US" altLang="ko-KR" sz="2400" dirty="0"/>
              <a:t>-ml operator</a:t>
            </a:r>
          </a:p>
          <a:p>
            <a:pPr marL="0" indent="0">
              <a:buNone/>
            </a:pPr>
            <a:r>
              <a:rPr lang="en-US" altLang="ko-KR" sz="2400" dirty="0">
                <a:hlinkClick r:id="rId3"/>
              </a:rPr>
              <a:t>https://github.com/onnx/onnx/blob/master/docs/Operators-ml.md</a:t>
            </a:r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967023" y="6076043"/>
            <a:ext cx="4739053" cy="305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출처 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hlinkClick r:id="rId4"/>
              </a:rPr>
              <a:t>https://docs.microsoft.com/ko-kr/azure/machine-learning/concept-onnx</a:t>
            </a:r>
            <a:endParaRPr lang="ko-KR" altLang="en-US" sz="1000" dirty="0"/>
          </a:p>
        </p:txBody>
      </p:sp>
      <p:pic>
        <p:nvPicPr>
          <p:cNvPr id="7" name="Picture 2" descr="How to Convert Your Keras Model to ONNX - Analytics Vidhya - Medium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250" y="372687"/>
            <a:ext cx="2022446" cy="57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b="49134"/>
          <a:stretch/>
        </p:blipFill>
        <p:spPr>
          <a:xfrm>
            <a:off x="650631" y="4148680"/>
            <a:ext cx="3061541" cy="25021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l="13056" t="50866"/>
          <a:stretch/>
        </p:blipFill>
        <p:spPr>
          <a:xfrm>
            <a:off x="3668239" y="4333319"/>
            <a:ext cx="2661842" cy="241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7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6119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 ONNX Runtime</a:t>
            </a:r>
            <a:endParaRPr lang="ko-KR" altLang="en-US" dirty="0"/>
          </a:p>
        </p:txBody>
      </p:sp>
      <p:pic>
        <p:nvPicPr>
          <p:cNvPr id="1026" name="Picture 2" descr="https://github.com/microsoft/onnxruntime/raw/master/docs/images/ONNX_Runtime_logo_d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211" y="0"/>
            <a:ext cx="2477160" cy="139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21200" y="1015357"/>
            <a:ext cx="11108127" cy="493286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62626"/>
                </a:solidFill>
              </a:rPr>
              <a:t>ONNX Runtime</a:t>
            </a:r>
            <a:r>
              <a:rPr lang="ko-KR" altLang="en-US" sz="2400" dirty="0" smtClean="0">
                <a:solidFill>
                  <a:srgbClr val="262626"/>
                </a:solidFill>
              </a:rPr>
              <a:t>은 </a:t>
            </a:r>
            <a:r>
              <a:rPr lang="en-US" altLang="ko-KR" sz="2400" dirty="0" smtClean="0">
                <a:solidFill>
                  <a:srgbClr val="262626"/>
                </a:solidFill>
              </a:rPr>
              <a:t>ONNX </a:t>
            </a:r>
            <a:r>
              <a:rPr lang="ko-KR" altLang="en-US" sz="2400" dirty="0">
                <a:solidFill>
                  <a:srgbClr val="262626"/>
                </a:solidFill>
              </a:rPr>
              <a:t>모델을 위한 </a:t>
            </a:r>
            <a:r>
              <a:rPr lang="ko-KR" altLang="en-US" sz="2400" dirty="0" smtClean="0">
                <a:solidFill>
                  <a:srgbClr val="262626"/>
                </a:solidFill>
              </a:rPr>
              <a:t>엔진</a:t>
            </a:r>
            <a:endParaRPr lang="en-US" altLang="ko-KR" sz="2400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24292E"/>
                </a:solidFill>
              </a:rPr>
              <a:t>다양한 </a:t>
            </a:r>
            <a:r>
              <a:rPr lang="en-US" altLang="ko-KR" sz="2400" dirty="0">
                <a:solidFill>
                  <a:srgbClr val="24292E"/>
                </a:solidFill>
              </a:rPr>
              <a:t>ML </a:t>
            </a:r>
            <a:r>
              <a:rPr lang="ko-KR" altLang="en-US" sz="2400" dirty="0">
                <a:solidFill>
                  <a:srgbClr val="24292E"/>
                </a:solidFill>
              </a:rPr>
              <a:t>모델의 추론 성능 </a:t>
            </a:r>
            <a:r>
              <a:rPr lang="ko-KR" altLang="en-US" sz="2400" dirty="0" smtClean="0">
                <a:solidFill>
                  <a:srgbClr val="24292E"/>
                </a:solidFill>
              </a:rPr>
              <a:t>향상</a:t>
            </a:r>
            <a:endParaRPr lang="en-US" altLang="ko-KR" sz="2400" dirty="0" smtClean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rgbClr val="24292E"/>
                </a:solidFill>
              </a:rPr>
              <a:t>PyTorch</a:t>
            </a:r>
            <a:r>
              <a:rPr lang="en-US" altLang="ko-KR" sz="2400" dirty="0">
                <a:solidFill>
                  <a:srgbClr val="24292E"/>
                </a:solidFill>
              </a:rPr>
              <a:t>, </a:t>
            </a:r>
            <a:r>
              <a:rPr lang="en-US" altLang="ko-KR" sz="2400" dirty="0" err="1">
                <a:solidFill>
                  <a:srgbClr val="24292E"/>
                </a:solidFill>
              </a:rPr>
              <a:t>TensorFlow</a:t>
            </a:r>
            <a:r>
              <a:rPr lang="en-US" altLang="ko-KR" sz="2400" dirty="0">
                <a:solidFill>
                  <a:srgbClr val="24292E"/>
                </a:solidFill>
              </a:rPr>
              <a:t> / </a:t>
            </a:r>
            <a:r>
              <a:rPr lang="en-US" altLang="ko-KR" sz="2400" dirty="0" err="1">
                <a:solidFill>
                  <a:srgbClr val="24292E"/>
                </a:solidFill>
              </a:rPr>
              <a:t>Keras</a:t>
            </a:r>
            <a:r>
              <a:rPr lang="en-US" altLang="ko-KR" sz="2400" dirty="0">
                <a:solidFill>
                  <a:srgbClr val="24292E"/>
                </a:solidFill>
              </a:rPr>
              <a:t>, </a:t>
            </a:r>
            <a:r>
              <a:rPr lang="en-US" altLang="ko-KR" sz="2400" dirty="0" err="1">
                <a:solidFill>
                  <a:srgbClr val="24292E"/>
                </a:solidFill>
              </a:rPr>
              <a:t>scikit</a:t>
            </a:r>
            <a:r>
              <a:rPr lang="en-US" altLang="ko-KR" sz="2400" dirty="0">
                <a:solidFill>
                  <a:srgbClr val="24292E"/>
                </a:solidFill>
              </a:rPr>
              <a:t>-learn </a:t>
            </a:r>
            <a:r>
              <a:rPr lang="ko-KR" altLang="en-US" sz="2400" dirty="0">
                <a:solidFill>
                  <a:srgbClr val="24292E"/>
                </a:solidFill>
              </a:rPr>
              <a:t>등 </a:t>
            </a:r>
            <a:r>
              <a:rPr lang="en-US" altLang="ko-KR" sz="2400" dirty="0">
                <a:solidFill>
                  <a:srgbClr val="24292E"/>
                </a:solidFill>
              </a:rPr>
              <a:t>ML / </a:t>
            </a:r>
            <a:r>
              <a:rPr lang="en-US" altLang="ko-KR" sz="2400" dirty="0" smtClean="0">
                <a:solidFill>
                  <a:srgbClr val="24292E"/>
                </a:solidFill>
              </a:rPr>
              <a:t>DL </a:t>
            </a:r>
            <a:r>
              <a:rPr lang="ko-KR" altLang="en-US" sz="2400" dirty="0">
                <a:solidFill>
                  <a:srgbClr val="24292E"/>
                </a:solidFill>
              </a:rPr>
              <a:t>프레임 워크와 호환 되는 크로스 플랫폼 추론 및 훈련 </a:t>
            </a:r>
            <a:r>
              <a:rPr lang="ko-KR" altLang="en-US" sz="2400" dirty="0" smtClean="0">
                <a:solidFill>
                  <a:srgbClr val="24292E"/>
                </a:solidFill>
              </a:rPr>
              <a:t>가속기</a:t>
            </a:r>
            <a:endParaRPr lang="en-US" altLang="ko-KR" sz="2400" dirty="0" smtClean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4292E"/>
                </a:solidFill>
              </a:rPr>
              <a:t>CPU / GPU </a:t>
            </a:r>
            <a:r>
              <a:rPr lang="ko-KR" altLang="en-US" sz="2400" dirty="0">
                <a:solidFill>
                  <a:srgbClr val="24292E"/>
                </a:solidFill>
              </a:rPr>
              <a:t>버전 지원 </a:t>
            </a:r>
            <a:r>
              <a:rPr lang="en-US" altLang="ko-KR" sz="2400" dirty="0">
                <a:solidFill>
                  <a:srgbClr val="24292E"/>
                </a:solidFill>
              </a:rPr>
              <a:t>(GPU-CUDA 10.1 </a:t>
            </a:r>
            <a:r>
              <a:rPr lang="ko-KR" altLang="en-US" sz="2400" dirty="0">
                <a:solidFill>
                  <a:srgbClr val="24292E"/>
                </a:solidFill>
              </a:rPr>
              <a:t>이상</a:t>
            </a:r>
            <a:r>
              <a:rPr lang="en-US" altLang="ko-KR" sz="2400" dirty="0">
                <a:solidFill>
                  <a:srgbClr val="24292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rgbClr val="24292E"/>
                </a:solidFill>
              </a:rPr>
              <a:t>Pytorch</a:t>
            </a:r>
            <a:r>
              <a:rPr lang="en-US" altLang="ko-KR" sz="2400" dirty="0" smtClean="0">
                <a:solidFill>
                  <a:srgbClr val="24292E"/>
                </a:solidFill>
              </a:rPr>
              <a:t> </a:t>
            </a:r>
            <a:r>
              <a:rPr lang="ko-KR" altLang="en-US" sz="2400" dirty="0" smtClean="0">
                <a:solidFill>
                  <a:srgbClr val="24292E"/>
                </a:solidFill>
              </a:rPr>
              <a:t>경우 </a:t>
            </a:r>
            <a:r>
              <a:rPr lang="en-US" altLang="ko-KR" sz="2400" dirty="0" err="1">
                <a:solidFill>
                  <a:srgbClr val="24292E"/>
                </a:solidFill>
              </a:rPr>
              <a:t>pretrained</a:t>
            </a:r>
            <a:r>
              <a:rPr lang="en-US" altLang="ko-KR" sz="2400" dirty="0">
                <a:solidFill>
                  <a:srgbClr val="24292E"/>
                </a:solidFill>
              </a:rPr>
              <a:t> model </a:t>
            </a:r>
            <a:r>
              <a:rPr lang="ko-KR" altLang="en-US" sz="2400" dirty="0" smtClean="0">
                <a:solidFill>
                  <a:srgbClr val="24292E"/>
                </a:solidFill>
              </a:rPr>
              <a:t>기능 지원 </a:t>
            </a:r>
            <a:r>
              <a:rPr lang="en-US" altLang="ko-KR" sz="2400" dirty="0" smtClean="0">
                <a:solidFill>
                  <a:srgbClr val="24292E"/>
                </a:solidFill>
              </a:rPr>
              <a:t>– ONNX Runtime API </a:t>
            </a:r>
            <a:r>
              <a:rPr lang="ko-KR" altLang="en-US" sz="2400" dirty="0" smtClean="0">
                <a:solidFill>
                  <a:srgbClr val="24292E"/>
                </a:solidFill>
              </a:rPr>
              <a:t>이용</a:t>
            </a:r>
            <a:endParaRPr lang="en-US" altLang="ko-KR" sz="2400" dirty="0" smtClean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4292E"/>
                </a:solidFill>
              </a:rPr>
              <a:t>Release Note. </a:t>
            </a:r>
            <a:r>
              <a:rPr lang="ko-KR" altLang="en-US" sz="2400" dirty="0" smtClean="0">
                <a:solidFill>
                  <a:srgbClr val="24292E"/>
                </a:solidFill>
              </a:rPr>
              <a:t>현재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최고버전</a:t>
            </a:r>
            <a:r>
              <a:rPr lang="ko-KR" altLang="en-US" sz="2400" dirty="0" smtClean="0">
                <a:solidFill>
                  <a:srgbClr val="24292E"/>
                </a:solidFill>
              </a:rPr>
              <a:t> </a:t>
            </a:r>
            <a:r>
              <a:rPr lang="en-US" altLang="ko-KR" sz="2400" dirty="0">
                <a:solidFill>
                  <a:srgbClr val="24292E"/>
                </a:solidFill>
              </a:rPr>
              <a:t>5</a:t>
            </a:r>
            <a:r>
              <a:rPr lang="ko-KR" altLang="en-US" sz="2400" dirty="0" smtClean="0">
                <a:solidFill>
                  <a:srgbClr val="24292E"/>
                </a:solidFill>
              </a:rPr>
              <a:t>월 </a:t>
            </a:r>
            <a:r>
              <a:rPr lang="en-US" altLang="ko-KR" sz="2400" dirty="0" smtClean="0">
                <a:solidFill>
                  <a:srgbClr val="24292E"/>
                </a:solidFill>
              </a:rPr>
              <a:t>1.3.0 release / </a:t>
            </a:r>
            <a:r>
              <a:rPr lang="ko-KR" altLang="en-US" sz="2400" dirty="0" smtClean="0">
                <a:solidFill>
                  <a:srgbClr val="24292E"/>
                </a:solidFill>
              </a:rPr>
              <a:t>설치 </a:t>
            </a:r>
            <a:r>
              <a:rPr lang="en-US" altLang="ko-KR" sz="2400" dirty="0" smtClean="0">
                <a:solidFill>
                  <a:srgbClr val="24292E"/>
                </a:solidFill>
              </a:rPr>
              <a:t>1.0 – 2019</a:t>
            </a:r>
            <a:r>
              <a:rPr lang="ko-KR" altLang="en-US" sz="2400" dirty="0" smtClean="0">
                <a:solidFill>
                  <a:srgbClr val="24292E"/>
                </a:solidFill>
              </a:rPr>
              <a:t>년 </a:t>
            </a:r>
            <a:r>
              <a:rPr lang="en-US" altLang="ko-KR" sz="2400" dirty="0" smtClean="0">
                <a:solidFill>
                  <a:srgbClr val="24292E"/>
                </a:solidFill>
              </a:rPr>
              <a:t>10</a:t>
            </a:r>
            <a:r>
              <a:rPr lang="ko-KR" altLang="en-US" sz="2400" dirty="0" smtClean="0">
                <a:solidFill>
                  <a:srgbClr val="24292E"/>
                </a:solidFill>
              </a:rPr>
              <a:t>월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릴리즈</a:t>
            </a:r>
            <a:endParaRPr lang="en-US" altLang="ko-KR" sz="2400" dirty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4292E"/>
                </a:solidFill>
              </a:rPr>
              <a:t>ONNX </a:t>
            </a:r>
            <a:r>
              <a:rPr lang="ko-KR" altLang="en-US" sz="2400" dirty="0" smtClean="0">
                <a:solidFill>
                  <a:srgbClr val="24292E"/>
                </a:solidFill>
              </a:rPr>
              <a:t>모델 </a:t>
            </a:r>
            <a:r>
              <a:rPr lang="en-US" altLang="ko-KR" sz="2400" dirty="0" smtClean="0">
                <a:solidFill>
                  <a:srgbClr val="24292E"/>
                </a:solidFill>
              </a:rPr>
              <a:t>Visualization (</a:t>
            </a:r>
            <a:r>
              <a:rPr lang="ko-KR" altLang="en-US" sz="2400" dirty="0" smtClean="0">
                <a:solidFill>
                  <a:srgbClr val="24292E"/>
                </a:solidFill>
              </a:rPr>
              <a:t>공식 지원</a:t>
            </a:r>
            <a:r>
              <a:rPr lang="en-US" altLang="ko-KR" sz="2400" dirty="0" smtClean="0">
                <a:solidFill>
                  <a:srgbClr val="24292E"/>
                </a:solidFill>
              </a:rPr>
              <a:t>) : </a:t>
            </a:r>
            <a:r>
              <a:rPr lang="en-US" altLang="ko-KR" sz="2400" dirty="0" err="1" smtClean="0">
                <a:solidFill>
                  <a:srgbClr val="24292E"/>
                </a:solidFill>
              </a:rPr>
              <a:t>Netron</a:t>
            </a:r>
            <a:r>
              <a:rPr lang="en-US" altLang="ko-KR" sz="2400" dirty="0" smtClean="0">
                <a:solidFill>
                  <a:srgbClr val="24292E"/>
                </a:solidFill>
              </a:rPr>
              <a:t>, Visual DL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21200" y="4148882"/>
            <a:ext cx="10876634" cy="222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>
              <a:solidFill>
                <a:srgbClr val="24292E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721200" y="4281288"/>
            <a:ext cx="11108127" cy="2304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>
              <a:solidFill>
                <a:srgbClr val="24292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t="64964" r="70915"/>
          <a:stretch/>
        </p:blipFill>
        <p:spPr>
          <a:xfrm>
            <a:off x="721200" y="5840687"/>
            <a:ext cx="2914525" cy="8777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980" y="5948218"/>
            <a:ext cx="2173948" cy="7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8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7454" y="1148276"/>
            <a:ext cx="110651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 err="1" smtClean="0"/>
              <a:t>Anaconda</a:t>
            </a:r>
            <a:r>
              <a:rPr lang="ko-KR" altLang="en-US" dirty="0" smtClean="0"/>
              <a:t> </a:t>
            </a:r>
            <a:r>
              <a:rPr lang="ko-KR" altLang="en-US" dirty="0"/>
              <a:t>가상환경 </a:t>
            </a:r>
            <a:r>
              <a:rPr lang="ko-KR" altLang="en-US" dirty="0" smtClean="0"/>
              <a:t>생성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smtClean="0"/>
              <a:t>(2) </a:t>
            </a:r>
            <a:r>
              <a:rPr lang="ko-KR" altLang="en-US" dirty="0" err="1" smtClean="0"/>
              <a:t>conda</a:t>
            </a:r>
            <a:r>
              <a:rPr lang="ko-KR" altLang="en-US" dirty="0" smtClean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-c </a:t>
            </a:r>
            <a:r>
              <a:rPr lang="ko-KR" altLang="en-US" dirty="0" err="1"/>
              <a:t>conda-forge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protobuf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/>
              <a:t>numpy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smtClean="0"/>
              <a:t>(3) </a:t>
            </a:r>
            <a:r>
              <a:rPr lang="ko-KR" altLang="en-US" dirty="0" smtClean="0">
                <a:hlinkClick r:id="rId2"/>
              </a:rPr>
              <a:t>https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github.com/onnx/onnx</a:t>
            </a:r>
            <a:r>
              <a:rPr lang="ko-KR" altLang="en-US" dirty="0" smtClean="0"/>
              <a:t>  </a:t>
            </a:r>
            <a:r>
              <a:rPr lang="ko-KR" altLang="en-US" dirty="0"/>
              <a:t>// -&gt; </a:t>
            </a:r>
            <a:r>
              <a:rPr lang="ko-KR" altLang="en-US" dirty="0" err="1"/>
              <a:t>conda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-c </a:t>
            </a:r>
            <a:r>
              <a:rPr lang="ko-KR" altLang="en-US" dirty="0" err="1"/>
              <a:t>conda-forge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onnx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en-US" altLang="ko-KR" dirty="0" smtClean="0"/>
              <a:t>(4) </a:t>
            </a:r>
            <a:r>
              <a:rPr lang="ko-KR" altLang="en-US" dirty="0" smtClean="0">
                <a:hlinkClick r:id="rId3"/>
              </a:rPr>
              <a:t>https</a:t>
            </a:r>
            <a:r>
              <a:rPr lang="ko-KR" altLang="en-US" dirty="0">
                <a:hlinkClick r:id="rId3"/>
              </a:rPr>
              <a:t>://pypi.org/project/onnxruntime</a:t>
            </a:r>
            <a:r>
              <a:rPr lang="ko-KR" altLang="en-US" dirty="0" smtClean="0">
                <a:hlinkClick r:id="rId3"/>
              </a:rPr>
              <a:t>/</a:t>
            </a:r>
            <a:r>
              <a:rPr lang="ko-KR" altLang="en-US" dirty="0" smtClean="0"/>
              <a:t>   //  </a:t>
            </a:r>
            <a:r>
              <a:rPr lang="ko-KR" altLang="en-US" dirty="0"/>
              <a:t>-&gt; </a:t>
            </a:r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onnxruntime</a:t>
            </a:r>
            <a:r>
              <a:rPr lang="ko-KR" altLang="en-US" dirty="0">
                <a:solidFill>
                  <a:srgbClr val="FF0000"/>
                </a:solidFill>
              </a:rPr>
              <a:t>==1.0.0</a:t>
            </a:r>
          </a:p>
          <a:p>
            <a:endParaRPr lang="ko-KR" altLang="en-US" dirty="0"/>
          </a:p>
          <a:p>
            <a:r>
              <a:rPr lang="en-US" altLang="ko-KR" dirty="0" smtClean="0"/>
              <a:t>(5) </a:t>
            </a:r>
            <a:r>
              <a:rPr lang="ko-KR" altLang="en-US" dirty="0" smtClean="0">
                <a:hlinkClick r:id="rId4"/>
              </a:rPr>
              <a:t>https</a:t>
            </a:r>
            <a:r>
              <a:rPr lang="ko-KR" altLang="en-US" dirty="0">
                <a:hlinkClick r:id="rId4"/>
              </a:rPr>
              <a:t>://</a:t>
            </a:r>
            <a:r>
              <a:rPr lang="ko-KR" altLang="en-US" dirty="0" smtClean="0">
                <a:hlinkClick r:id="rId4"/>
              </a:rPr>
              <a:t>github.com/onnx/sklearn-onnx</a:t>
            </a:r>
            <a:r>
              <a:rPr lang="ko-KR" altLang="en-US" dirty="0" smtClean="0"/>
              <a:t>  </a:t>
            </a:r>
            <a:r>
              <a:rPr lang="ko-KR" altLang="en-US" dirty="0"/>
              <a:t>// -&gt; </a:t>
            </a:r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skl2onnx</a:t>
            </a:r>
          </a:p>
          <a:p>
            <a:endParaRPr lang="ko-KR" altLang="en-US" dirty="0"/>
          </a:p>
          <a:p>
            <a:r>
              <a:rPr lang="en-US" altLang="ko-KR" dirty="0" smtClean="0"/>
              <a:t>(6) </a:t>
            </a:r>
            <a:r>
              <a:rPr lang="ko-KR" altLang="en-US" dirty="0" smtClean="0">
                <a:hlinkClick r:id="rId5"/>
              </a:rPr>
              <a:t>http</a:t>
            </a:r>
            <a:r>
              <a:rPr lang="ko-KR" altLang="en-US" dirty="0">
                <a:hlinkClick r:id="rId5"/>
              </a:rPr>
              <a:t>://</a:t>
            </a:r>
            <a:r>
              <a:rPr lang="ko-KR" altLang="en-US" dirty="0" smtClean="0">
                <a:hlinkClick r:id="rId5"/>
              </a:rPr>
              <a:t>onnx.ai/sklearn-onnx/index.html</a:t>
            </a:r>
            <a:r>
              <a:rPr lang="ko-KR" altLang="en-US" dirty="0" smtClean="0"/>
              <a:t>  // 예제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onnx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모델 생성 및 </a:t>
            </a:r>
            <a:r>
              <a:rPr lang="en-US" altLang="ko-KR" dirty="0" smtClean="0">
                <a:solidFill>
                  <a:srgbClr val="FF0000"/>
                </a:solidFill>
              </a:rPr>
              <a:t>save /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onnx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모델</a:t>
            </a:r>
            <a:r>
              <a:rPr lang="en-US" altLang="ko-KR" dirty="0" smtClean="0">
                <a:solidFill>
                  <a:srgbClr val="FF0000"/>
                </a:solidFill>
              </a:rPr>
              <a:t> load </a:t>
            </a:r>
            <a:r>
              <a:rPr lang="ko-KR" altLang="en-US" dirty="0" smtClean="0">
                <a:solidFill>
                  <a:srgbClr val="FF0000"/>
                </a:solidFill>
              </a:rPr>
              <a:t>및 추론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모델 시각화 </a:t>
            </a:r>
            <a:r>
              <a:rPr lang="en-US" altLang="ko-KR" dirty="0" smtClean="0"/>
              <a:t>tool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r>
              <a:rPr lang="en-US" altLang="ko-KR" dirty="0" smtClean="0"/>
              <a:t>(7) </a:t>
            </a:r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</a:t>
            </a:r>
            <a:r>
              <a:rPr lang="en-US" altLang="ko-KR" dirty="0" smtClean="0">
                <a:hlinkClick r:id="rId6"/>
              </a:rPr>
              <a:t>github.com/lutzroeder/netron</a:t>
            </a:r>
            <a:r>
              <a:rPr lang="en-US" altLang="ko-KR" dirty="0" smtClean="0"/>
              <a:t>  // </a:t>
            </a:r>
            <a:r>
              <a:rPr lang="en-US" altLang="ko-KR" dirty="0" err="1" smtClean="0"/>
              <a:t>netron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확인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 dirty="0" smtClean="0"/>
              <a:t>.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455" y="5671993"/>
            <a:ext cx="55911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1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-1.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-Learn- ONNX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850" y="192946"/>
            <a:ext cx="2685989" cy="741734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21200" y="1015357"/>
            <a:ext cx="11470800" cy="1253281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>
                <a:solidFill>
                  <a:srgbClr val="262626"/>
                </a:solidFill>
              </a:rPr>
              <a:t>Sklearn-onnx</a:t>
            </a:r>
            <a:r>
              <a:rPr lang="en-US" altLang="ko-KR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 smtClean="0">
                <a:solidFill>
                  <a:srgbClr val="262626"/>
                </a:solidFill>
              </a:rPr>
              <a:t>는 </a:t>
            </a:r>
            <a:r>
              <a:rPr lang="en-US" altLang="ko-KR" sz="2400" dirty="0" err="1" smtClean="0">
                <a:solidFill>
                  <a:srgbClr val="262626"/>
                </a:solidFill>
              </a:rPr>
              <a:t>Scikit</a:t>
            </a:r>
            <a:r>
              <a:rPr lang="en-US" altLang="ko-KR" sz="2400" dirty="0" smtClean="0">
                <a:solidFill>
                  <a:srgbClr val="262626"/>
                </a:solidFill>
              </a:rPr>
              <a:t>-learn</a:t>
            </a:r>
            <a:r>
              <a:rPr lang="ko-KR" altLang="en-US" sz="2400" dirty="0" smtClean="0">
                <a:solidFill>
                  <a:srgbClr val="262626"/>
                </a:solidFill>
              </a:rPr>
              <a:t>으로 만들어진 모델을 </a:t>
            </a:r>
            <a:r>
              <a:rPr lang="en-US" altLang="ko-KR" sz="2400" dirty="0" smtClean="0">
                <a:solidFill>
                  <a:srgbClr val="262626"/>
                </a:solidFill>
              </a:rPr>
              <a:t>ONNX</a:t>
            </a:r>
            <a:r>
              <a:rPr lang="ko-KR" altLang="en-US" sz="2400" dirty="0" smtClean="0">
                <a:solidFill>
                  <a:srgbClr val="262626"/>
                </a:solidFill>
              </a:rPr>
              <a:t>로 변환 가능</a:t>
            </a:r>
            <a:endParaRPr lang="en-US" altLang="ko-KR" sz="2400" dirty="0">
              <a:solidFill>
                <a:srgbClr val="262626"/>
              </a:solidFill>
            </a:endParaRPr>
          </a:p>
          <a:p>
            <a:r>
              <a:rPr lang="en-US" altLang="ko-KR" sz="2400" dirty="0" smtClean="0">
                <a:solidFill>
                  <a:srgbClr val="262626"/>
                </a:solidFill>
              </a:rPr>
              <a:t>ONNX</a:t>
            </a:r>
            <a:r>
              <a:rPr lang="ko-KR" altLang="en-US" sz="2400" dirty="0" smtClean="0">
                <a:solidFill>
                  <a:srgbClr val="262626"/>
                </a:solidFill>
              </a:rPr>
              <a:t> 형태의</a:t>
            </a:r>
            <a:r>
              <a:rPr lang="en-US" altLang="ko-KR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>
                <a:solidFill>
                  <a:srgbClr val="262626"/>
                </a:solidFill>
              </a:rPr>
              <a:t>모델을 </a:t>
            </a:r>
            <a:r>
              <a:rPr lang="en-US" altLang="ko-KR" sz="2400" dirty="0">
                <a:solidFill>
                  <a:srgbClr val="262626"/>
                </a:solidFill>
              </a:rPr>
              <a:t>ONNX-Runtime </a:t>
            </a:r>
            <a:r>
              <a:rPr lang="ko-KR" altLang="en-US" sz="2400" dirty="0">
                <a:solidFill>
                  <a:srgbClr val="262626"/>
                </a:solidFill>
              </a:rPr>
              <a:t>으로 읽어 들이는 것도 </a:t>
            </a:r>
            <a:r>
              <a:rPr lang="ko-KR" altLang="en-US" sz="2400" dirty="0" smtClean="0">
                <a:solidFill>
                  <a:srgbClr val="262626"/>
                </a:solidFill>
              </a:rPr>
              <a:t>가능</a:t>
            </a:r>
            <a:endParaRPr lang="en-US" altLang="ko-KR" sz="2400" dirty="0">
              <a:solidFill>
                <a:srgbClr val="262626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0" y="2512253"/>
            <a:ext cx="6800850" cy="4038600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7859210" y="2662433"/>
            <a:ext cx="4166887" cy="258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262626"/>
                </a:solidFill>
              </a:rPr>
              <a:t>일반 </a:t>
            </a:r>
            <a:r>
              <a:rPr lang="en-US" altLang="ko-KR" sz="1800" dirty="0" err="1" smtClean="0">
                <a:solidFill>
                  <a:srgbClr val="262626"/>
                </a:solidFill>
              </a:rPr>
              <a:t>Scikit</a:t>
            </a:r>
            <a:r>
              <a:rPr lang="en-US" altLang="ko-KR" sz="1800" dirty="0" smtClean="0">
                <a:solidFill>
                  <a:srgbClr val="262626"/>
                </a:solidFill>
              </a:rPr>
              <a:t>-learn </a:t>
            </a:r>
            <a:r>
              <a:rPr lang="ko-KR" altLang="en-US" sz="1800" dirty="0" smtClean="0">
                <a:solidFill>
                  <a:srgbClr val="262626"/>
                </a:solidFill>
              </a:rPr>
              <a:t>을 이용한 붓꽃 데이터</a:t>
            </a:r>
            <a:r>
              <a:rPr lang="en-US" altLang="ko-KR" sz="1800" dirty="0" smtClean="0">
                <a:solidFill>
                  <a:srgbClr val="262626"/>
                </a:solidFill>
              </a:rPr>
              <a:t>(Iris Data)</a:t>
            </a:r>
            <a:r>
              <a:rPr lang="ko-KR" altLang="en-US" sz="1800" dirty="0" smtClean="0">
                <a:solidFill>
                  <a:srgbClr val="262626"/>
                </a:solidFill>
              </a:rPr>
              <a:t> 로드</a:t>
            </a:r>
            <a:endParaRPr lang="en-US" altLang="ko-KR" sz="1800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err="1" smtClean="0">
                <a:solidFill>
                  <a:srgbClr val="262626"/>
                </a:solidFill>
              </a:rPr>
              <a:t>LogisticRegression</a:t>
            </a:r>
            <a:r>
              <a:rPr lang="en-US" altLang="ko-KR" sz="1800" dirty="0" smtClean="0">
                <a:solidFill>
                  <a:srgbClr val="262626"/>
                </a:solidFill>
              </a:rPr>
              <a:t> </a:t>
            </a:r>
            <a:r>
              <a:rPr lang="ko-KR" altLang="en-US" sz="1800" dirty="0" smtClean="0">
                <a:solidFill>
                  <a:srgbClr val="262626"/>
                </a:solidFill>
              </a:rPr>
              <a:t>으로 분류 모델 생성</a:t>
            </a:r>
            <a:endParaRPr lang="en-US" altLang="ko-KR" sz="18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262626"/>
                </a:solidFill>
              </a:rPr>
              <a:t>훈련데이터로 학습 진행</a:t>
            </a:r>
            <a:endParaRPr lang="en-US" altLang="ko-KR" sz="1800" dirty="0" smtClean="0">
              <a:solidFill>
                <a:srgbClr val="26262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90404" y="5640050"/>
            <a:ext cx="4304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FF0000"/>
                </a:solidFill>
              </a:rPr>
              <a:t>사이킷런으로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Iris </a:t>
            </a:r>
            <a:r>
              <a:rPr lang="ko-KR" altLang="en-US" sz="2400" dirty="0" smtClean="0">
                <a:solidFill>
                  <a:srgbClr val="FF0000"/>
                </a:solidFill>
              </a:rPr>
              <a:t>학습 및 로지스틱회귀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분류모델</a:t>
            </a:r>
            <a:r>
              <a:rPr lang="ko-KR" altLang="en-US" sz="2400" dirty="0" smtClean="0">
                <a:solidFill>
                  <a:srgbClr val="FF0000"/>
                </a:solidFill>
              </a:rPr>
              <a:t> 생성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2032" y="5643418"/>
            <a:ext cx="4709782" cy="757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4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-2.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-Learn- ONNX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850" y="192946"/>
            <a:ext cx="2685989" cy="741734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21200" y="1015357"/>
            <a:ext cx="11108127" cy="1256788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 smtClean="0">
                <a:solidFill>
                  <a:srgbClr val="262626"/>
                </a:solidFill>
              </a:rPr>
              <a:t>Sklearn-onnx</a:t>
            </a:r>
            <a:r>
              <a:rPr lang="en-US" altLang="ko-KR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 smtClean="0">
                <a:solidFill>
                  <a:srgbClr val="262626"/>
                </a:solidFill>
              </a:rPr>
              <a:t>는 </a:t>
            </a:r>
            <a:r>
              <a:rPr lang="en-US" altLang="ko-KR" sz="2400" dirty="0" err="1" smtClean="0">
                <a:solidFill>
                  <a:srgbClr val="262626"/>
                </a:solidFill>
              </a:rPr>
              <a:t>Scikit</a:t>
            </a:r>
            <a:r>
              <a:rPr lang="en-US" altLang="ko-KR" sz="2400" dirty="0" smtClean="0">
                <a:solidFill>
                  <a:srgbClr val="262626"/>
                </a:solidFill>
              </a:rPr>
              <a:t>-learn</a:t>
            </a:r>
            <a:r>
              <a:rPr lang="ko-KR" altLang="en-US" sz="2400" dirty="0" smtClean="0">
                <a:solidFill>
                  <a:srgbClr val="262626"/>
                </a:solidFill>
              </a:rPr>
              <a:t>으로 만들어진 모델을 </a:t>
            </a:r>
            <a:r>
              <a:rPr lang="en-US" altLang="ko-KR" sz="2400" dirty="0" smtClean="0">
                <a:solidFill>
                  <a:srgbClr val="262626"/>
                </a:solidFill>
              </a:rPr>
              <a:t>ONNX</a:t>
            </a:r>
            <a:r>
              <a:rPr lang="ko-KR" altLang="en-US" sz="2400" dirty="0" smtClean="0">
                <a:solidFill>
                  <a:srgbClr val="262626"/>
                </a:solidFill>
              </a:rPr>
              <a:t>로 변환 가능</a:t>
            </a:r>
            <a:endParaRPr lang="en-US" altLang="ko-KR" sz="2400" dirty="0">
              <a:solidFill>
                <a:srgbClr val="262626"/>
              </a:solidFill>
            </a:endParaRPr>
          </a:p>
          <a:p>
            <a:r>
              <a:rPr lang="en-US" altLang="ko-KR" sz="2400" dirty="0" smtClean="0">
                <a:solidFill>
                  <a:srgbClr val="262626"/>
                </a:solidFill>
              </a:rPr>
              <a:t>ONNX</a:t>
            </a:r>
            <a:r>
              <a:rPr lang="ko-KR" altLang="en-US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>
                <a:solidFill>
                  <a:srgbClr val="262626"/>
                </a:solidFill>
              </a:rPr>
              <a:t>형태의</a:t>
            </a:r>
            <a:r>
              <a:rPr lang="en-US" altLang="ko-KR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>
                <a:solidFill>
                  <a:srgbClr val="262626"/>
                </a:solidFill>
              </a:rPr>
              <a:t>모델을 </a:t>
            </a:r>
            <a:r>
              <a:rPr lang="en-US" altLang="ko-KR" sz="2400" dirty="0">
                <a:solidFill>
                  <a:srgbClr val="262626"/>
                </a:solidFill>
              </a:rPr>
              <a:t>ONNX-Runtime </a:t>
            </a:r>
            <a:r>
              <a:rPr lang="ko-KR" altLang="en-US" sz="2400" dirty="0">
                <a:solidFill>
                  <a:srgbClr val="262626"/>
                </a:solidFill>
              </a:rPr>
              <a:t>으로 읽어 들이는 것도 </a:t>
            </a:r>
            <a:r>
              <a:rPr lang="ko-KR" altLang="en-US" sz="2400" dirty="0" smtClean="0">
                <a:solidFill>
                  <a:srgbClr val="262626"/>
                </a:solidFill>
              </a:rPr>
              <a:t>가능</a:t>
            </a:r>
            <a:endParaRPr lang="en-US" altLang="ko-KR" sz="2400" dirty="0" smtClean="0">
              <a:solidFill>
                <a:srgbClr val="262626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skl2onnx </a:t>
            </a:r>
            <a:r>
              <a:rPr lang="ko-KR" altLang="en-US" sz="2400" dirty="0" smtClean="0">
                <a:solidFill>
                  <a:srgbClr val="FF0000"/>
                </a:solidFill>
              </a:rPr>
              <a:t>패키지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설치 </a:t>
            </a:r>
            <a:r>
              <a:rPr lang="en-US" altLang="ko-KR" sz="2400" dirty="0">
                <a:solidFill>
                  <a:srgbClr val="262626"/>
                </a:solidFill>
              </a:rPr>
              <a:t>(</a:t>
            </a:r>
            <a:r>
              <a:rPr lang="ko-KR" altLang="en-US" sz="2400" dirty="0">
                <a:solidFill>
                  <a:srgbClr val="262626"/>
                </a:solidFill>
              </a:rPr>
              <a:t>이전 </a:t>
            </a:r>
            <a:r>
              <a:rPr lang="en-US" altLang="ko-KR" sz="2400" dirty="0" err="1">
                <a:solidFill>
                  <a:srgbClr val="262626"/>
                </a:solidFill>
              </a:rPr>
              <a:t>onnx</a:t>
            </a:r>
            <a:r>
              <a:rPr lang="en-US" altLang="ko-KR" sz="2400" dirty="0">
                <a:solidFill>
                  <a:srgbClr val="262626"/>
                </a:solidFill>
              </a:rPr>
              <a:t>, </a:t>
            </a:r>
            <a:r>
              <a:rPr lang="en-US" altLang="ko-KR" sz="2400" dirty="0" err="1">
                <a:solidFill>
                  <a:srgbClr val="262626"/>
                </a:solidFill>
              </a:rPr>
              <a:t>onnx</a:t>
            </a:r>
            <a:r>
              <a:rPr lang="en-US" altLang="ko-KR" sz="2400" dirty="0">
                <a:solidFill>
                  <a:srgbClr val="262626"/>
                </a:solidFill>
              </a:rPr>
              <a:t> runtime, </a:t>
            </a:r>
            <a:r>
              <a:rPr lang="en-US" altLang="ko-KR" sz="2400" dirty="0" err="1">
                <a:solidFill>
                  <a:srgbClr val="262626"/>
                </a:solidFill>
              </a:rPr>
              <a:t>protobuf</a:t>
            </a:r>
            <a:r>
              <a:rPr lang="en-US" altLang="ko-KR" sz="2400" dirty="0">
                <a:solidFill>
                  <a:srgbClr val="262626"/>
                </a:solidFill>
              </a:rPr>
              <a:t> </a:t>
            </a:r>
            <a:r>
              <a:rPr lang="ko-KR" altLang="en-US" sz="2400" dirty="0">
                <a:solidFill>
                  <a:srgbClr val="262626"/>
                </a:solidFill>
              </a:rPr>
              <a:t>등 설치 후</a:t>
            </a:r>
            <a:r>
              <a:rPr lang="en-US" altLang="ko-KR" sz="2400" dirty="0">
                <a:solidFill>
                  <a:srgbClr val="262626"/>
                </a:solidFill>
              </a:rPr>
              <a:t>)</a:t>
            </a:r>
          </a:p>
          <a:p>
            <a:endParaRPr lang="en-US" altLang="ko-KR" sz="2400" dirty="0">
              <a:solidFill>
                <a:srgbClr val="262626"/>
              </a:solidFill>
            </a:endParaRPr>
          </a:p>
          <a:p>
            <a:endParaRPr lang="ko-KR" altLang="en-US" sz="2400" dirty="0">
              <a:solidFill>
                <a:srgbClr val="24292E"/>
              </a:solidFill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7702224" y="2900517"/>
            <a:ext cx="4296048" cy="2419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24292E"/>
                </a:solidFill>
              </a:rPr>
              <a:t>만들어진 </a:t>
            </a:r>
            <a:r>
              <a:rPr lang="en-US" altLang="ko-KR" sz="1800" dirty="0" smtClean="0">
                <a:solidFill>
                  <a:srgbClr val="24292E"/>
                </a:solidFill>
              </a:rPr>
              <a:t>Logistic model</a:t>
            </a:r>
            <a:r>
              <a:rPr lang="ko-KR" altLang="en-US" sz="1800" dirty="0" smtClean="0">
                <a:solidFill>
                  <a:srgbClr val="24292E"/>
                </a:solidFill>
              </a:rPr>
              <a:t>을 </a:t>
            </a:r>
            <a:r>
              <a:rPr lang="en-US" altLang="ko-KR" sz="1800" dirty="0" err="1" smtClean="0">
                <a:solidFill>
                  <a:srgbClr val="24292E"/>
                </a:solidFill>
              </a:rPr>
              <a:t>onnx</a:t>
            </a:r>
            <a:r>
              <a:rPr lang="en-US" altLang="ko-KR" sz="1800" dirty="0" smtClean="0">
                <a:solidFill>
                  <a:srgbClr val="24292E"/>
                </a:solidFill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</a:rPr>
              <a:t>형식으로 변환 </a:t>
            </a:r>
            <a:endParaRPr lang="en-US" altLang="ko-KR" sz="1800" dirty="0" smtClean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24292E"/>
                </a:solidFill>
              </a:rPr>
              <a:t>이 과정에서 연산자 타입 지정</a:t>
            </a:r>
            <a:r>
              <a:rPr lang="en-US" altLang="ko-KR" sz="1800" dirty="0" smtClean="0">
                <a:solidFill>
                  <a:srgbClr val="24292E"/>
                </a:solidFill>
              </a:rPr>
              <a:t> .</a:t>
            </a:r>
            <a:r>
              <a:rPr lang="en-US" altLang="ko-KR" sz="1800" dirty="0" err="1" smtClean="0">
                <a:solidFill>
                  <a:srgbClr val="24292E"/>
                </a:solidFill>
              </a:rPr>
              <a:t>onnx</a:t>
            </a:r>
            <a:r>
              <a:rPr lang="en-US" altLang="ko-KR" sz="1800" dirty="0" smtClean="0">
                <a:solidFill>
                  <a:srgbClr val="24292E"/>
                </a:solidFill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</a:rPr>
              <a:t>형태의 파일 생성 </a:t>
            </a:r>
            <a:endParaRPr lang="ko-KR" altLang="en-US" sz="1800" dirty="0">
              <a:solidFill>
                <a:srgbClr val="24292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0" y="2421339"/>
            <a:ext cx="6802344" cy="4162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93775" y="5383435"/>
            <a:ext cx="4304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rgbClr val="FF0000"/>
                </a:solidFill>
              </a:rPr>
              <a:t>scikit</a:t>
            </a:r>
            <a:r>
              <a:rPr lang="en-US" altLang="ko-KR" sz="2400" dirty="0" smtClean="0">
                <a:solidFill>
                  <a:srgbClr val="FF0000"/>
                </a:solidFill>
              </a:rPr>
              <a:t> learn</a:t>
            </a:r>
            <a:r>
              <a:rPr lang="ko-KR" altLang="en-US" sz="2400" dirty="0" smtClean="0">
                <a:solidFill>
                  <a:srgbClr val="FF0000"/>
                </a:solidFill>
              </a:rPr>
              <a:t>으로 생성된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모델을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연산자 </a:t>
            </a:r>
            <a:r>
              <a:rPr lang="ko-KR" altLang="en-US" sz="2400" dirty="0" smtClean="0">
                <a:solidFill>
                  <a:srgbClr val="FF0000"/>
                </a:solidFill>
              </a:rPr>
              <a:t>타입을 지정하여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onnx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형태로 저장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2032" y="5440218"/>
            <a:ext cx="4451168" cy="960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2032" y="4775200"/>
            <a:ext cx="4026295" cy="515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8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-3.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-Learn- ONNX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850" y="192946"/>
            <a:ext cx="2685989" cy="741734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7683751" y="2338052"/>
            <a:ext cx="4296048" cy="1871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24292E"/>
                </a:solidFill>
              </a:rPr>
              <a:t>저장된 </a:t>
            </a:r>
            <a:r>
              <a:rPr lang="en-US" altLang="ko-KR" sz="1800" dirty="0" smtClean="0">
                <a:solidFill>
                  <a:srgbClr val="24292E"/>
                </a:solidFill>
              </a:rPr>
              <a:t>ONNX </a:t>
            </a:r>
            <a:r>
              <a:rPr lang="ko-KR" altLang="en-US" sz="1800" dirty="0" smtClean="0">
                <a:solidFill>
                  <a:srgbClr val="24292E"/>
                </a:solidFill>
              </a:rPr>
              <a:t>모델을 </a:t>
            </a:r>
            <a:r>
              <a:rPr lang="ko-KR" altLang="en-US" sz="1800" dirty="0" err="1" smtClean="0">
                <a:solidFill>
                  <a:srgbClr val="24292E"/>
                </a:solidFill>
              </a:rPr>
              <a:t>읽어들이고</a:t>
            </a:r>
            <a:r>
              <a:rPr lang="ko-KR" altLang="en-US" sz="1800" dirty="0" smtClean="0">
                <a:solidFill>
                  <a:srgbClr val="24292E"/>
                </a:solidFill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</a:rPr>
              <a:t>ONNX-Runtime</a:t>
            </a:r>
            <a:r>
              <a:rPr lang="ko-KR" altLang="en-US" sz="1800" dirty="0" smtClean="0">
                <a:solidFill>
                  <a:srgbClr val="24292E"/>
                </a:solidFill>
              </a:rPr>
              <a:t>을 </a:t>
            </a:r>
            <a:r>
              <a:rPr lang="en-US" altLang="ko-KR" sz="1800" dirty="0" smtClean="0">
                <a:solidFill>
                  <a:srgbClr val="24292E"/>
                </a:solidFill>
              </a:rPr>
              <a:t>API </a:t>
            </a:r>
            <a:r>
              <a:rPr lang="ko-KR" altLang="en-US" sz="1800" dirty="0" smtClean="0">
                <a:solidFill>
                  <a:srgbClr val="24292E"/>
                </a:solidFill>
              </a:rPr>
              <a:t>사용하여 로드</a:t>
            </a:r>
            <a:endParaRPr lang="en-US" altLang="ko-KR" sz="1800" dirty="0" smtClean="0">
              <a:solidFill>
                <a:srgbClr val="24292E"/>
              </a:solidFill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rgbClr val="24292E"/>
              </a:solidFill>
            </a:endParaRPr>
          </a:p>
          <a:p>
            <a:r>
              <a:rPr lang="ko-KR" altLang="en-US" sz="1800" dirty="0" smtClean="0">
                <a:solidFill>
                  <a:srgbClr val="24292E"/>
                </a:solidFill>
              </a:rPr>
              <a:t>이 과정에서 연산자 타입 지정</a:t>
            </a:r>
            <a:r>
              <a:rPr lang="en-US" altLang="ko-KR" sz="1800" dirty="0" smtClean="0">
                <a:solidFill>
                  <a:srgbClr val="24292E"/>
                </a:solidFill>
              </a:rPr>
              <a:t> .</a:t>
            </a:r>
            <a:r>
              <a:rPr lang="en-US" altLang="ko-KR" sz="1800" dirty="0" err="1" smtClean="0">
                <a:solidFill>
                  <a:srgbClr val="24292E"/>
                </a:solidFill>
              </a:rPr>
              <a:t>onnx</a:t>
            </a:r>
            <a:r>
              <a:rPr lang="en-US" altLang="ko-KR" sz="1800" dirty="0" smtClean="0">
                <a:solidFill>
                  <a:srgbClr val="24292E"/>
                </a:solidFill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</a:rPr>
              <a:t>형태의 파일 생성 </a:t>
            </a:r>
            <a:endParaRPr lang="ko-KR" altLang="en-US" sz="1800" dirty="0">
              <a:solidFill>
                <a:srgbClr val="24292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0" y="1136249"/>
            <a:ext cx="6848644" cy="30731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5522" y="3018467"/>
            <a:ext cx="6385656" cy="426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66474" y="5135506"/>
            <a:ext cx="4304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rgbClr val="FF0000"/>
                </a:solidFill>
              </a:rPr>
              <a:t>Onnx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runtim</a:t>
            </a:r>
            <a:r>
              <a:rPr lang="ko-KR" altLang="en-US" sz="2400" dirty="0" smtClean="0">
                <a:solidFill>
                  <a:srgbClr val="FF0000"/>
                </a:solidFill>
              </a:rPr>
              <a:t>을 이용한 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onnx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모델 로드 및 추론 진행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00" y="4277539"/>
            <a:ext cx="5097709" cy="244103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25522" y="3778426"/>
            <a:ext cx="1538987" cy="257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62" y="2797176"/>
            <a:ext cx="3405729" cy="3720292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-4.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-Learn- ONNX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21200" y="1015357"/>
            <a:ext cx="11406145" cy="187873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 err="1" smtClean="0">
                <a:solidFill>
                  <a:srgbClr val="24292E"/>
                </a:solidFill>
              </a:rPr>
              <a:t>Netron</a:t>
            </a:r>
            <a:r>
              <a:rPr lang="en-US" altLang="ko-KR" sz="2400" dirty="0" smtClean="0">
                <a:solidFill>
                  <a:srgbClr val="24292E"/>
                </a:solidFill>
              </a:rPr>
              <a:t> </a:t>
            </a:r>
            <a:r>
              <a:rPr lang="ko-KR" altLang="en-US" sz="2400" dirty="0" smtClean="0">
                <a:solidFill>
                  <a:srgbClr val="24292E"/>
                </a:solidFill>
              </a:rPr>
              <a:t>을 이용하여 </a:t>
            </a:r>
            <a:r>
              <a:rPr lang="en-US" altLang="ko-KR" sz="2400" dirty="0" smtClean="0">
                <a:solidFill>
                  <a:srgbClr val="24292E"/>
                </a:solidFill>
              </a:rPr>
              <a:t>.</a:t>
            </a:r>
            <a:r>
              <a:rPr lang="en-US" altLang="ko-KR" sz="2400" dirty="0" err="1" smtClean="0">
                <a:solidFill>
                  <a:srgbClr val="24292E"/>
                </a:solidFill>
              </a:rPr>
              <a:t>onnx</a:t>
            </a:r>
            <a:r>
              <a:rPr lang="en-US" altLang="ko-KR" sz="2400" dirty="0" smtClean="0">
                <a:solidFill>
                  <a:srgbClr val="24292E"/>
                </a:solidFill>
              </a:rPr>
              <a:t> </a:t>
            </a:r>
            <a:r>
              <a:rPr lang="ko-KR" altLang="en-US" sz="2400" dirty="0" smtClean="0">
                <a:solidFill>
                  <a:srgbClr val="24292E"/>
                </a:solidFill>
              </a:rPr>
              <a:t>모델 시각화 가능 </a:t>
            </a:r>
            <a:endParaRPr lang="en-US" altLang="ko-KR" sz="2400" dirty="0" smtClean="0">
              <a:solidFill>
                <a:srgbClr val="24292E"/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24292E"/>
                </a:solidFill>
              </a:rPr>
              <a:t>  (</a:t>
            </a:r>
            <a:r>
              <a:rPr lang="ko-KR" altLang="en-US" sz="2400" dirty="0" smtClean="0">
                <a:solidFill>
                  <a:srgbClr val="24292E"/>
                </a:solidFill>
              </a:rPr>
              <a:t>공식 지원 시각화 툴 </a:t>
            </a:r>
            <a:r>
              <a:rPr lang="en-US" altLang="ko-KR" sz="2400" dirty="0" err="1" smtClean="0">
                <a:solidFill>
                  <a:srgbClr val="24292E"/>
                </a:solidFill>
              </a:rPr>
              <a:t>Netron</a:t>
            </a:r>
            <a:r>
              <a:rPr lang="en-US" altLang="ko-KR" sz="2400" dirty="0" smtClean="0">
                <a:solidFill>
                  <a:srgbClr val="24292E"/>
                </a:solidFill>
              </a:rPr>
              <a:t>, visual DL)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rgbClr val="24292E"/>
              </a:solidFill>
            </a:endParaRPr>
          </a:p>
          <a:p>
            <a:r>
              <a:rPr lang="en-US" altLang="ko-KR" sz="2400" dirty="0" err="1" smtClean="0">
                <a:solidFill>
                  <a:srgbClr val="24292E"/>
                </a:solidFill>
              </a:rPr>
              <a:t>Scikit</a:t>
            </a:r>
            <a:r>
              <a:rPr lang="en-US" altLang="ko-KR" sz="2400" dirty="0" smtClean="0">
                <a:solidFill>
                  <a:srgbClr val="24292E"/>
                </a:solidFill>
              </a:rPr>
              <a:t> – learn </a:t>
            </a:r>
            <a:r>
              <a:rPr lang="ko-KR" altLang="en-US" sz="2400" dirty="0" smtClean="0">
                <a:solidFill>
                  <a:srgbClr val="24292E"/>
                </a:solidFill>
              </a:rPr>
              <a:t>에서 지원하는 거의 대부분의 모델 변환 지원 </a:t>
            </a:r>
            <a:endParaRPr lang="en-US" altLang="ko-KR" sz="2400" dirty="0" smtClean="0">
              <a:solidFill>
                <a:srgbClr val="24292E"/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24292E"/>
                </a:solidFill>
              </a:rPr>
              <a:t>  (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선형회귀</a:t>
            </a:r>
            <a:r>
              <a:rPr lang="en-US" altLang="ko-KR" sz="2400" dirty="0" smtClean="0">
                <a:solidFill>
                  <a:srgbClr val="24292E"/>
                </a:solidFill>
              </a:rPr>
              <a:t>, </a:t>
            </a:r>
            <a:r>
              <a:rPr lang="ko-KR" altLang="en-US" sz="2400" dirty="0" smtClean="0">
                <a:solidFill>
                  <a:srgbClr val="24292E"/>
                </a:solidFill>
              </a:rPr>
              <a:t>앙상블</a:t>
            </a:r>
            <a:r>
              <a:rPr lang="en-US" altLang="ko-KR" sz="2400" dirty="0" smtClean="0">
                <a:solidFill>
                  <a:srgbClr val="24292E"/>
                </a:solidFill>
              </a:rPr>
              <a:t>,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결정트리</a:t>
            </a:r>
            <a:r>
              <a:rPr lang="en-US" altLang="ko-KR" sz="2400" dirty="0" smtClean="0">
                <a:solidFill>
                  <a:srgbClr val="24292E"/>
                </a:solidFill>
              </a:rPr>
              <a:t>,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클러스터링</a:t>
            </a:r>
            <a:r>
              <a:rPr lang="en-US" altLang="ko-KR" sz="2400" dirty="0" smtClean="0">
                <a:solidFill>
                  <a:srgbClr val="24292E"/>
                </a:solidFill>
              </a:rPr>
              <a:t>,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차원축소</a:t>
            </a:r>
            <a:r>
              <a:rPr lang="ko-KR" altLang="en-US" sz="2400" dirty="0" smtClean="0">
                <a:solidFill>
                  <a:srgbClr val="24292E"/>
                </a:solidFill>
              </a:rPr>
              <a:t> 등등</a:t>
            </a:r>
            <a:r>
              <a:rPr lang="en-US" altLang="ko-KR" sz="2400" dirty="0" smtClean="0">
                <a:solidFill>
                  <a:srgbClr val="24292E"/>
                </a:solidFill>
              </a:rPr>
              <a:t>..)</a:t>
            </a:r>
            <a:endParaRPr lang="ko-KR" altLang="en-US" sz="2400" dirty="0">
              <a:solidFill>
                <a:srgbClr val="24292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556" y="2894089"/>
            <a:ext cx="3888153" cy="339318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06856" y="6398107"/>
            <a:ext cx="4514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hlinkClick r:id="rId4"/>
              </a:rPr>
              <a:t>출처 </a:t>
            </a:r>
            <a:r>
              <a:rPr lang="en-US" altLang="ko-KR" sz="1400" dirty="0" smtClean="0">
                <a:hlinkClick r:id="rId4"/>
              </a:rPr>
              <a:t>: http</a:t>
            </a:r>
            <a:r>
              <a:rPr lang="en-US" altLang="ko-KR" sz="1400" dirty="0">
                <a:hlinkClick r:id="rId4"/>
              </a:rPr>
              <a:t>://onnx.ai/sklearn-onnx/supported.html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162762" y="6453524"/>
            <a:ext cx="416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Netron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을 이용한 </a:t>
            </a:r>
            <a:r>
              <a:rPr lang="en-US" altLang="ko-KR" sz="1400" dirty="0" err="1" smtClean="0"/>
              <a:t>Logreg_iris.onnx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모델 시각화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719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50782" y="1058562"/>
            <a:ext cx="10670806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github.com/onnx/onnx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메인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3"/>
              </a:rPr>
              <a:t>https://github.com/onnx/onnx/blob/master/docs/Operators-ml.md</a:t>
            </a:r>
            <a:r>
              <a:rPr lang="en-US" altLang="ko-KR" dirty="0"/>
              <a:t> // </a:t>
            </a:r>
            <a:r>
              <a:rPr lang="en-US" altLang="ko-KR" dirty="0" err="1"/>
              <a:t>onnx</a:t>
            </a:r>
            <a:r>
              <a:rPr lang="en-US" altLang="ko-KR" dirty="0"/>
              <a:t>-ml </a:t>
            </a:r>
            <a:r>
              <a:rPr lang="ko-KR" altLang="en-US" dirty="0" smtClean="0"/>
              <a:t>연산자</a:t>
            </a:r>
            <a:endParaRPr lang="en-US" altLang="ko-KR" dirty="0" smtClean="0">
              <a:hlinkClick r:id="rId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github.com/onnx/tutorials#getting-onnx-models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tutorial </a:t>
            </a:r>
            <a:endParaRPr lang="en-US" altLang="ko-KR" dirty="0" smtClean="0">
              <a:hlinkClick r:id="rId5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://github.com/microsoft/onnxruntime/#</a:t>
            </a:r>
            <a:r>
              <a:rPr lang="en-US" altLang="ko-KR" dirty="0" smtClean="0">
                <a:hlinkClick r:id="rId5"/>
              </a:rPr>
              <a:t>get-started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runtime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github.com/onnx/sklearn-onnx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scikitlearn-onnx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링크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7"/>
              </a:rPr>
              <a:t>https</a:t>
            </a:r>
            <a:r>
              <a:rPr lang="en-US" altLang="ko-KR" dirty="0">
                <a:hlinkClick r:id="rId7"/>
              </a:rPr>
              <a:t>://</a:t>
            </a:r>
            <a:r>
              <a:rPr lang="en-US" altLang="ko-KR" dirty="0" smtClean="0">
                <a:hlinkClick r:id="rId7"/>
              </a:rPr>
              <a:t>scikit-learn.org/stable/modules/classes.html#module-sklearn.ensemble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 –learn API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hlinkClick r:id="rId8"/>
              </a:rPr>
              <a:t>http</a:t>
            </a:r>
            <a:r>
              <a:rPr lang="ko-KR" altLang="en-US" dirty="0">
                <a:hlinkClick r:id="rId8"/>
              </a:rPr>
              <a:t>://</a:t>
            </a:r>
            <a:r>
              <a:rPr lang="ko-KR" altLang="en-US" dirty="0" smtClean="0">
                <a:hlinkClick r:id="rId8"/>
              </a:rPr>
              <a:t>scikit-learn.org/stable/user_guide.html </a:t>
            </a:r>
            <a:r>
              <a:rPr lang="en-US" altLang="ko-KR" dirty="0" smtClean="0">
                <a:hlinkClick r:id="rId8"/>
              </a:rPr>
              <a:t>//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guide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9"/>
              </a:rPr>
              <a:t>http</a:t>
            </a:r>
            <a:r>
              <a:rPr lang="en-US" altLang="ko-KR" dirty="0">
                <a:hlinkClick r:id="rId9"/>
              </a:rPr>
              <a:t>://onnx.ai/sklearn-onnx/supported.html</a:t>
            </a:r>
            <a:r>
              <a:rPr lang="en-US" altLang="ko-KR" dirty="0"/>
              <a:t> // </a:t>
            </a:r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r>
              <a:rPr lang="ko-KR" altLang="en-US" dirty="0" err="1" smtClean="0"/>
              <a:t>지원모델</a:t>
            </a:r>
            <a:endParaRPr lang="en-US" altLang="ko-KR" dirty="0" smtClean="0">
              <a:hlinkClick r:id="rId1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0"/>
              </a:rPr>
              <a:t>https</a:t>
            </a:r>
            <a:r>
              <a:rPr lang="en-US" altLang="ko-KR" dirty="0">
                <a:hlinkClick r:id="rId10"/>
              </a:rPr>
              <a:t>://</a:t>
            </a:r>
            <a:r>
              <a:rPr lang="en-US" altLang="ko-KR" dirty="0" smtClean="0">
                <a:hlinkClick r:id="rId10"/>
              </a:rPr>
              <a:t>github.com/onnx/onnxmltools //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-ml tools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0939" y="5002330"/>
            <a:ext cx="6385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paddle-paddle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중국 </a:t>
            </a:r>
            <a:r>
              <a:rPr lang="ko-KR" altLang="en-US" dirty="0" err="1" smtClean="0"/>
              <a:t>바이두</a:t>
            </a:r>
            <a:r>
              <a:rPr lang="ko-KR" altLang="en-US" dirty="0" smtClean="0"/>
              <a:t> </a:t>
            </a:r>
            <a:r>
              <a:rPr lang="en-US" altLang="ko-KR" dirty="0"/>
              <a:t>Deep Learning Framework</a:t>
            </a:r>
            <a:endParaRPr lang="ko-KR" altLang="en-US" dirty="0"/>
          </a:p>
          <a:p>
            <a:r>
              <a:rPr lang="ko-KR" altLang="en-US" dirty="0" err="1" smtClean="0"/>
              <a:t>mxnet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ko-KR" altLang="en-US" dirty="0" smtClean="0"/>
              <a:t> 아파치</a:t>
            </a:r>
            <a:r>
              <a:rPr lang="en-US" altLang="ko-KR" dirty="0"/>
              <a:t> </a:t>
            </a:r>
            <a:r>
              <a:rPr lang="en-US" altLang="ko-KR" dirty="0" smtClean="0"/>
              <a:t>Deep Learning Framework</a:t>
            </a:r>
            <a:endParaRPr lang="ko-KR" altLang="en-US" dirty="0" smtClean="0"/>
          </a:p>
          <a:p>
            <a:r>
              <a:rPr lang="ko-KR" altLang="en-US" dirty="0" smtClean="0"/>
              <a:t>CNTK </a:t>
            </a:r>
            <a:r>
              <a:rPr lang="en-US" altLang="ko-KR" dirty="0"/>
              <a:t>: </a:t>
            </a:r>
            <a:r>
              <a:rPr lang="ko-KR" altLang="en-US" dirty="0" smtClean="0"/>
              <a:t>마이크로소프트 </a:t>
            </a:r>
            <a:r>
              <a:rPr lang="en-US" altLang="ko-KR" dirty="0" smtClean="0"/>
              <a:t>Deep Learning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ToolkIt</a:t>
            </a:r>
            <a:endParaRPr lang="en-US" altLang="ko-KR" dirty="0" smtClean="0"/>
          </a:p>
          <a:p>
            <a:r>
              <a:rPr lang="ko-KR" altLang="en-US" dirty="0"/>
              <a:t>ML.NET </a:t>
            </a:r>
            <a:r>
              <a:rPr lang="en-US" altLang="ko-KR" dirty="0"/>
              <a:t>: </a:t>
            </a:r>
            <a:r>
              <a:rPr lang="ko-KR" altLang="en-US" dirty="0"/>
              <a:t>마이크로소프트 </a:t>
            </a:r>
            <a:r>
              <a:rPr lang="en-US" altLang="ko-KR" dirty="0" smtClean="0"/>
              <a:t>ML </a:t>
            </a:r>
            <a:r>
              <a:rPr lang="en-US" altLang="ko-KR" dirty="0"/>
              <a:t>Framework</a:t>
            </a:r>
            <a:endParaRPr lang="ko-KR" altLang="en-US" dirty="0"/>
          </a:p>
          <a:p>
            <a:r>
              <a:rPr lang="ko-KR" altLang="en-US" dirty="0" err="1" smtClean="0"/>
              <a:t>Chainer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체이너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ko-KR" altLang="en-US" dirty="0" smtClean="0"/>
              <a:t>일본 </a:t>
            </a:r>
            <a:r>
              <a:rPr lang="en-US" altLang="ko-KR" dirty="0" smtClean="0"/>
              <a:t>Deep </a:t>
            </a:r>
            <a:r>
              <a:rPr lang="en-US" altLang="ko-KR" dirty="0"/>
              <a:t>Learning Framework</a:t>
            </a:r>
            <a:endParaRPr lang="ko-KR" altLang="en-US" dirty="0"/>
          </a:p>
          <a:p>
            <a:r>
              <a:rPr lang="ko-KR" altLang="en-US" dirty="0" err="1"/>
              <a:t>Core</a:t>
            </a:r>
            <a:r>
              <a:rPr lang="ko-KR" altLang="en-US" dirty="0"/>
              <a:t> ML </a:t>
            </a:r>
            <a:r>
              <a:rPr lang="en-US" altLang="ko-KR" dirty="0"/>
              <a:t>: </a:t>
            </a:r>
            <a:r>
              <a:rPr lang="ko-KR" altLang="en-US" dirty="0" smtClean="0"/>
              <a:t>Apple </a:t>
            </a:r>
            <a:r>
              <a:rPr lang="en-US" altLang="ko-KR" dirty="0" smtClean="0"/>
              <a:t>ML 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8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565</Words>
  <Application>Microsoft Office PowerPoint</Application>
  <PresentationFormat>와이드스크린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뉴로모픽 ONNX – ml ( Scikit-learn &lt;-&gt; ONNX ) </vt:lpstr>
      <vt:lpstr>1. ONNX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뉴로모픽 Onnx-ml</dc:title>
  <dc:creator>urse</dc:creator>
  <cp:lastModifiedBy>urse</cp:lastModifiedBy>
  <cp:revision>41</cp:revision>
  <dcterms:created xsi:type="dcterms:W3CDTF">2020-06-04T11:01:37Z</dcterms:created>
  <dcterms:modified xsi:type="dcterms:W3CDTF">2020-07-03T11:18:46Z</dcterms:modified>
</cp:coreProperties>
</file>