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6" r:id="rId4"/>
    <p:sldId id="270" r:id="rId5"/>
    <p:sldId id="258" r:id="rId6"/>
    <p:sldId id="278" r:id="rId7"/>
    <p:sldId id="303" r:id="rId8"/>
    <p:sldId id="304" r:id="rId9"/>
    <p:sldId id="271" r:id="rId10"/>
    <p:sldId id="307" r:id="rId11"/>
    <p:sldId id="305" r:id="rId12"/>
    <p:sldId id="3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1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se" initials="u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88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>
        <p:scale>
          <a:sx n="60" d="100"/>
          <a:sy n="60" d="100"/>
        </p:scale>
        <p:origin x="1478" y="490"/>
      </p:cViewPr>
      <p:guideLst>
        <p:guide orient="horz" pos="4156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7DA1-25EE-41A3-BC06-58365A12C97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500A-580F-4BEB-B2A4-8F944A57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7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Onnx</a:t>
            </a:r>
            <a:r>
              <a:rPr lang="en-US" altLang="ko-KR" dirty="0" smtClean="0"/>
              <a:t> ml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machine</a:t>
            </a:r>
            <a:r>
              <a:rPr lang="en-US" altLang="ko-KR" baseline="0" dirty="0" smtClean="0"/>
              <a:t> learning</a:t>
            </a:r>
            <a:r>
              <a:rPr lang="ko-KR" altLang="en-US" baseline="0" dirty="0" smtClean="0"/>
              <a:t> 으로 된 </a:t>
            </a:r>
            <a:r>
              <a:rPr lang="en-US" altLang="ko-KR" baseline="0" dirty="0" err="1" smtClean="0"/>
              <a:t>onnx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모델을 </a:t>
            </a:r>
            <a:r>
              <a:rPr lang="ko-KR" altLang="en-US" baseline="0" dirty="0" err="1" smtClean="0"/>
              <a:t>읽어들여서</a:t>
            </a:r>
            <a:r>
              <a:rPr lang="ko-KR" altLang="en-US" baseline="0" dirty="0" smtClean="0"/>
              <a:t> 추론을 할 때 그 연산 계산을 대신 해주는 것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9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0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=&gt;</a:t>
            </a:r>
            <a:r>
              <a:rPr lang="ko-KR" altLang="en-US" dirty="0" smtClean="0"/>
              <a:t>둘다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기반으로 돌아가며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은 추가적으로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</a:t>
            </a:r>
            <a:r>
              <a:rPr lang="ko-KR" altLang="en-US" dirty="0" smtClean="0"/>
              <a:t>을 활용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나름의 최적화를 한 것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Zipmap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castmap</a:t>
            </a:r>
            <a:r>
              <a:rPr lang="ko-KR" altLang="en-US" dirty="0" smtClean="0"/>
              <a:t>은 실제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에는 존재하지 않는 것임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추가적으로 뒤에 있는 </a:t>
            </a:r>
            <a:r>
              <a:rPr lang="en-US" altLang="ko-KR" dirty="0" smtClean="0"/>
              <a:t>scaler</a:t>
            </a:r>
            <a:r>
              <a:rPr lang="ko-KR" altLang="en-US" dirty="0" smtClean="0"/>
              <a:t>부분도 공통적으로 있지만 차이가 있음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그 소스코드를 </a:t>
            </a:r>
            <a:r>
              <a:rPr lang="ko-KR" altLang="en-US" dirty="0" err="1" smtClean="0"/>
              <a:t>직접열어서</a:t>
            </a:r>
            <a:r>
              <a:rPr lang="ko-KR" altLang="en-US" dirty="0" smtClean="0"/>
              <a:t> 최적화가 어떻게 됬는지 직접 비교해보려고 했으나 너무 난해해서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7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파란색선은</a:t>
            </a:r>
            <a:r>
              <a:rPr lang="ko-KR" altLang="en-US" dirty="0" smtClean="0"/>
              <a:t> 동등한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아래쪽으로 갈수록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이 더 좋은 성능을 보이는 것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초록색선은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위쪽으로 갈수록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더 좋은 성능을 보이는 것</a:t>
            </a:r>
            <a:r>
              <a:rPr lang="en-US" altLang="ko-KR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주황색 선은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어쨌이든</a:t>
            </a:r>
            <a:r>
              <a:rPr lang="ko-KR" altLang="en-US" dirty="0" smtClean="0"/>
              <a:t> 차이가 있다고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6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4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hyperlink" Target="https://github.com/onnx/onnx/blob/master/docs/Operators-ml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nnx/onnx/blob/master/docs/Operators.m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docs.microsoft.com/ko-kr/azure/machine-learning/concept-onn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oracle-patches.com/en/data-science/4010-protocol-buffers-brief-description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vierdupre.fr/app/_benchmarks/helpsphinx/onnx/onnxruntime_unitte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hyperlink" Target="http://www.xavierdupre.fr/app/_benchmarks/helpsphinx/onnx/onnxruntime_unittes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056B50-D6A0-4ABB-8634-66B17F40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004652"/>
            <a:ext cx="9144000" cy="17748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Spiking </a:t>
            </a:r>
            <a:r>
              <a:rPr lang="en-US" altLang="ko-KR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Neural Networks Support in ONNX 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Runtime</a:t>
            </a:r>
            <a:endParaRPr lang="ko-KR" altLang="en-US" sz="3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8921" y="4147861"/>
            <a:ext cx="441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Seonmin</a:t>
            </a:r>
            <a:r>
              <a:rPr lang="en-US" altLang="ko-KR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Kim</a:t>
            </a:r>
            <a:r>
              <a:rPr lang="en-US" altLang="ko-KR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</a:t>
            </a:r>
            <a:endParaRPr lang="en-US" altLang="ko-KR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Hansung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University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6903" y="3895115"/>
            <a:ext cx="2458189" cy="45719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479799" y="-1233643"/>
            <a:ext cx="12192001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B848D0-346B-415A-89CF-5C041ADA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" r="57363"/>
          <a:stretch/>
        </p:blipFill>
        <p:spPr>
          <a:xfrm>
            <a:off x="5116159" y="3276436"/>
            <a:ext cx="1816631" cy="3583905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79425" y="1580716"/>
            <a:ext cx="11847443" cy="123210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케라스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</a:t>
            </a:r>
            <a:r>
              <a:rPr lang="en-US" altLang="ko-KR" sz="2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는 </a:t>
            </a:r>
            <a:r>
              <a:rPr lang="ko-KR" altLang="en-US" sz="22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파이썬으로</a:t>
            </a:r>
            <a:r>
              <a:rPr lang="ko-KR" altLang="en-US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구현된 쉽고 간결한 </a:t>
            </a:r>
            <a:r>
              <a:rPr lang="ko-KR" altLang="en-US" sz="22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딥러닝</a:t>
            </a:r>
            <a:r>
              <a:rPr lang="ko-KR" altLang="en-US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라이브러리</a:t>
            </a:r>
            <a:endParaRPr lang="en-US" altLang="ko-KR" sz="22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200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Keras2onnx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패키지를 이용하여 </a:t>
            </a:r>
            <a:r>
              <a:rPr lang="en-US" altLang="ko-KR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</a:t>
            </a:r>
            <a:r>
              <a:rPr lang="en-US" altLang="ko-KR" sz="22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모델을 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Model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로 변환 가능</a:t>
            </a:r>
            <a:endParaRPr lang="en-US" altLang="ko-KR" sz="2200" dirty="0" smtClean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22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변환된 </a:t>
            </a:r>
            <a:r>
              <a:rPr lang="en-US" altLang="ko-KR" sz="22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</a:t>
            </a:r>
            <a:r>
              <a:rPr lang="en-US" altLang="ko-KR" sz="2200" dirty="0" err="1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2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모델은 </a:t>
            </a:r>
            <a:r>
              <a:rPr lang="en-US" altLang="ko-KR" sz="22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operators </a:t>
            </a:r>
            <a:r>
              <a:rPr lang="ko-KR" altLang="en-US" sz="22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로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구성</a:t>
            </a:r>
            <a:endParaRPr lang="en-US" altLang="ko-KR" sz="2200" dirty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050" name="Picture 2" descr="https://dpzbhybb2pdcj.cloudfront.net/elgendy/v-3/Figures/05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0" y="3956591"/>
            <a:ext cx="3850387" cy="11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B848D0-346B-415A-89CF-5C041ADA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27" t="45244" r="43595" b="46953"/>
          <a:stretch/>
        </p:blipFill>
        <p:spPr>
          <a:xfrm>
            <a:off x="4144639" y="4294171"/>
            <a:ext cx="1014246" cy="653363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251791" y="2269247"/>
            <a:ext cx="7765774" cy="2066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en-US" altLang="ko-KR" sz="2400" dirty="0" smtClean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00058" y="5627474"/>
            <a:ext cx="259910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CNN</a:t>
            </a:r>
            <a:r>
              <a:rPr lang="ko-KR" altLang="en-US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기반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LeNet-5 </a:t>
            </a:r>
            <a:r>
              <a:rPr lang="ko-KR" altLang="en-US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</a:t>
            </a:r>
            <a:endParaRPr lang="en-US" altLang="ko-KR" sz="14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715194" y="6501518"/>
            <a:ext cx="3906579" cy="23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</a:t>
            </a:r>
            <a:r>
              <a:rPr lang="en-US" altLang="ko-KR" sz="14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Netron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을 통한 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</a:t>
            </a:r>
            <a:r>
              <a:rPr lang="en-US" altLang="ko-KR" sz="14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 시각화 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(DL) -</a:t>
            </a:r>
            <a:endParaRPr lang="ko-KR" altLang="en-US" sz="14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51792" y="2160798"/>
            <a:ext cx="8416692" cy="1242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en-US" altLang="ko-KR" sz="2200" dirty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433" y="3527914"/>
            <a:ext cx="3799023" cy="1851802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8285421" y="5627474"/>
            <a:ext cx="3906579" cy="23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</a:t>
            </a:r>
            <a:r>
              <a:rPr lang="en-US" altLang="ko-KR" sz="14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Runtime </a:t>
            </a:r>
            <a:r>
              <a:rPr lang="ko-KR" altLang="en-US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을 이용한 추론 가능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- </a:t>
            </a:r>
            <a:endParaRPr lang="ko-KR" altLang="en-US" sz="14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3051" y="647700"/>
            <a:ext cx="7734949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53299" y="457844"/>
            <a:ext cx="11142352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5. </a:t>
            </a:r>
            <a:r>
              <a:rPr lang="en-US" altLang="ko-KR" sz="4000" dirty="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to ONNX ( ONNX-DL )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FB848D0-346B-415A-89CF-5C041ADA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27" t="45244" r="43595" b="46953"/>
          <a:stretch/>
        </p:blipFill>
        <p:spPr>
          <a:xfrm>
            <a:off x="7143187" y="4221312"/>
            <a:ext cx="1014246" cy="6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Spiking Neural Networks: 생물학적 신경망을 모방한 차세대 신경망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457253"/>
            <a:ext cx="3793628" cy="204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28585" y="1722697"/>
            <a:ext cx="10006675" cy="22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SNN(Spiking Neural Network)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은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각 뉴런의 실제 뇌의 뉴런의 동작하는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흐름을 반영</a:t>
            </a:r>
            <a:endParaRPr lang="en-US" altLang="ko-KR" sz="18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모든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노드가 연결되어 있지 않음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특정 전위 이상일 때만 출력 값을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방출</a:t>
            </a:r>
            <a:endParaRPr lang="en-US" altLang="ko-KR" sz="18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Nengo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(SNN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지원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패키지를 이용해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DL(</a:t>
            </a: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 -&gt; ONNX -&gt; ONNX-SNN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모델 변환 가능</a:t>
            </a:r>
            <a:endParaRPr lang="en-US" altLang="ko-KR" sz="18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8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Nengo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에서 지원하는 연산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(ex. LIF Activation)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을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Runtime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연산자로 구현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(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진행중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Runtime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을 통해 해당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ONNX-SNN 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형식의 모델 추론 가능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</a:t>
            </a:r>
            <a:r>
              <a:rPr lang="ko-KR" altLang="en-US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진행중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endParaRPr lang="en-US" altLang="ko-KR" sz="18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848D0-346B-415A-89CF-5C041ADA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37"/>
          <a:stretch/>
        </p:blipFill>
        <p:spPr>
          <a:xfrm>
            <a:off x="9523005" y="1153285"/>
            <a:ext cx="2497097" cy="5343224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1391929" y="6545008"/>
            <a:ext cx="2669615" cy="32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Spiking Neural Network - 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186064" y="6554945"/>
            <a:ext cx="1411086" cy="32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ONNX-SNN -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2714EF-94E5-4C32-8436-BD17510DB21D}"/>
              </a:ext>
            </a:extLst>
          </p:cNvPr>
          <p:cNvSpPr/>
          <p:nvPr/>
        </p:nvSpPr>
        <p:spPr>
          <a:xfrm>
            <a:off x="5008259" y="5047688"/>
            <a:ext cx="1003177" cy="10653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DNN</a:t>
            </a:r>
          </a:p>
          <a:p>
            <a:pPr algn="ctr"/>
            <a:r>
              <a:rPr lang="en-US" altLang="ko-KR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Model</a:t>
            </a:r>
          </a:p>
          <a:p>
            <a:pPr algn="ctr"/>
            <a:r>
              <a:rPr lang="ko-KR" altLang="en-US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학습</a:t>
            </a:r>
            <a:endParaRPr lang="en-US" altLang="ko-KR" b="1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3" name="화살표: 오른쪽 11">
            <a:extLst>
              <a:ext uri="{FF2B5EF4-FFF2-40B4-BE49-F238E27FC236}">
                <a16:creationId xmlns:a16="http://schemas.microsoft.com/office/drawing/2014/main" id="{0F0A9248-7E04-4646-B25F-5F4DD91EC1C0}"/>
              </a:ext>
            </a:extLst>
          </p:cNvPr>
          <p:cNvSpPr/>
          <p:nvPr/>
        </p:nvSpPr>
        <p:spPr>
          <a:xfrm>
            <a:off x="6082183" y="5431746"/>
            <a:ext cx="276502" cy="34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E870E8-B802-43CA-86F8-9B2D2B855E6B}"/>
              </a:ext>
            </a:extLst>
          </p:cNvPr>
          <p:cNvSpPr/>
          <p:nvPr/>
        </p:nvSpPr>
        <p:spPr>
          <a:xfrm>
            <a:off x="6418531" y="5110113"/>
            <a:ext cx="1367162" cy="8697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</a:t>
            </a:r>
          </a:p>
          <a:p>
            <a:pPr algn="ctr"/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SNN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7581BC-18D5-44CC-880A-8D09A12EE778}"/>
              </a:ext>
            </a:extLst>
          </p:cNvPr>
          <p:cNvSpPr/>
          <p:nvPr/>
        </p:nvSpPr>
        <p:spPr>
          <a:xfrm>
            <a:off x="8156054" y="5047688"/>
            <a:ext cx="1124491" cy="1065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</a:p>
          <a:p>
            <a:pPr algn="ctr"/>
            <a:r>
              <a:rPr lang="en-US" altLang="ko-KR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Runtime</a:t>
            </a:r>
          </a:p>
          <a:p>
            <a:pPr algn="ctr"/>
            <a:r>
              <a:rPr lang="ko-KR" altLang="en-US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추론</a:t>
            </a:r>
            <a:endParaRPr lang="en-US" altLang="ko-KR" b="1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7" name="화살표: 오른쪽 11">
            <a:extLst>
              <a:ext uri="{FF2B5EF4-FFF2-40B4-BE49-F238E27FC236}">
                <a16:creationId xmlns:a16="http://schemas.microsoft.com/office/drawing/2014/main" id="{0F0A9248-7E04-4646-B25F-5F4DD91EC1C0}"/>
              </a:ext>
            </a:extLst>
          </p:cNvPr>
          <p:cNvSpPr/>
          <p:nvPr/>
        </p:nvSpPr>
        <p:spPr>
          <a:xfrm>
            <a:off x="7828411" y="5405287"/>
            <a:ext cx="276502" cy="34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6329145" y="6570407"/>
            <a:ext cx="1915537" cy="32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ONNX-SNN </a:t>
            </a:r>
            <a:r>
              <a:rPr lang="ko-KR" altLang="en-US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흐름도 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93053" y="647700"/>
            <a:ext cx="3668492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53300" y="457844"/>
            <a:ext cx="5617891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6. ONNX-SNN 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0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7135" y="3928497"/>
            <a:ext cx="247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감사합니다</a:t>
            </a:r>
            <a:endParaRPr lang="ko-KR" altLang="en-US" sz="4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87" y="2210545"/>
            <a:ext cx="2722425" cy="10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50520" y="1701483"/>
            <a:ext cx="9808944" cy="455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ONNX, </a:t>
            </a:r>
            <a:r>
              <a:rPr lang="en-US" altLang="ko-KR" sz="3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endParaRPr lang="en-US" altLang="ko-KR" sz="30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Runtime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to ONNX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vs ORT Operators Benchmarks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</a:t>
            </a: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to ONNX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ONNX-SNN</a:t>
            </a:r>
            <a:endParaRPr lang="en-US" altLang="ko-KR" sz="3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0520" y="647700"/>
            <a:ext cx="2458189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88792" y="407659"/>
            <a:ext cx="1381644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8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131" y="1611129"/>
            <a:ext cx="11577391" cy="20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(Open Neural Network Exchange) – </a:t>
            </a: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AI </a:t>
            </a:r>
            <a:r>
              <a:rPr lang="ko-KR" altLang="en-US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프레임워크 </a:t>
            </a:r>
            <a:r>
              <a:rPr lang="ko-KR" altLang="en-US" sz="2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학습모델</a:t>
            </a:r>
            <a:r>
              <a:rPr lang="ko-KR" altLang="en-US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포맷 </a:t>
            </a:r>
            <a:r>
              <a:rPr lang="ko-KR" altLang="en-US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표준화</a:t>
            </a:r>
            <a:endParaRPr lang="en-US" altLang="ko-KR" sz="20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다양한 종류의 </a:t>
            </a:r>
            <a:r>
              <a:rPr lang="en-US" altLang="ko-KR" sz="20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AI, ML </a:t>
            </a:r>
            <a:r>
              <a:rPr lang="ko-KR" altLang="en-US" sz="20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프레임워크를 지원</a:t>
            </a:r>
            <a:endParaRPr lang="en-US" altLang="ko-KR" sz="2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Goo</a:t>
            </a: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gle </a:t>
            </a:r>
            <a:r>
              <a:rPr lang="en-US" altLang="ko-KR" sz="20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r>
              <a:rPr lang="en-US" altLang="ko-KR" sz="20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0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이용하여 정의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134"/>
          <a:stretch/>
        </p:blipFill>
        <p:spPr>
          <a:xfrm>
            <a:off x="7042604" y="2835963"/>
            <a:ext cx="4927759" cy="332868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507303" y="6356684"/>
            <a:ext cx="5998360" cy="29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출처 </a:t>
            </a: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: </a:t>
            </a: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4"/>
              </a:rPr>
              <a:t>https://</a:t>
            </a: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4"/>
              </a:rPr>
              <a:t>docs.microsoft.com/ko-kr/azure/machine-learning/concept-onnx</a:t>
            </a:r>
            <a:endParaRPr lang="ko-KR" altLang="en-US" sz="11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7" name="Picture 2" descr="How to Convert Your Keras Model to ONNX - Analytics Vidhya - Medium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14" y="6238033"/>
            <a:ext cx="1613186" cy="4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78131" y="3841946"/>
            <a:ext cx="6552756" cy="315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operator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6"/>
              </a:rPr>
              <a:t>https://github.com/onnx/onnx/blob/master/docs/Operators.md</a:t>
            </a:r>
            <a:endParaRPr lang="en-US" altLang="ko-KR" sz="11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-ml operator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https://github.com/onnx/onnx/blob/master/docs/Operators-ml.md</a:t>
            </a:r>
            <a:endParaRPr lang="en-US" altLang="ko-KR" sz="11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3053" y="647700"/>
            <a:ext cx="4753108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300" y="457844"/>
            <a:ext cx="4692861" cy="115328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 ONNX, </a:t>
            </a:r>
            <a:r>
              <a:rPr lang="en-US" altLang="ko-KR" sz="4000" dirty="0" err="1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4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014" y="1695920"/>
            <a:ext cx="11223984" cy="188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구글에서 </a:t>
            </a:r>
            <a:r>
              <a:rPr lang="ko-KR" altLang="en-US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개발 </a:t>
            </a:r>
            <a:r>
              <a:rPr lang="ko-KR" altLang="en-US" sz="20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및</a:t>
            </a:r>
            <a:r>
              <a:rPr lang="ko-KR" altLang="en-US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오픈소스로 공개한 직렬화 데이터 </a:t>
            </a:r>
            <a:r>
              <a:rPr lang="ko-KR" altLang="en-US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구조</a:t>
            </a:r>
            <a:endParaRPr lang="en-US" altLang="ko-KR" sz="20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Java, Python, js, Ruby, Go </a:t>
            </a:r>
            <a:r>
              <a:rPr lang="ko-KR" altLang="en-US" sz="20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등 다양한 언어 지원 </a:t>
            </a:r>
            <a:endParaRPr lang="en-US" altLang="ko-KR" sz="2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직렬화 하는 속도가 빠르고 직렬화된 파일의 크기도 작음</a:t>
            </a:r>
            <a:endParaRPr lang="en-US" altLang="ko-KR" sz="2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026" name="Picture 2" descr="Understanding Protocol Buffers. A deep dive into Protobufs | by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442" b="62567" l="11875" r="77813">
                        <a14:foregroundMark x1="19063" y1="36185" x2="16042" y2="44207"/>
                        <a14:foregroundMark x1="14583" y1="45811" x2="17500" y2="55971"/>
                        <a14:foregroundMark x1="11979" y1="47059" x2="11979" y2="47059"/>
                        <a14:foregroundMark x1="18646" y1="33512" x2="18646" y2="33512"/>
                        <a14:foregroundMark x1="27083" y1="36007" x2="28542" y2="40998"/>
                        <a14:foregroundMark x1="30938" y1="51693" x2="27604" y2="58824"/>
                        <a14:foregroundMark x1="20000" y1="62567" x2="20000" y2="62567"/>
                        <a14:foregroundMark x1="46771" y1="53832" x2="46771" y2="53832"/>
                        <a14:foregroundMark x1="49271" y1="57219" x2="49271" y2="57219"/>
                        <a14:foregroundMark x1="55625" y1="54724" x2="55625" y2="54724"/>
                        <a14:foregroundMark x1="61250" y1="55080" x2="61250" y2="55080"/>
                        <a14:foregroundMark x1="66354" y1="54902" x2="66354" y2="54902"/>
                        <a14:foregroundMark x1="69688" y1="55615" x2="69688" y2="55615"/>
                        <a14:foregroundMark x1="74479" y1="42068" x2="74479" y2="42068"/>
                        <a14:foregroundMark x1="76875" y1="41355" x2="76875" y2="41355"/>
                        <a14:foregroundMark x1="68333" y1="44207" x2="68333" y2="44207"/>
                        <a14:foregroundMark x1="65000" y1="42959" x2="65000" y2="42959"/>
                        <a14:foregroundMark x1="58750" y1="44207" x2="58750" y2="44207"/>
                        <a14:foregroundMark x1="56250" y1="43494" x2="56250" y2="43494"/>
                        <a14:foregroundMark x1="48750" y1="42246" x2="48750" y2="42246"/>
                        <a14:foregroundMark x1="46354" y1="39037" x2="46354" y2="39037"/>
                        <a14:foregroundMark x1="24479" y1="32620" x2="24479" y2="32620"/>
                        <a14:foregroundMark x1="46042" y1="38146" x2="46042" y2="38146"/>
                        <a14:foregroundMark x1="18542" y1="57754" x2="18542" y2="57754"/>
                        <a14:foregroundMark x1="46771" y1="37611" x2="46771" y2="37611"/>
                        <a14:foregroundMark x1="46563" y1="35651" x2="46563" y2="35651"/>
                        <a14:foregroundMark x1="43854" y1="35651" x2="43854" y2="35651"/>
                        <a14:foregroundMark x1="42917" y1="41533" x2="42917" y2="41533"/>
                        <a14:foregroundMark x1="48750" y1="38681" x2="48750" y2="38681"/>
                        <a14:foregroundMark x1="51667" y1="39929" x2="51667" y2="39929"/>
                        <a14:foregroundMark x1="52292" y1="40820" x2="52292" y2="40820"/>
                        <a14:foregroundMark x1="52604" y1="43494" x2="52604" y2="43494"/>
                        <a14:foregroundMark x1="53646" y1="43672" x2="54479" y2="43494"/>
                        <a14:foregroundMark x1="54479" y1="43494" x2="54479" y2="43494"/>
                        <a14:foregroundMark x1="55937" y1="40642" x2="55937" y2="40642"/>
                        <a14:foregroundMark x1="58333" y1="37611" x2="58333" y2="37611"/>
                        <a14:foregroundMark x1="62083" y1="37611" x2="62083" y2="37611"/>
                        <a14:foregroundMark x1="61667" y1="37968" x2="61458" y2="39216"/>
                        <a14:foregroundMark x1="61354" y1="41711" x2="61354" y2="41711"/>
                        <a14:foregroundMark x1="66875" y1="39037" x2="66875" y2="39037"/>
                        <a14:foregroundMark x1="67396" y1="42781" x2="68021" y2="43494"/>
                        <a14:foregroundMark x1="71563" y1="38859" x2="71354" y2="42424"/>
                        <a14:backgroundMark x1="62396" y1="56150" x2="62396" y2="56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77" t="30808" r="20977" b="34471"/>
          <a:stretch/>
        </p:blipFill>
        <p:spPr bwMode="auto">
          <a:xfrm>
            <a:off x="192088" y="6250818"/>
            <a:ext cx="1662228" cy="50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Protocol Buffers in a nutshell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17" y="3406209"/>
            <a:ext cx="4228041" cy="28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880734" y="1964969"/>
            <a:ext cx="315220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** </a:t>
            </a:r>
            <a:r>
              <a:rPr lang="ko-KR" altLang="en-US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직렬화 </a:t>
            </a:r>
            <a:r>
              <a:rPr lang="en-US" altLang="ko-KR" sz="14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: </a:t>
            </a:r>
            <a:r>
              <a:rPr lang="ko-KR" altLang="en-US" sz="14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데이터를 파일로 저장하거나 네트워크로 전송하기 위해 바이너리 </a:t>
            </a:r>
            <a:endParaRPr lang="en-US" altLang="ko-KR" sz="14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스트림 </a:t>
            </a:r>
            <a:r>
              <a:rPr lang="ko-KR" altLang="en-US" sz="14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형태로 저장하는 </a:t>
            </a:r>
            <a:r>
              <a:rPr lang="ko-KR" altLang="en-US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행위</a:t>
            </a:r>
            <a:endParaRPr lang="en-US" altLang="ko-KR" sz="14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744604" y="6367165"/>
            <a:ext cx="7062428" cy="38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출처 </a:t>
            </a: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:</a:t>
            </a:r>
            <a:r>
              <a:rPr lang="ko-KR" altLang="en-US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100" dirty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5"/>
              </a:rPr>
              <a:t>https://oracle-patches.com/en/data-science/4010-protocol-buffers-brief-description</a:t>
            </a:r>
            <a:endParaRPr lang="ko-KR" altLang="en-US" sz="11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60795" y="3406209"/>
            <a:ext cx="4012634" cy="1882951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1993901" y="5482672"/>
            <a:ext cx="2963302" cy="398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</a:t>
            </a:r>
            <a:r>
              <a:rPr lang="ko-KR" altLang="en-US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구글 </a:t>
            </a:r>
            <a:r>
              <a:rPr lang="en-US" altLang="ko-KR" sz="1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 message </a:t>
            </a:r>
            <a:r>
              <a:rPr lang="ko-KR" altLang="en-US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작성 예시 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3053" y="647700"/>
            <a:ext cx="4753108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3300" y="457844"/>
            <a:ext cx="4692861" cy="115328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 ONNX, </a:t>
            </a:r>
            <a:r>
              <a:rPr lang="en-US" altLang="ko-KR" sz="4000" dirty="0" err="1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1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692917" y="1940937"/>
            <a:ext cx="6119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Picture 2" descr="https://github.com/microsoft/onnxruntime/raw/master/docs/images/ONNX_Runtime_logo_d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4" y="6103353"/>
            <a:ext cx="1419536" cy="7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3052" y="1691816"/>
            <a:ext cx="11989776" cy="3503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Runtime</a:t>
            </a:r>
            <a:r>
              <a:rPr lang="ko-KR" altLang="en-US" sz="20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은 </a:t>
            </a:r>
            <a:r>
              <a:rPr lang="en-US" altLang="ko-KR" sz="20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ko-KR" altLang="en-US" sz="20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형식의 기계학습</a:t>
            </a:r>
            <a:r>
              <a:rPr lang="en-US" altLang="ko-KR" sz="20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모델을 위한 </a:t>
            </a:r>
            <a:r>
              <a:rPr lang="ko-KR" altLang="en-US" sz="2000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고성능 </a:t>
            </a:r>
            <a:r>
              <a:rPr lang="ko-KR" altLang="en-US" sz="2000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추론 용 </a:t>
            </a:r>
            <a:r>
              <a:rPr lang="ko-KR" altLang="en-US" sz="2000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엔진</a:t>
            </a:r>
            <a:endParaRPr lang="en-US" altLang="ko-KR" sz="2000" dirty="0" smtClean="0">
              <a:solidFill>
                <a:srgbClr val="FF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다양한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ML/DL </a:t>
            </a:r>
            <a:r>
              <a:rPr lang="ko-KR" altLang="en-US" sz="2000" dirty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모델의 추론 성능 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향상이 주 목적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이며 </a:t>
            </a:r>
            <a:r>
              <a:rPr lang="ko-KR" altLang="en-US" sz="2000" dirty="0" err="1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추론시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CPU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/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GPU (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CUDA 10.1</a:t>
            </a:r>
            <a:r>
              <a:rPr lang="en-US" altLang="ko-KR" sz="2000" dirty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endParaRPr lang="en-US" altLang="ko-KR" sz="2000" dirty="0">
              <a:solidFill>
                <a:srgbClr val="24292E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Latest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Release Note. 20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7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월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1.4.0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1.3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Training Preview 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거쳐서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1.4 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버전은 </a:t>
            </a:r>
            <a:r>
              <a:rPr lang="en-US" altLang="ko-KR" sz="2000" dirty="0" err="1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Pytorch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에서 추가로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Training 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까지 지원</a:t>
            </a:r>
            <a:endParaRPr lang="en-US" altLang="ko-KR" sz="2000" dirty="0" smtClean="0">
              <a:solidFill>
                <a:srgbClr val="24292E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operator 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및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ONNX-ml operator 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사용</a:t>
            </a:r>
            <a:endParaRPr lang="en-US" altLang="ko-KR" sz="2000" dirty="0" smtClean="0">
              <a:solidFill>
                <a:srgbClr val="24292E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4292E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9134"/>
          <a:stretch/>
        </p:blipFill>
        <p:spPr>
          <a:xfrm>
            <a:off x="7187144" y="4135976"/>
            <a:ext cx="2605212" cy="21628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3056" t="50866"/>
          <a:stretch/>
        </p:blipFill>
        <p:spPr>
          <a:xfrm>
            <a:off x="9792356" y="4274259"/>
            <a:ext cx="2178847" cy="207113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8376216" y="6391952"/>
            <a:ext cx="2113984" cy="313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</a:t>
            </a:r>
            <a:r>
              <a:rPr lang="ko-KR" altLang="en-US" sz="1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ONNX-ML Operator -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93052" y="4585252"/>
            <a:ext cx="7229934" cy="227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기존에 사용하던 </a:t>
            </a:r>
            <a:r>
              <a:rPr lang="en-US" altLang="ko-KR" sz="2000" dirty="0" err="1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OneHotEncoder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Normalizer 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등 외에 </a:t>
            </a:r>
            <a:r>
              <a:rPr lang="en-US" altLang="ko-KR" sz="2000" dirty="0" err="1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-ml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연산 전용 </a:t>
            </a:r>
            <a:r>
              <a:rPr lang="en-US" altLang="ko-KR" sz="2000" dirty="0" err="1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CastMap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en-US" altLang="ko-KR" sz="2000" dirty="0" err="1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ZipMap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등이 존재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이러한 연산자들이 추론 계산을 더 효율적으로 만들어 주는 것 으로 생각</a:t>
            </a:r>
            <a:endParaRPr lang="en-US" altLang="ko-KR" sz="2000" dirty="0">
              <a:solidFill>
                <a:srgbClr val="24292E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3052" y="647700"/>
            <a:ext cx="5678139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53300" y="457844"/>
            <a:ext cx="5617891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2. ONNX Runtime(ORT)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8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2729" t="45425" r="25563" b="4371"/>
          <a:stretch/>
        </p:blipFill>
        <p:spPr>
          <a:xfrm>
            <a:off x="1271471" y="4197108"/>
            <a:ext cx="4354384" cy="1810383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271471" y="3722394"/>
            <a:ext cx="4727093" cy="291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 Iris data </a:t>
            </a:r>
            <a:r>
              <a:rPr lang="ko-KR" altLang="en-US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학습 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Logistic Regression </a:t>
            </a:r>
            <a:r>
              <a:rPr lang="ko-KR" altLang="en-US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 생성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endParaRPr lang="ko-KR" altLang="en-US" sz="16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2839" t="57778" r="33065" b="5609"/>
          <a:stretch/>
        </p:blipFill>
        <p:spPr>
          <a:xfrm>
            <a:off x="6739036" y="4197107"/>
            <a:ext cx="4956315" cy="1810383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6968258" y="3722393"/>
            <a:ext cx="4727093" cy="291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 </a:t>
            </a:r>
            <a:r>
              <a:rPr lang="en-US" altLang="ko-KR" sz="16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Sklearn-onnx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를 통한 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</a:t>
            </a:r>
            <a:r>
              <a:rPr lang="en-US" altLang="ko-KR" sz="16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 변환</a:t>
            </a:r>
            <a:endParaRPr lang="ko-KR" altLang="en-US" sz="16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93052" y="647700"/>
            <a:ext cx="9271944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453299" y="457844"/>
            <a:ext cx="9211696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3. </a:t>
            </a:r>
            <a:r>
              <a:rPr lang="en-US" altLang="ko-KR" sz="4000" dirty="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to ONNX ( ONNX-ML )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390525" y="1611129"/>
            <a:ext cx="11847443" cy="237814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은 </a:t>
            </a:r>
            <a:r>
              <a:rPr lang="ko-KR" altLang="en-US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파이썬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기반 </a:t>
            </a:r>
            <a:r>
              <a:rPr lang="ko-KR" altLang="en-US" sz="2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머신러닝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라이브러리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분류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(Classification), 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회귀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(Regression), </a:t>
            </a:r>
            <a:r>
              <a:rPr lang="ko-KR" altLang="en-US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군집화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(Clustering</a:t>
            </a: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), 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의사결정 트리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(Decision Tree) 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등 다양한 머신 러닝 알고리즘 지원</a:t>
            </a:r>
            <a:endParaRPr lang="en-US" altLang="ko-KR" sz="2200" dirty="0" smtClean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200" dirty="0" err="1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</a:t>
            </a:r>
            <a:r>
              <a:rPr lang="en-US" altLang="ko-KR" sz="2200" dirty="0" err="1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klearn-onnx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패키지를 이용해서 </a:t>
            </a:r>
            <a:r>
              <a:rPr lang="en-US" altLang="ko-KR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으로 만들어진 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model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을 </a:t>
            </a:r>
            <a:r>
              <a:rPr lang="en-US" altLang="ko-KR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형태로 변환 가능</a:t>
            </a:r>
            <a:endParaRPr lang="en-US" altLang="ko-KR" sz="2200" dirty="0" smtClean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" y="6242050"/>
            <a:ext cx="2004055" cy="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879" y="4340160"/>
            <a:ext cx="1580099" cy="2238473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0525" y="1611129"/>
            <a:ext cx="11847443" cy="237814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은 </a:t>
            </a:r>
            <a:r>
              <a:rPr lang="ko-KR" altLang="en-US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파이썬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기반 </a:t>
            </a:r>
            <a:r>
              <a:rPr lang="ko-KR" altLang="en-US" sz="2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머신러닝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라이브러리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분류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(Classification), 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회귀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(Regression), </a:t>
            </a:r>
            <a:r>
              <a:rPr lang="ko-KR" altLang="en-US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군집화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(Clustering</a:t>
            </a: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), 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의사결정 트리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(Decision Tree) </a:t>
            </a:r>
            <a:r>
              <a:rPr lang="ko-KR" altLang="en-US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등 다양한 머신 러닝 알고리즘 지원</a:t>
            </a:r>
            <a:endParaRPr lang="en-US" altLang="ko-KR" sz="2200" dirty="0" smtClean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200" dirty="0" err="1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</a:t>
            </a:r>
            <a:r>
              <a:rPr lang="en-US" altLang="ko-KR" sz="2200" dirty="0" err="1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klearn-onnx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패키지를 이용해서 </a:t>
            </a:r>
            <a:r>
              <a:rPr lang="en-US" altLang="ko-KR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으로 만들어진 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model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을 </a:t>
            </a:r>
            <a:r>
              <a:rPr lang="en-US" altLang="ko-KR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형태로 변환 가능</a:t>
            </a:r>
            <a:endParaRPr lang="en-US" altLang="ko-KR" sz="2200" dirty="0" smtClean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변환된 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</a:t>
            </a:r>
            <a:r>
              <a:rPr lang="en-US" altLang="ko-KR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모델은 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ONNX-ml </a:t>
            </a:r>
            <a:r>
              <a:rPr lang="ko-KR" altLang="en-US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연산자로 구성됨</a:t>
            </a:r>
            <a:endParaRPr lang="en-US" altLang="ko-KR" sz="2200" dirty="0" smtClean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9649" y="3977812"/>
            <a:ext cx="4213225" cy="260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3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 </a:t>
            </a:r>
            <a:r>
              <a:rPr lang="en-US" altLang="ko-KR" sz="16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Runtime </a:t>
            </a:r>
            <a:r>
              <a:rPr lang="ko-KR" altLang="en-US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을 이용한 추론</a:t>
            </a:r>
            <a:endParaRPr lang="ko-KR" altLang="en-US" sz="16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7666032" y="3925488"/>
            <a:ext cx="3997926" cy="414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4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 </a:t>
            </a:r>
            <a:r>
              <a:rPr lang="en-US" altLang="ko-KR" sz="16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Netron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을 통한 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</a:t>
            </a:r>
            <a:r>
              <a:rPr lang="en-US" altLang="ko-KR" sz="16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모델 시각화 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(ML)</a:t>
            </a:r>
            <a:endParaRPr lang="ko-KR" altLang="en-US" sz="16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702" t="61025" r="6966" b="5770"/>
          <a:stretch/>
        </p:blipFill>
        <p:spPr>
          <a:xfrm>
            <a:off x="1848811" y="4340161"/>
            <a:ext cx="4764640" cy="8098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11589" t="60923" r="10942"/>
          <a:stretch/>
        </p:blipFill>
        <p:spPr>
          <a:xfrm>
            <a:off x="1848811" y="5205101"/>
            <a:ext cx="4764640" cy="11508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3052" y="647700"/>
            <a:ext cx="9271944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53299" y="457844"/>
            <a:ext cx="9211696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3. </a:t>
            </a:r>
            <a:r>
              <a:rPr lang="en-US" altLang="ko-KR" sz="4000" dirty="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to ONNX ( ONNX-ML )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25" y="6242050"/>
            <a:ext cx="2004055" cy="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0525" y="1523337"/>
            <a:ext cx="1125714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400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의 모든 연산 작업들은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NumPy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기반으로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돌아감</a:t>
            </a:r>
            <a:endParaRPr lang="en-US" altLang="ko-KR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Numpy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의 선형대수 라이브러리 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BLAS(Basic Linear Algebra, LAPACK)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함수 등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사용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9308" y="3236535"/>
            <a:ext cx="11124622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OnnxRuntime</a:t>
            </a:r>
            <a:endParaRPr lang="en-US" altLang="ko-KR" sz="2400" b="1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umpy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계산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방법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뿐만 아니라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자체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-ml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연산자를 추가</a:t>
            </a:r>
            <a:endParaRPr lang="en-US" altLang="ko-KR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특정 작업의 연산에 대해서는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Numpy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기반 계산 보다 더 나은 결과를 보임</a:t>
            </a:r>
            <a:endParaRPr lang="en-US" altLang="ko-KR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068" y="4855019"/>
            <a:ext cx="1112462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OnnxRuntime</a:t>
            </a:r>
            <a:endParaRPr lang="en-US" altLang="ko-KR" sz="2400" b="1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i.onnx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의 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add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연산의 경우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과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-runtime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에서 비슷한 결과를 보임</a:t>
            </a:r>
            <a:endParaRPr lang="en-US" altLang="ko-KR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ai.onnx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의 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Scaler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연산의 경우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보다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-runtime</a:t>
            </a:r>
            <a:r>
              <a:rPr lang="ko-KR" altLang="en-US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에서 더 좋은 성능을 보임</a:t>
            </a:r>
            <a:endParaRPr lang="en-US" altLang="ko-KR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ko-KR" altLang="en-US" sz="14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참고링크</a:t>
            </a:r>
            <a:r>
              <a:rPr lang="ko-KR" altLang="en-US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: 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3"/>
              </a:rPr>
              <a:t>http</a:t>
            </a:r>
            <a:r>
              <a:rPr lang="en-US" altLang="ko-KR" sz="1400" dirty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3"/>
              </a:rPr>
              <a:t>://www.xavierdupre.fr/app/_benchmarks/helpsphinx/onnx/onnxruntime_unittest.html</a:t>
            </a:r>
            <a:endParaRPr lang="en-US" altLang="ko-KR" sz="14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3051" y="647700"/>
            <a:ext cx="10932174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53299" y="457844"/>
            <a:ext cx="11142352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</a:t>
            </a:r>
            <a:r>
              <a:rPr lang="en-US" altLang="ko-KR" sz="36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vs</a:t>
            </a:r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ORT Operators 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Benchmarks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5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29933" y="1573403"/>
            <a:ext cx="5229205" cy="5110658"/>
            <a:chOff x="5938561" y="786063"/>
            <a:chExt cx="6026068" cy="58894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561" y="786063"/>
              <a:ext cx="6026068" cy="588945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9453" y="1042988"/>
              <a:ext cx="1410701" cy="778547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-1" r="-183" b="3789"/>
          <a:stretch/>
        </p:blipFill>
        <p:spPr>
          <a:xfrm>
            <a:off x="7528416" y="4128732"/>
            <a:ext cx="4323370" cy="1901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11047" y="3477356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…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-337"/>
          <a:stretch/>
        </p:blipFill>
        <p:spPr>
          <a:xfrm>
            <a:off x="7350576" y="1726087"/>
            <a:ext cx="4485786" cy="23800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44139" y="6181884"/>
            <a:ext cx="5247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출처 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: 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http</a:t>
            </a:r>
            <a:r>
              <a:rPr lang="en-US" altLang="ko-KR" sz="1200" dirty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://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www.xavierdupre.fr/app/_benchmarks/helpsphinx/</a:t>
            </a:r>
          </a:p>
          <a:p>
            <a:pPr algn="ctr"/>
            <a:r>
              <a:rPr lang="en-US" altLang="ko-KR" sz="1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onnx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/onnxruntime_unittest.html</a:t>
            </a:r>
            <a:endParaRPr lang="en-US" altLang="ko-KR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1394" y="4676487"/>
            <a:ext cx="268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1400" b="1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</a:t>
            </a:r>
            <a:r>
              <a:rPr lang="ko-KR" altLang="en-US" sz="1400" b="1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보다 </a:t>
            </a:r>
            <a:r>
              <a:rPr lang="en-US" altLang="ko-KR" sz="1400" b="1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배 더 빠름</a:t>
            </a:r>
            <a:endParaRPr lang="ko-KR" altLang="en-US" sz="1400" b="1" dirty="0">
              <a:solidFill>
                <a:srgbClr val="FF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93051" y="647700"/>
            <a:ext cx="10932174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53299" y="457844"/>
            <a:ext cx="11142352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</a:t>
            </a:r>
            <a:r>
              <a:rPr lang="en-US" altLang="ko-KR" sz="36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vs</a:t>
            </a:r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ORT Operators 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Benchmarks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1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774</Words>
  <Application>Microsoft Office PowerPoint</Application>
  <PresentationFormat>와이드스크린</PresentationFormat>
  <Paragraphs>105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닉스곤체 M 2.0</vt:lpstr>
      <vt:lpstr>맑은 고딕</vt:lpstr>
      <vt:lpstr>Arial</vt:lpstr>
      <vt:lpstr>Office 테마</vt:lpstr>
      <vt:lpstr>Spiking Neural Networks Support in ONNX Runtime</vt:lpstr>
      <vt:lpstr>목차</vt:lpstr>
      <vt:lpstr>1. ONNX, Protobuf</vt:lpstr>
      <vt:lpstr>1. ONNX, Protobuf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뉴로모픽 ONNX – ml ( OnnxRuntime)</dc:title>
  <dc:creator>urse</dc:creator>
  <cp:lastModifiedBy>urse</cp:lastModifiedBy>
  <cp:revision>90</cp:revision>
  <dcterms:created xsi:type="dcterms:W3CDTF">2020-07-03T07:45:22Z</dcterms:created>
  <dcterms:modified xsi:type="dcterms:W3CDTF">2020-08-09T15:42:08Z</dcterms:modified>
</cp:coreProperties>
</file>