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Helvetica Neue"/>
      <p:regular r:id="rId40"/>
      <p:bold r:id="rId41"/>
      <p:italic r:id="rId42"/>
      <p:boldItalic r:id="rId43"/>
    </p:embeddedFont>
    <p:embeddedFont>
      <p:font typeface="Helvetica Neue Light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regular.fntdata"/><Relationship Id="rId20" Type="http://schemas.openxmlformats.org/officeDocument/2006/relationships/slide" Target="slides/slide15.xml"/><Relationship Id="rId42" Type="http://schemas.openxmlformats.org/officeDocument/2006/relationships/font" Target="fonts/HelveticaNeue-italic.fntdata"/><Relationship Id="rId41" Type="http://schemas.openxmlformats.org/officeDocument/2006/relationships/font" Target="fonts/HelveticaNeue-bold.fntdata"/><Relationship Id="rId22" Type="http://schemas.openxmlformats.org/officeDocument/2006/relationships/slide" Target="slides/slide17.xml"/><Relationship Id="rId44" Type="http://schemas.openxmlformats.org/officeDocument/2006/relationships/font" Target="fonts/HelveticaNeueLight-regular.fntdata"/><Relationship Id="rId21" Type="http://schemas.openxmlformats.org/officeDocument/2006/relationships/slide" Target="slides/slide16.xml"/><Relationship Id="rId43" Type="http://schemas.openxmlformats.org/officeDocument/2006/relationships/font" Target="fonts/HelveticaNeue-boldItalic.fntdata"/><Relationship Id="rId24" Type="http://schemas.openxmlformats.org/officeDocument/2006/relationships/slide" Target="slides/slide19.xml"/><Relationship Id="rId46" Type="http://schemas.openxmlformats.org/officeDocument/2006/relationships/font" Target="fonts/HelveticaNeueLight-italic.fntdata"/><Relationship Id="rId23" Type="http://schemas.openxmlformats.org/officeDocument/2006/relationships/slide" Target="slides/slide18.xml"/><Relationship Id="rId45" Type="http://schemas.openxmlformats.org/officeDocument/2006/relationships/font" Target="fonts/HelveticaNeue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HelveticaNeueLight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03b6674a8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03b6674a8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1b627f8721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1b627f8721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1b627f8721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1b627f8721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1b627f8721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1b627f8721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1b627f8721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1b627f8721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1b627f8721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1b627f8721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1c64f6dc19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1c64f6dc1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1c64f6dc19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1c64f6dc19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1c64f6dc1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1c64f6dc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1c64f6dc1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1c64f6dc1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0924996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0924996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1c64f6dc19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1c64f6dc1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3e2aa725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3e2aa725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3e3e0db3a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3e3e0db3a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3e3e0db3a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3e3e0db3a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3e3e0db3a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3e3e0db3a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109249965b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109249965b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109249965b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109249965b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109249965b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109249965b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109249965b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109249965b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2d8b3e8d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2d8b3e8d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09249965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09249965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2d8b3e8de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2d8b3e8de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109249965b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109249965b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109249965b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109249965b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1c64f6dc19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1c64f6dc19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1c64f6dc19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1c64f6dc19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3b6674a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3b6674a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3b6674a8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3b6674a8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09249965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09249965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3b6674a8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03b6674a8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09249965b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09249965b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dd9ee3d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3dd9ee3d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jerryjliu/llama_index" TargetMode="External"/><Relationship Id="rId4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llamahub.ai/" TargetMode="External"/><Relationship Id="rId4" Type="http://schemas.openxmlformats.org/officeDocument/2006/relationships/image" Target="../media/image40.png"/><Relationship Id="rId5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4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3.png"/><Relationship Id="rId4" Type="http://schemas.openxmlformats.org/officeDocument/2006/relationships/image" Target="../media/image6.png"/><Relationship Id="rId5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olab.research.google.com/drive/12cdBWMpOfCxpiAS1zSqZRY66o84qMiTo?usp=sharing" TargetMode="External"/><Relationship Id="rId4" Type="http://schemas.openxmlformats.org/officeDocument/2006/relationships/image" Target="../media/image5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pt-index.readthedocs.io/en/latest/guides/tutorials/sql_guide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jerryjliu/llama_index/blob/main/examples/composable_indices/city_analysis/City_Analysis-Decompose.ipynb" TargetMode="External"/><Relationship Id="rId4" Type="http://schemas.openxmlformats.org/officeDocument/2006/relationships/image" Target="../media/image5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jerryjliu/llama_index/blob/main/examples/vector_indices/SimpleIndexDemo-multistep.ipynb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1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12.png"/><Relationship Id="rId13" Type="http://schemas.openxmlformats.org/officeDocument/2006/relationships/image" Target="../media/image38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5" Type="http://schemas.openxmlformats.org/officeDocument/2006/relationships/image" Target="../media/image36.png"/><Relationship Id="rId14" Type="http://schemas.openxmlformats.org/officeDocument/2006/relationships/image" Target="../media/image31.png"/><Relationship Id="rId17" Type="http://schemas.openxmlformats.org/officeDocument/2006/relationships/image" Target="../media/image4.png"/><Relationship Id="rId16" Type="http://schemas.openxmlformats.org/officeDocument/2006/relationships/image" Target="../media/image3.png"/><Relationship Id="rId5" Type="http://schemas.openxmlformats.org/officeDocument/2006/relationships/image" Target="../media/image45.png"/><Relationship Id="rId19" Type="http://schemas.openxmlformats.org/officeDocument/2006/relationships/image" Target="../media/image7.png"/><Relationship Id="rId6" Type="http://schemas.openxmlformats.org/officeDocument/2006/relationships/image" Target="../media/image1.png"/><Relationship Id="rId18" Type="http://schemas.openxmlformats.org/officeDocument/2006/relationships/image" Target="../media/image15.png"/><Relationship Id="rId7" Type="http://schemas.openxmlformats.org/officeDocument/2006/relationships/image" Target="../media/image63.png"/><Relationship Id="rId8" Type="http://schemas.openxmlformats.org/officeDocument/2006/relationships/image" Target="../media/image1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pt-index.readthedocs.io/en/latest/guides/tutorials/building_a_chatbot.html" TargetMode="External"/><Relationship Id="rId4" Type="http://schemas.openxmlformats.org/officeDocument/2006/relationships/hyperlink" Target="http://drive.google.com/file/d/1qhuY9nIWAFRdIkw9bFx5Hv6avS_R09vu/view" TargetMode="External"/><Relationship Id="rId5" Type="http://schemas.openxmlformats.org/officeDocument/2006/relationships/image" Target="../media/image5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huggingface.co/spaces/llamaindex/llama_index_sql_sandbox" TargetMode="External"/><Relationship Id="rId4" Type="http://schemas.openxmlformats.org/officeDocument/2006/relationships/image" Target="../media/image5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ithub.com/jerryjliu/llama_index/blob/main/examples/query/CustomRetrievers.ipynb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colab.research.google.com/drive/1KH8XtRiO5spa8CT7UrXN54IWdZk3DDxl?usp=sharing" TargetMode="External"/><Relationship Id="rId4" Type="http://schemas.openxmlformats.org/officeDocument/2006/relationships/image" Target="../media/image6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9.png"/><Relationship Id="rId13" Type="http://schemas.openxmlformats.org/officeDocument/2006/relationships/image" Target="../media/image31.png"/><Relationship Id="rId1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5.png"/><Relationship Id="rId9" Type="http://schemas.openxmlformats.org/officeDocument/2006/relationships/image" Target="../media/image12.png"/><Relationship Id="rId15" Type="http://schemas.openxmlformats.org/officeDocument/2006/relationships/image" Target="../media/image3.png"/><Relationship Id="rId14" Type="http://schemas.openxmlformats.org/officeDocument/2006/relationships/image" Target="../media/image36.png"/><Relationship Id="rId17" Type="http://schemas.openxmlformats.org/officeDocument/2006/relationships/image" Target="../media/image15.png"/><Relationship Id="rId16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63.png"/><Relationship Id="rId18" Type="http://schemas.openxmlformats.org/officeDocument/2006/relationships/image" Target="../media/image7.png"/><Relationship Id="rId7" Type="http://schemas.openxmlformats.org/officeDocument/2006/relationships/image" Target="../media/image16.png"/><Relationship Id="rId8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image" Target="../media/image28.png"/><Relationship Id="rId11" Type="http://schemas.openxmlformats.org/officeDocument/2006/relationships/image" Target="../media/image13.png"/><Relationship Id="rId22" Type="http://schemas.openxmlformats.org/officeDocument/2006/relationships/image" Target="../media/image10.jpg"/><Relationship Id="rId10" Type="http://schemas.openxmlformats.org/officeDocument/2006/relationships/image" Target="../media/image9.png"/><Relationship Id="rId21" Type="http://schemas.openxmlformats.org/officeDocument/2006/relationships/image" Target="../media/image29.png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5.png"/><Relationship Id="rId9" Type="http://schemas.openxmlformats.org/officeDocument/2006/relationships/image" Target="../media/image12.png"/><Relationship Id="rId15" Type="http://schemas.openxmlformats.org/officeDocument/2006/relationships/image" Target="../media/image31.png"/><Relationship Id="rId14" Type="http://schemas.openxmlformats.org/officeDocument/2006/relationships/image" Target="../media/image38.png"/><Relationship Id="rId17" Type="http://schemas.openxmlformats.org/officeDocument/2006/relationships/image" Target="../media/image15.png"/><Relationship Id="rId16" Type="http://schemas.openxmlformats.org/officeDocument/2006/relationships/image" Target="../media/image36.png"/><Relationship Id="rId5" Type="http://schemas.openxmlformats.org/officeDocument/2006/relationships/image" Target="../media/image1.png"/><Relationship Id="rId19" Type="http://schemas.openxmlformats.org/officeDocument/2006/relationships/image" Target="../media/image27.png"/><Relationship Id="rId6" Type="http://schemas.openxmlformats.org/officeDocument/2006/relationships/image" Target="../media/image63.png"/><Relationship Id="rId18" Type="http://schemas.openxmlformats.org/officeDocument/2006/relationships/image" Target="../media/image26.png"/><Relationship Id="rId7" Type="http://schemas.openxmlformats.org/officeDocument/2006/relationships/image" Target="../media/image16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76083" y="1750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LlamaIndex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6075" y="3840225"/>
            <a:ext cx="8520600" cy="10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 Central Interface between LLM’s + your external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https://github.com/jerryjliu/llama_index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5738" y="529475"/>
            <a:ext cx="2301275" cy="230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Connectors: powered by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LlamaHub</a:t>
            </a:r>
            <a:r>
              <a:rPr b="1" lang="en"/>
              <a:t> 🦙 </a:t>
            </a:r>
            <a:endParaRPr b="1"/>
          </a:p>
        </p:txBody>
      </p:sp>
      <p:sp>
        <p:nvSpPr>
          <p:cNvPr id="223" name="Google Shape;223;p22"/>
          <p:cNvSpPr txBox="1"/>
          <p:nvPr>
            <p:ph idx="1" type="body"/>
          </p:nvPr>
        </p:nvSpPr>
        <p:spPr>
          <a:xfrm>
            <a:off x="311700" y="1152475"/>
            <a:ext cx="8520600" cy="15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Easily ingest any kind of data, from anywhere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into </a:t>
            </a:r>
            <a:r>
              <a:rPr i="1" lang="en"/>
              <a:t>unified </a:t>
            </a:r>
            <a:r>
              <a:rPr lang="en"/>
              <a:t>document containers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Powered by community-driven hub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rapidly growing (90+ loaders and counting!)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Growing support for multimodal documents (e.g. with inline images)</a:t>
            </a:r>
            <a:endParaRPr/>
          </a:p>
        </p:txBody>
      </p:sp>
      <p:pic>
        <p:nvPicPr>
          <p:cNvPr id="224" name="Google Shape;224;p22"/>
          <p:cNvPicPr preferRelativeResize="0"/>
          <p:nvPr/>
        </p:nvPicPr>
        <p:blipFill rotWithShape="1">
          <a:blip r:embed="rId4">
            <a:alphaModFix/>
          </a:blip>
          <a:srcRect b="17140" l="4285" r="28114" t="10568"/>
          <a:stretch/>
        </p:blipFill>
        <p:spPr>
          <a:xfrm>
            <a:off x="294000" y="2809125"/>
            <a:ext cx="5901550" cy="220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2"/>
          <p:cNvSpPr txBox="1"/>
          <p:nvPr/>
        </p:nvSpPr>
        <p:spPr>
          <a:xfrm>
            <a:off x="6308400" y="3160563"/>
            <a:ext cx="2372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&lt;10 lines of code</a:t>
            </a:r>
            <a:r>
              <a:rPr lang="en" sz="1800"/>
              <a:t> to ingest from Notion</a:t>
            </a:r>
            <a:endParaRPr sz="1800"/>
          </a:p>
        </p:txBody>
      </p:sp>
      <p:pic>
        <p:nvPicPr>
          <p:cNvPr id="226" name="Google Shape;226;p22"/>
          <p:cNvPicPr preferRelativeResize="0"/>
          <p:nvPr/>
        </p:nvPicPr>
        <p:blipFill rotWithShape="1">
          <a:blip r:embed="rId5">
            <a:alphaModFix/>
          </a:blip>
          <a:srcRect b="66781" l="1847" r="89115" t="2283"/>
          <a:stretch/>
        </p:blipFill>
        <p:spPr>
          <a:xfrm>
            <a:off x="7268100" y="3899475"/>
            <a:ext cx="445976" cy="6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Indices + Query Interface</a:t>
            </a:r>
            <a:endParaRPr b="1"/>
          </a:p>
        </p:txBody>
      </p:sp>
      <p:sp>
        <p:nvSpPr>
          <p:cNvPr id="232" name="Google Shape;2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404040"/>
                </a:solidFill>
                <a:highlight>
                  <a:srgbClr val="FCFCFC"/>
                </a:highlight>
              </a:rPr>
              <a:t>Your </a:t>
            </a:r>
            <a:r>
              <a:rPr b="1" lang="en">
                <a:solidFill>
                  <a:srgbClr val="404040"/>
                </a:solidFill>
                <a:highlight>
                  <a:srgbClr val="FCFCFC"/>
                </a:highlight>
              </a:rPr>
              <a:t>source documents </a:t>
            </a:r>
            <a:r>
              <a:rPr lang="en">
                <a:solidFill>
                  <a:srgbClr val="404040"/>
                </a:solidFill>
                <a:highlight>
                  <a:srgbClr val="FCFCFC"/>
                </a:highlight>
              </a:rPr>
              <a:t>are stored in a data collection</a:t>
            </a:r>
            <a:endParaRPr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Char char="○"/>
            </a:pPr>
            <a:r>
              <a:rPr lang="en">
                <a:solidFill>
                  <a:srgbClr val="404040"/>
                </a:solidFill>
                <a:highlight>
                  <a:srgbClr val="FCFCFC"/>
                </a:highlight>
              </a:rPr>
              <a:t>In-memory, MongoDB</a:t>
            </a:r>
            <a:endParaRPr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404040"/>
                </a:solidFill>
                <a:highlight>
                  <a:srgbClr val="FCFCFC"/>
                </a:highlight>
              </a:rPr>
              <a:t>Our </a:t>
            </a:r>
            <a:r>
              <a:rPr b="1" lang="en">
                <a:solidFill>
                  <a:srgbClr val="404040"/>
                </a:solidFill>
                <a:highlight>
                  <a:srgbClr val="FCFCFC"/>
                </a:highlight>
              </a:rPr>
              <a:t>data indices</a:t>
            </a:r>
            <a:r>
              <a:rPr lang="en">
                <a:solidFill>
                  <a:srgbClr val="404040"/>
                </a:solidFill>
                <a:highlight>
                  <a:srgbClr val="FCFCFC"/>
                </a:highlight>
              </a:rPr>
              <a:t> help to provide a view of your raw data</a:t>
            </a:r>
            <a:endParaRPr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Char char="○"/>
            </a:pPr>
            <a:r>
              <a:rPr lang="en">
                <a:solidFill>
                  <a:srgbClr val="404040"/>
                </a:solidFill>
                <a:highlight>
                  <a:srgbClr val="FCFCFC"/>
                </a:highlight>
              </a:rPr>
              <a:t>Vectors, keyword lookups, summaries</a:t>
            </a:r>
            <a:endParaRPr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Char char="●"/>
            </a:pPr>
            <a:r>
              <a:rPr lang="en">
                <a:solidFill>
                  <a:srgbClr val="404040"/>
                </a:solidFill>
                <a:highlight>
                  <a:srgbClr val="FCFCFC"/>
                </a:highlight>
              </a:rPr>
              <a:t>A </a:t>
            </a:r>
            <a:r>
              <a:rPr b="1" lang="en">
                <a:solidFill>
                  <a:srgbClr val="404040"/>
                </a:solidFill>
                <a:highlight>
                  <a:srgbClr val="FCFCFC"/>
                </a:highlight>
              </a:rPr>
              <a:t>retriever </a:t>
            </a:r>
            <a:r>
              <a:rPr lang="en">
                <a:solidFill>
                  <a:srgbClr val="404040"/>
                </a:solidFill>
                <a:highlight>
                  <a:srgbClr val="FCFCFC"/>
                </a:highlight>
              </a:rPr>
              <a:t>helps to retrieve relevant documents for your query</a:t>
            </a:r>
            <a:endParaRPr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Char char="●"/>
            </a:pPr>
            <a:r>
              <a:rPr lang="en">
                <a:solidFill>
                  <a:srgbClr val="404040"/>
                </a:solidFill>
                <a:highlight>
                  <a:srgbClr val="FCFCFC"/>
                </a:highlight>
              </a:rPr>
              <a:t>A </a:t>
            </a:r>
            <a:r>
              <a:rPr b="1" lang="en">
                <a:solidFill>
                  <a:srgbClr val="404040"/>
                </a:solidFill>
                <a:highlight>
                  <a:srgbClr val="FCFCFC"/>
                </a:highlight>
              </a:rPr>
              <a:t>query engine </a:t>
            </a:r>
            <a:r>
              <a:rPr lang="en">
                <a:solidFill>
                  <a:srgbClr val="404040"/>
                </a:solidFill>
                <a:highlight>
                  <a:srgbClr val="FCFCFC"/>
                </a:highlight>
              </a:rPr>
              <a:t>manages retrieval and synthesis given the query. </a:t>
            </a:r>
            <a:endParaRPr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Char char="●"/>
            </a:pPr>
            <a:r>
              <a:rPr lang="en">
                <a:solidFill>
                  <a:srgbClr val="404040"/>
                </a:solidFill>
                <a:highlight>
                  <a:srgbClr val="FCFCFC"/>
                </a:highlight>
              </a:rPr>
              <a:t>Let’s walk through a few examples! </a:t>
            </a:r>
            <a:endParaRPr>
              <a:solidFill>
                <a:srgbClr val="404040"/>
              </a:solidFill>
              <a:highlight>
                <a:srgbClr val="FCFCFC"/>
              </a:highlight>
            </a:endParaRPr>
          </a:p>
        </p:txBody>
      </p:sp>
      <p:pic>
        <p:nvPicPr>
          <p:cNvPr id="233" name="Google Shape;233;p23"/>
          <p:cNvPicPr preferRelativeResize="0"/>
          <p:nvPr/>
        </p:nvPicPr>
        <p:blipFill rotWithShape="1">
          <a:blip r:embed="rId3">
            <a:alphaModFix/>
          </a:blip>
          <a:srcRect b="17690" l="9391" r="9155" t="17697"/>
          <a:stretch/>
        </p:blipFill>
        <p:spPr>
          <a:xfrm>
            <a:off x="6394425" y="94777"/>
            <a:ext cx="2555200" cy="10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475" y="3478423"/>
            <a:ext cx="7586625" cy="11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Vector Store Index</a:t>
            </a:r>
            <a:endParaRPr b="1"/>
          </a:p>
        </p:txBody>
      </p:sp>
      <p:grpSp>
        <p:nvGrpSpPr>
          <p:cNvPr id="240" name="Google Shape;240;p24"/>
          <p:cNvGrpSpPr/>
          <p:nvPr/>
        </p:nvGrpSpPr>
        <p:grpSpPr>
          <a:xfrm>
            <a:off x="311700" y="1818188"/>
            <a:ext cx="680700" cy="1024800"/>
            <a:chOff x="311700" y="2538225"/>
            <a:chExt cx="680700" cy="1024800"/>
          </a:xfrm>
        </p:grpSpPr>
        <p:sp>
          <p:nvSpPr>
            <p:cNvPr id="241" name="Google Shape;241;p24"/>
            <p:cNvSpPr/>
            <p:nvPr/>
          </p:nvSpPr>
          <p:spPr>
            <a:xfrm>
              <a:off x="311700" y="2538225"/>
              <a:ext cx="680700" cy="1024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Doc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File:Notion app logo.png - Wikimedia Commons" id="242" name="Google Shape;242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9175" y="2846175"/>
              <a:ext cx="572700" cy="572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3" name="Google Shape;243;p24"/>
          <p:cNvGrpSpPr/>
          <p:nvPr/>
        </p:nvGrpSpPr>
        <p:grpSpPr>
          <a:xfrm>
            <a:off x="311700" y="4059450"/>
            <a:ext cx="680700" cy="1024800"/>
            <a:chOff x="311700" y="2538225"/>
            <a:chExt cx="680700" cy="1024800"/>
          </a:xfrm>
        </p:grpSpPr>
        <p:sp>
          <p:nvSpPr>
            <p:cNvPr id="244" name="Google Shape;244;p24"/>
            <p:cNvSpPr/>
            <p:nvPr/>
          </p:nvSpPr>
          <p:spPr>
            <a:xfrm>
              <a:off x="311700" y="2538225"/>
              <a:ext cx="680700" cy="1024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Doc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File:Notion app logo.png - Wikimedia Commons" id="245" name="Google Shape;245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9175" y="2846175"/>
              <a:ext cx="572700" cy="572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6" name="Google Shape;246;p24"/>
          <p:cNvSpPr/>
          <p:nvPr/>
        </p:nvSpPr>
        <p:spPr>
          <a:xfrm>
            <a:off x="311700" y="2938825"/>
            <a:ext cx="680700" cy="102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Doc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ile:PDF file icon.svg - Wikimedia Commons" id="247" name="Google Shape;2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67" y="3323876"/>
            <a:ext cx="406375" cy="499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Google Shape;248;p24"/>
          <p:cNvCxnSpPr>
            <a:stCxn id="241" idx="3"/>
            <a:endCxn id="249" idx="1"/>
          </p:cNvCxnSpPr>
          <p:nvPr/>
        </p:nvCxnSpPr>
        <p:spPr>
          <a:xfrm>
            <a:off x="992400" y="2330588"/>
            <a:ext cx="1345800" cy="102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4"/>
          <p:cNvCxnSpPr>
            <a:stCxn id="246" idx="3"/>
            <a:endCxn id="249" idx="1"/>
          </p:cNvCxnSpPr>
          <p:nvPr/>
        </p:nvCxnSpPr>
        <p:spPr>
          <a:xfrm flipH="1" rot="10800000">
            <a:off x="992400" y="3355225"/>
            <a:ext cx="1345800" cy="9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4"/>
          <p:cNvCxnSpPr>
            <a:stCxn id="244" idx="3"/>
            <a:endCxn id="249" idx="1"/>
          </p:cNvCxnSpPr>
          <p:nvPr/>
        </p:nvCxnSpPr>
        <p:spPr>
          <a:xfrm flipH="1" rot="10800000">
            <a:off x="992400" y="3355050"/>
            <a:ext cx="1345800" cy="121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52" name="Google Shape;252;p24"/>
          <p:cNvGrpSpPr/>
          <p:nvPr/>
        </p:nvGrpSpPr>
        <p:grpSpPr>
          <a:xfrm>
            <a:off x="576500" y="5692475"/>
            <a:ext cx="3611150" cy="1476950"/>
            <a:chOff x="3026650" y="2656700"/>
            <a:chExt cx="3611150" cy="1476950"/>
          </a:xfrm>
        </p:grpSpPr>
        <p:sp>
          <p:nvSpPr>
            <p:cNvPr id="253" name="Google Shape;253;p24"/>
            <p:cNvSpPr/>
            <p:nvPr/>
          </p:nvSpPr>
          <p:spPr>
            <a:xfrm>
              <a:off x="3026650" y="2656700"/>
              <a:ext cx="3611150" cy="1476950"/>
            </a:xfrm>
            <a:prstGeom prst="flowChartMagneticDrum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Vector Store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3362950" y="3274875"/>
              <a:ext cx="536400" cy="4485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Node1</a:t>
              </a:r>
              <a:endParaRPr sz="800"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4108125" y="3274875"/>
              <a:ext cx="536400" cy="4485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Node2</a:t>
              </a:r>
              <a:endParaRPr sz="800"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4853300" y="3274875"/>
              <a:ext cx="536400" cy="4485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Node3</a:t>
              </a:r>
              <a:endParaRPr sz="800"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3308950" y="3766825"/>
              <a:ext cx="644400" cy="1968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Embedding1</a:t>
              </a:r>
              <a:endParaRPr sz="600"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054125" y="3766825"/>
              <a:ext cx="644400" cy="1968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Embedding2</a:t>
              </a:r>
              <a:endParaRPr sz="600"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4799300" y="3766825"/>
              <a:ext cx="644400" cy="1968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Embedding3</a:t>
              </a:r>
              <a:endParaRPr sz="600"/>
            </a:p>
          </p:txBody>
        </p:sp>
      </p:grpSp>
      <p:pic>
        <p:nvPicPr>
          <p:cNvPr id="249" name="Google Shape;249;p24"/>
          <p:cNvPicPr preferRelativeResize="0"/>
          <p:nvPr/>
        </p:nvPicPr>
        <p:blipFill rotWithShape="1">
          <a:blip r:embed="rId5">
            <a:alphaModFix/>
          </a:blip>
          <a:srcRect b="27919" l="17496" r="17365" t="28182"/>
          <a:stretch/>
        </p:blipFill>
        <p:spPr>
          <a:xfrm>
            <a:off x="2338050" y="2226113"/>
            <a:ext cx="5484800" cy="225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4"/>
          <p:cNvSpPr txBox="1"/>
          <p:nvPr/>
        </p:nvSpPr>
        <p:spPr>
          <a:xfrm>
            <a:off x="107850" y="1272875"/>
            <a:ext cx="461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Raw Documents</a:t>
            </a:r>
            <a:endParaRPr b="1"/>
          </a:p>
        </p:txBody>
      </p:sp>
      <p:sp>
        <p:nvSpPr>
          <p:cNvPr id="261" name="Google Shape;261;p24"/>
          <p:cNvSpPr txBox="1"/>
          <p:nvPr/>
        </p:nvSpPr>
        <p:spPr>
          <a:xfrm>
            <a:off x="2832000" y="1518525"/>
            <a:ext cx="461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as Nodes in a vector store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Node is indexed with an embedding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Vector Store Index</a:t>
            </a:r>
            <a:endParaRPr b="1"/>
          </a:p>
        </p:txBody>
      </p:sp>
      <p:pic>
        <p:nvPicPr>
          <p:cNvPr id="267" name="Google Shape;267;p25"/>
          <p:cNvPicPr preferRelativeResize="0"/>
          <p:nvPr/>
        </p:nvPicPr>
        <p:blipFill rotWithShape="1">
          <a:blip r:embed="rId3">
            <a:alphaModFix/>
          </a:blip>
          <a:srcRect b="18586" l="14815" r="14702" t="17120"/>
          <a:stretch/>
        </p:blipFill>
        <p:spPr>
          <a:xfrm>
            <a:off x="1785575" y="1153000"/>
            <a:ext cx="5412750" cy="39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List</a:t>
            </a:r>
            <a:r>
              <a:rPr b="1" lang="en"/>
              <a:t> Index</a:t>
            </a:r>
            <a:endParaRPr b="1"/>
          </a:p>
        </p:txBody>
      </p:sp>
      <p:pic>
        <p:nvPicPr>
          <p:cNvPr id="273" name="Google Shape;273;p26"/>
          <p:cNvPicPr preferRelativeResize="0"/>
          <p:nvPr/>
        </p:nvPicPr>
        <p:blipFill rotWithShape="1">
          <a:blip r:embed="rId3">
            <a:alphaModFix/>
          </a:blip>
          <a:srcRect b="33199" l="15673" r="15762" t="33400"/>
          <a:stretch/>
        </p:blipFill>
        <p:spPr>
          <a:xfrm>
            <a:off x="2241950" y="2354075"/>
            <a:ext cx="6269501" cy="14252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74" name="Google Shape;274;p26"/>
          <p:cNvGrpSpPr/>
          <p:nvPr/>
        </p:nvGrpSpPr>
        <p:grpSpPr>
          <a:xfrm>
            <a:off x="175575" y="1570813"/>
            <a:ext cx="680700" cy="1024800"/>
            <a:chOff x="311700" y="2538225"/>
            <a:chExt cx="680700" cy="1024800"/>
          </a:xfrm>
        </p:grpSpPr>
        <p:sp>
          <p:nvSpPr>
            <p:cNvPr id="275" name="Google Shape;275;p26"/>
            <p:cNvSpPr/>
            <p:nvPr/>
          </p:nvSpPr>
          <p:spPr>
            <a:xfrm>
              <a:off x="311700" y="2538225"/>
              <a:ext cx="680700" cy="1024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Doc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File:Notion app logo.png - Wikimedia Commons" id="276" name="Google Shape;276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9175" y="2846175"/>
              <a:ext cx="572700" cy="572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" name="Google Shape;277;p26"/>
          <p:cNvGrpSpPr/>
          <p:nvPr/>
        </p:nvGrpSpPr>
        <p:grpSpPr>
          <a:xfrm>
            <a:off x="175575" y="3812075"/>
            <a:ext cx="680700" cy="1024800"/>
            <a:chOff x="311700" y="2538225"/>
            <a:chExt cx="680700" cy="1024800"/>
          </a:xfrm>
        </p:grpSpPr>
        <p:sp>
          <p:nvSpPr>
            <p:cNvPr id="278" name="Google Shape;278;p26"/>
            <p:cNvSpPr/>
            <p:nvPr/>
          </p:nvSpPr>
          <p:spPr>
            <a:xfrm>
              <a:off x="311700" y="2538225"/>
              <a:ext cx="680700" cy="1024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Doc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File:Notion app logo.png - Wikimedia Commons" id="279" name="Google Shape;279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9175" y="2846175"/>
              <a:ext cx="572700" cy="572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0" name="Google Shape;280;p26"/>
          <p:cNvSpPr/>
          <p:nvPr/>
        </p:nvSpPr>
        <p:spPr>
          <a:xfrm>
            <a:off x="175575" y="2691450"/>
            <a:ext cx="680700" cy="102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Doc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ile:PDF file icon.svg - Wikimedia Commons" id="281" name="Google Shape;28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742" y="3076501"/>
            <a:ext cx="406375" cy="499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p26"/>
          <p:cNvCxnSpPr>
            <a:stCxn id="275" idx="3"/>
            <a:endCxn id="273" idx="1"/>
          </p:cNvCxnSpPr>
          <p:nvPr/>
        </p:nvCxnSpPr>
        <p:spPr>
          <a:xfrm>
            <a:off x="856275" y="2083213"/>
            <a:ext cx="1385700" cy="98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26"/>
          <p:cNvCxnSpPr>
            <a:stCxn id="280" idx="3"/>
            <a:endCxn id="273" idx="1"/>
          </p:cNvCxnSpPr>
          <p:nvPr/>
        </p:nvCxnSpPr>
        <p:spPr>
          <a:xfrm flipH="1" rot="10800000">
            <a:off x="856275" y="3066750"/>
            <a:ext cx="1385700" cy="13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26"/>
          <p:cNvCxnSpPr>
            <a:stCxn id="278" idx="3"/>
            <a:endCxn id="273" idx="1"/>
          </p:cNvCxnSpPr>
          <p:nvPr/>
        </p:nvCxnSpPr>
        <p:spPr>
          <a:xfrm flipH="1" rot="10800000">
            <a:off x="856275" y="3066575"/>
            <a:ext cx="1385700" cy="125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26"/>
          <p:cNvSpPr txBox="1"/>
          <p:nvPr/>
        </p:nvSpPr>
        <p:spPr>
          <a:xfrm>
            <a:off x="992875" y="1570825"/>
            <a:ext cx="461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Ingestion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List Index</a:t>
            </a:r>
            <a:endParaRPr b="1"/>
          </a:p>
        </p:txBody>
      </p:sp>
      <p:pic>
        <p:nvPicPr>
          <p:cNvPr id="291" name="Google Shape;291;p27"/>
          <p:cNvPicPr preferRelativeResize="0"/>
          <p:nvPr/>
        </p:nvPicPr>
        <p:blipFill rotWithShape="1">
          <a:blip r:embed="rId3">
            <a:alphaModFix/>
          </a:blip>
          <a:srcRect b="20498" l="11208" r="9802" t="21318"/>
          <a:stretch/>
        </p:blipFill>
        <p:spPr>
          <a:xfrm>
            <a:off x="395888" y="1417225"/>
            <a:ext cx="8352226" cy="301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Response Synthesis</a:t>
            </a:r>
            <a:endParaRPr b="1"/>
          </a:p>
        </p:txBody>
      </p:sp>
      <p:sp>
        <p:nvSpPr>
          <p:cNvPr id="297" name="Google Shape;29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Create and refine</a:t>
            </a:r>
            <a:endParaRPr/>
          </a:p>
        </p:txBody>
      </p:sp>
      <p:pic>
        <p:nvPicPr>
          <p:cNvPr id="298" name="Google Shape;298;p28"/>
          <p:cNvPicPr preferRelativeResize="0"/>
          <p:nvPr/>
        </p:nvPicPr>
        <p:blipFill rotWithShape="1">
          <a:blip r:embed="rId3">
            <a:alphaModFix/>
          </a:blip>
          <a:srcRect b="25434" l="13173" r="13069" t="24508"/>
          <a:stretch/>
        </p:blipFill>
        <p:spPr>
          <a:xfrm>
            <a:off x="725588" y="1896500"/>
            <a:ext cx="7692826" cy="27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Response Synthesis</a:t>
            </a:r>
            <a:endParaRPr b="1"/>
          </a:p>
        </p:txBody>
      </p:sp>
      <p:sp>
        <p:nvSpPr>
          <p:cNvPr id="304" name="Google Shape;30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Tree Summarize</a:t>
            </a:r>
            <a:endParaRPr/>
          </a:p>
        </p:txBody>
      </p:sp>
      <p:pic>
        <p:nvPicPr>
          <p:cNvPr id="305" name="Google Shape;305;p29"/>
          <p:cNvPicPr preferRelativeResize="0"/>
          <p:nvPr/>
        </p:nvPicPr>
        <p:blipFill rotWithShape="1">
          <a:blip r:embed="rId3">
            <a:alphaModFix/>
          </a:blip>
          <a:srcRect b="16068" l="13495" r="13276" t="15987"/>
          <a:stretch/>
        </p:blipFill>
        <p:spPr>
          <a:xfrm>
            <a:off x="2679875" y="1152475"/>
            <a:ext cx="5273087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[More advanced] Composing a graph</a:t>
            </a:r>
            <a:endParaRPr b="1"/>
          </a:p>
        </p:txBody>
      </p:sp>
      <p:pic>
        <p:nvPicPr>
          <p:cNvPr id="311" name="Google Shape;311;p30"/>
          <p:cNvPicPr preferRelativeResize="0"/>
          <p:nvPr/>
        </p:nvPicPr>
        <p:blipFill rotWithShape="1">
          <a:blip r:embed="rId3">
            <a:alphaModFix/>
          </a:blip>
          <a:srcRect b="21637" l="13992" r="14726" t="20755"/>
          <a:stretch/>
        </p:blipFill>
        <p:spPr>
          <a:xfrm>
            <a:off x="688050" y="1376150"/>
            <a:ext cx="5677600" cy="31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[More advanced] Composing a graph</a:t>
            </a:r>
            <a:endParaRPr b="1"/>
          </a:p>
        </p:txBody>
      </p:sp>
      <p:pic>
        <p:nvPicPr>
          <p:cNvPr id="317" name="Google Shape;317;p31"/>
          <p:cNvPicPr preferRelativeResize="0"/>
          <p:nvPr/>
        </p:nvPicPr>
        <p:blipFill rotWithShape="1">
          <a:blip r:embed="rId3">
            <a:alphaModFix/>
          </a:blip>
          <a:srcRect b="17974" l="11192" r="10042" t="17852"/>
          <a:stretch/>
        </p:blipFill>
        <p:spPr>
          <a:xfrm>
            <a:off x="787650" y="1392800"/>
            <a:ext cx="6672400" cy="31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Context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LLMs are a phenomenal piece of technology for knowledge generation and reasoning. They are pre-trained on large amounts of </a:t>
            </a:r>
            <a:r>
              <a:rPr b="1" lang="en"/>
              <a:t>publicly available data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ChatGPT logo.svg"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225" y="2660500"/>
            <a:ext cx="1143000" cy="114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stCxn id="63" idx="3"/>
          </p:cNvCxnSpPr>
          <p:nvPr/>
        </p:nvCxnSpPr>
        <p:spPr>
          <a:xfrm>
            <a:off x="3692225" y="3232000"/>
            <a:ext cx="13821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4"/>
          <p:cNvSpPr/>
          <p:nvPr/>
        </p:nvSpPr>
        <p:spPr>
          <a:xfrm>
            <a:off x="5074325" y="2399500"/>
            <a:ext cx="2102100" cy="166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Cases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Question-Answering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Generation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2584325" y="3803500"/>
            <a:ext cx="10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LLM’s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[More advanced] Composing a graph</a:t>
            </a:r>
            <a:endParaRPr b="1"/>
          </a:p>
        </p:txBody>
      </p:sp>
      <p:pic>
        <p:nvPicPr>
          <p:cNvPr id="323" name="Google Shape;323;p32"/>
          <p:cNvPicPr preferRelativeResize="0"/>
          <p:nvPr/>
        </p:nvPicPr>
        <p:blipFill rotWithShape="1">
          <a:blip r:embed="rId3">
            <a:alphaModFix/>
          </a:blip>
          <a:srcRect b="17621" l="10622" r="10630" t="17853"/>
          <a:stretch/>
        </p:blipFill>
        <p:spPr>
          <a:xfrm>
            <a:off x="624725" y="1180700"/>
            <a:ext cx="7116525" cy="35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Demo Walkthrough</a:t>
            </a:r>
            <a:endParaRPr b="1"/>
          </a:p>
        </p:txBody>
      </p:sp>
      <p:sp>
        <p:nvSpPr>
          <p:cNvPr id="329" name="Google Shape;32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play around with LlamaHub + index + query!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Easily ingest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3"/>
          <p:cNvSpPr txBox="1"/>
          <p:nvPr/>
        </p:nvSpPr>
        <p:spPr>
          <a:xfrm>
            <a:off x="467075" y="3239950"/>
            <a:ext cx="37362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https://colab.research.google.com/drive/12cdBWMpOfCxpiAS1zSqZRY66o84qMiTo?usp=sharing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31" name="Google Shape;33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800" y="1673150"/>
            <a:ext cx="3550675" cy="35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Case: Semantic Search</a:t>
            </a:r>
            <a:endParaRPr b="1"/>
          </a:p>
        </p:txBody>
      </p:sp>
      <p:sp>
        <p:nvSpPr>
          <p:cNvPr id="337" name="Google Shape;337;p34"/>
          <p:cNvSpPr txBox="1"/>
          <p:nvPr>
            <p:ph idx="1" type="body"/>
          </p:nvPr>
        </p:nvSpPr>
        <p:spPr>
          <a:xfrm>
            <a:off x="311700" y="3432500"/>
            <a:ext cx="8520600" cy="11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Answer</a:t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The author grew up writing short stories, programming on an IBM 1401, and working on microcomputers. He wrote simple games, a program to predict how high his model rockets would fly, and a word processor. He studied philosophy in college, but switched to AI. He reverse-engineered SHRDLU for his undergraduate thesis and wrote a book about Lisp hacking. He visited the Carnegie Institute and realized he could make art that would last.</a:t>
            </a:r>
            <a:endParaRPr sz="1000"/>
          </a:p>
        </p:txBody>
      </p:sp>
      <p:sp>
        <p:nvSpPr>
          <p:cNvPr id="338" name="Google Shape;338;p34"/>
          <p:cNvSpPr txBox="1"/>
          <p:nvPr/>
        </p:nvSpPr>
        <p:spPr>
          <a:xfrm>
            <a:off x="377975" y="1304425"/>
            <a:ext cx="83229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llama_index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GPTVectorStoreIndex, SimpleDirectoryReader</a:t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documents 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SimpleDirectoryReader(</a:t>
            </a:r>
            <a:r>
              <a:rPr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'data'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load_data()</a:t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index 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GPTVectorStoreIndex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from_documents(documents)</a:t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query_engine = index.as_query_engine(response_mode=</a:t>
            </a:r>
            <a:r>
              <a:rPr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"tree_summarize"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response 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query_engine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query(</a:t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"What did the author do growing up?"</a:t>
            </a:r>
            <a:endParaRPr sz="1200">
              <a:solidFill>
                <a:srgbClr val="BA212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Case: Summarization</a:t>
            </a:r>
            <a:endParaRPr b="1"/>
          </a:p>
        </p:txBody>
      </p:sp>
      <p:sp>
        <p:nvSpPr>
          <p:cNvPr id="344" name="Google Shape;344;p35"/>
          <p:cNvSpPr txBox="1"/>
          <p:nvPr/>
        </p:nvSpPr>
        <p:spPr>
          <a:xfrm>
            <a:off x="489375" y="1286325"/>
            <a:ext cx="7116600" cy="19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llama_index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GPTListIndex, SimpleDirectoryReader</a:t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documents 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SimpleDirectoryReader(</a:t>
            </a:r>
            <a:r>
              <a:rPr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'data'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load_data()</a:t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index 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GPTListIndex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from_documents(documents)</a:t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query_engine = index.as_query_engine(response_mode=</a:t>
            </a:r>
            <a:r>
              <a:rPr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"tree_summarize"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response 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query_engine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query(</a:t>
            </a:r>
            <a:r>
              <a:rPr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"Could you give a summary of this article in newline separated bullet points?"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45" name="Google Shape;345;p35"/>
          <p:cNvSpPr txBox="1"/>
          <p:nvPr>
            <p:ph idx="1" type="body"/>
          </p:nvPr>
        </p:nvSpPr>
        <p:spPr>
          <a:xfrm>
            <a:off x="311700" y="3432500"/>
            <a:ext cx="8520600" cy="11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Answer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author began writing and programming before college, and studied philosophy in college before switching to AI.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He realized that AI, as practiced at the time, was a hoax and decided to focus on Lisp hacking instead. 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He wrote a book about Lisp hacking and graduated with a PhD in computer science. 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….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Case: Text-to-SQL (Structured Data)</a:t>
            </a:r>
            <a:endParaRPr b="1"/>
          </a:p>
        </p:txBody>
      </p:sp>
      <p:sp>
        <p:nvSpPr>
          <p:cNvPr id="351" name="Google Shape;351;p36"/>
          <p:cNvSpPr txBox="1"/>
          <p:nvPr/>
        </p:nvSpPr>
        <p:spPr>
          <a:xfrm>
            <a:off x="482425" y="1185238"/>
            <a:ext cx="7116600" cy="30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llama_index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GPTSQLStructStoreIndex, SQLDatabase</a:t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sql_database 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SQLDatabase(engine, include_tables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"city_stats"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3D7B7B"/>
                </a:solidFill>
                <a:latin typeface="Consolas"/>
                <a:ea typeface="Consolas"/>
                <a:cs typeface="Consolas"/>
                <a:sym typeface="Consolas"/>
              </a:rPr>
              <a:t># NOTE: the table_name specified here is the table that you</a:t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3D7B7B"/>
                </a:solidFill>
                <a:latin typeface="Consolas"/>
                <a:ea typeface="Consolas"/>
                <a:cs typeface="Consolas"/>
                <a:sym typeface="Consolas"/>
              </a:rPr>
              <a:t># want to extract into from unstructured documents.</a:t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index 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GPTSQLStructStoreIndex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from_documents(</a:t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   wiki_docs, </a:t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   sql_database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sql_database, </a:t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   table_name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"city_stats"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i="1" sz="1200">
              <a:solidFill>
                <a:srgbClr val="3D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3D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3D7B7B"/>
                </a:solidFill>
                <a:latin typeface="Consolas"/>
                <a:ea typeface="Consolas"/>
                <a:cs typeface="Consolas"/>
                <a:sym typeface="Consolas"/>
              </a:rPr>
              <a:t># set Logging to DEBUG for more detailed outputs</a:t>
            </a:r>
            <a:endParaRPr sz="1200">
              <a:solidFill>
                <a:srgbClr val="3D7B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query_engine = index.as_query_engine(mode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"default"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response 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query_engine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query(</a:t>
            </a:r>
            <a:r>
              <a:rPr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"Which city has the highest population?"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(response)</a:t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2" name="Google Shape;352;p36"/>
          <p:cNvSpPr txBox="1"/>
          <p:nvPr/>
        </p:nvSpPr>
        <p:spPr>
          <a:xfrm>
            <a:off x="482425" y="4381850"/>
            <a:ext cx="71166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9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city_name,</a:t>
            </a:r>
            <a:r>
              <a:rPr lang="en" sz="9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population </a:t>
            </a:r>
            <a:r>
              <a:rPr b="1"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9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city_stats </a:t>
            </a:r>
            <a:r>
              <a:rPr b="1"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" sz="9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" sz="9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population</a:t>
            </a:r>
            <a:r>
              <a:rPr lang="en" sz="9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DESC LIMIT</a:t>
            </a:r>
            <a:r>
              <a:rPr lang="en" sz="9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9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p36"/>
          <p:cNvSpPr txBox="1"/>
          <p:nvPr/>
        </p:nvSpPr>
        <p:spPr>
          <a:xfrm>
            <a:off x="601200" y="4214075"/>
            <a:ext cx="318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Generated SQL</a:t>
            </a:r>
            <a:endParaRPr b="1"/>
          </a:p>
        </p:txBody>
      </p:sp>
      <p:sp>
        <p:nvSpPr>
          <p:cNvPr id="354" name="Google Shape;354;p36"/>
          <p:cNvSpPr txBox="1"/>
          <p:nvPr/>
        </p:nvSpPr>
        <p:spPr>
          <a:xfrm>
            <a:off x="6312725" y="1999375"/>
            <a:ext cx="2565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SQL Guide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https://gpt-index.readthedocs.io/en/latest/guides/tutorials/sql_guide.html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Case: Synthesis over Heterogeneous Data</a:t>
            </a:r>
            <a:endParaRPr b="1"/>
          </a:p>
        </p:txBody>
      </p:sp>
      <p:sp>
        <p:nvSpPr>
          <p:cNvPr id="360" name="Google Shape;360;p37"/>
          <p:cNvSpPr txBox="1"/>
          <p:nvPr>
            <p:ph idx="1" type="body"/>
          </p:nvPr>
        </p:nvSpPr>
        <p:spPr>
          <a:xfrm>
            <a:off x="311700" y="1152475"/>
            <a:ext cx="8520600" cy="18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llama_index</a:t>
            </a: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GPTVectorStoreIndex, GPTListIndex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llama_index.indices.composability</a:t>
            </a: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ComposableGraph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index1 </a:t>
            </a:r>
            <a:r>
              <a:rPr lang="en" sz="9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GPTVectorStoreIndex</a:t>
            </a:r>
            <a:r>
              <a:rPr lang="en" sz="9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from_documents(notion_docs)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index2 </a:t>
            </a:r>
            <a:r>
              <a:rPr lang="en" sz="9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GPTVectorStoreIndex</a:t>
            </a:r>
            <a:r>
              <a:rPr lang="en" sz="9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from_documents(slack_docs)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graph </a:t>
            </a:r>
            <a:r>
              <a:rPr lang="en" sz="9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ComposableGraph</a:t>
            </a:r>
            <a:r>
              <a:rPr lang="en" sz="9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from_indices(GPTListIndex, [index1, index2], index_summaries</a:t>
            </a:r>
            <a:r>
              <a:rPr lang="en" sz="9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9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"summary1"</a:t>
            </a: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"summary2"</a:t>
            </a: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response </a:t>
            </a:r>
            <a:r>
              <a:rPr lang="en" sz="9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graph</a:t>
            </a:r>
            <a:r>
              <a:rPr lang="en" sz="9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.as_query_engine().</a:t>
            </a: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query(</a:t>
            </a:r>
            <a:r>
              <a:rPr lang="en" sz="9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"Give me a summary of these two articles"</a:t>
            </a:r>
            <a:r>
              <a:rPr lang="en" sz="9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405475" y="3264700"/>
            <a:ext cx="6138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example, we </a:t>
            </a:r>
            <a:r>
              <a:rPr b="1" lang="en"/>
              <a:t>compose</a:t>
            </a:r>
            <a:r>
              <a:rPr lang="en"/>
              <a:t> an index over other </a:t>
            </a:r>
            <a:r>
              <a:rPr lang="en"/>
              <a:t>indexes (a list index over vector indexes)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query will be routed to both simple vector indexes!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"/>
          <p:cNvSpPr txBox="1"/>
          <p:nvPr>
            <p:ph type="title"/>
          </p:nvPr>
        </p:nvSpPr>
        <p:spPr>
          <a:xfrm>
            <a:off x="311700" y="48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Case: </a:t>
            </a:r>
            <a:r>
              <a:rPr b="1" lang="en"/>
              <a:t>Compare/Contrast Queries</a:t>
            </a:r>
            <a:endParaRPr b="1"/>
          </a:p>
        </p:txBody>
      </p:sp>
      <p:sp>
        <p:nvSpPr>
          <p:cNvPr id="367" name="Google Shape;367;p38"/>
          <p:cNvSpPr txBox="1"/>
          <p:nvPr/>
        </p:nvSpPr>
        <p:spPr>
          <a:xfrm>
            <a:off x="405475" y="1293275"/>
            <a:ext cx="3677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special</a:t>
            </a:r>
            <a:r>
              <a:rPr lang="en"/>
              <a:t> case of synthesis over heterogeneous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 a query transform can help!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Notebook: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https://github.com/jerryjliu/llama_index/blob/main/examples/composable_indices/city_analysis/City_Analysis-Decompose.ipynb</a:t>
            </a:r>
            <a:endParaRPr/>
          </a:p>
        </p:txBody>
      </p:sp>
      <p:pic>
        <p:nvPicPr>
          <p:cNvPr id="368" name="Google Shape;368;p38"/>
          <p:cNvPicPr preferRelativeResize="0"/>
          <p:nvPr/>
        </p:nvPicPr>
        <p:blipFill rotWithShape="1">
          <a:blip r:embed="rId4">
            <a:alphaModFix/>
          </a:blip>
          <a:srcRect b="9959" l="10056" r="11499" t="11560"/>
          <a:stretch/>
        </p:blipFill>
        <p:spPr>
          <a:xfrm>
            <a:off x="4572000" y="1052701"/>
            <a:ext cx="3530373" cy="399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"/>
          <p:cNvSpPr txBox="1"/>
          <p:nvPr>
            <p:ph type="title"/>
          </p:nvPr>
        </p:nvSpPr>
        <p:spPr>
          <a:xfrm>
            <a:off x="311700" y="48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Case: Multi-Step Queries</a:t>
            </a:r>
            <a:endParaRPr b="1"/>
          </a:p>
        </p:txBody>
      </p:sp>
      <p:sp>
        <p:nvSpPr>
          <p:cNvPr id="374" name="Google Shape;374;p39"/>
          <p:cNvSpPr txBox="1"/>
          <p:nvPr/>
        </p:nvSpPr>
        <p:spPr>
          <a:xfrm>
            <a:off x="405475" y="1293275"/>
            <a:ext cx="7976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a complex query into multiple simpler ones!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Chain-of-thought prompting over an existing data source.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Notebook: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https://github.com/jerryjliu/llama_index/blob/main/examples/vector_indices/SimpleIndexDemo-multistep.ipynb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40"/>
          <p:cNvPicPr preferRelativeResize="0"/>
          <p:nvPr/>
        </p:nvPicPr>
        <p:blipFill rotWithShape="1">
          <a:blip r:embed="rId3">
            <a:alphaModFix/>
          </a:blip>
          <a:srcRect b="8120" l="8080" r="6856" t="8420"/>
          <a:stretch/>
        </p:blipFill>
        <p:spPr>
          <a:xfrm>
            <a:off x="2069275" y="31150"/>
            <a:ext cx="6026102" cy="491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1"/>
          <p:cNvSpPr txBox="1"/>
          <p:nvPr>
            <p:ph type="title"/>
          </p:nvPr>
        </p:nvSpPr>
        <p:spPr>
          <a:xfrm>
            <a:off x="311700" y="48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Case: Exploiting Temporal Relationships</a:t>
            </a:r>
            <a:endParaRPr b="1"/>
          </a:p>
        </p:txBody>
      </p:sp>
      <p:sp>
        <p:nvSpPr>
          <p:cNvPr id="385" name="Google Shape;385;p41"/>
          <p:cNvSpPr txBox="1"/>
          <p:nvPr/>
        </p:nvSpPr>
        <p:spPr>
          <a:xfrm>
            <a:off x="405475" y="1293275"/>
            <a:ext cx="2959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question, what if we would like to retrieve additional context in the past or the future?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 question:</a:t>
            </a:r>
            <a:r>
              <a:rPr lang="en"/>
              <a:t> “What did the author do </a:t>
            </a:r>
            <a:r>
              <a:rPr i="1" lang="en"/>
              <a:t>after </a:t>
            </a:r>
            <a:r>
              <a:rPr lang="en"/>
              <a:t>his time at Y Combinator?”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Requires looking at context in the future! </a:t>
            </a:r>
            <a:endParaRPr/>
          </a:p>
        </p:txBody>
      </p:sp>
      <p:pic>
        <p:nvPicPr>
          <p:cNvPr id="386" name="Google Shape;38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775" y="986000"/>
            <a:ext cx="5344433" cy="40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Context</a:t>
            </a:r>
            <a:endParaRPr b="1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best augment LLMs with our own </a:t>
            </a:r>
            <a:r>
              <a:rPr b="1" lang="en"/>
              <a:t>private data</a:t>
            </a:r>
            <a:r>
              <a:rPr lang="en"/>
              <a:t>?</a:t>
            </a:r>
            <a:endParaRPr/>
          </a:p>
        </p:txBody>
      </p:sp>
      <p:pic>
        <p:nvPicPr>
          <p:cNvPr descr="ChatGPT logo.svg"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38" y="2554475"/>
            <a:ext cx="1143000" cy="114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5"/>
          <p:cNvCxnSpPr>
            <a:stCxn id="73" idx="3"/>
            <a:endCxn id="75" idx="1"/>
          </p:cNvCxnSpPr>
          <p:nvPr/>
        </p:nvCxnSpPr>
        <p:spPr>
          <a:xfrm>
            <a:off x="5745138" y="3125975"/>
            <a:ext cx="10833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5"/>
          <p:cNvSpPr/>
          <p:nvPr/>
        </p:nvSpPr>
        <p:spPr>
          <a:xfrm>
            <a:off x="6828325" y="2293475"/>
            <a:ext cx="2102100" cy="166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Cases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Question-Answering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Generation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4637250" y="3697475"/>
            <a:ext cx="10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LLM’s</a:t>
            </a:r>
            <a:endParaRPr b="1"/>
          </a:p>
        </p:txBody>
      </p:sp>
      <p:sp>
        <p:nvSpPr>
          <p:cNvPr id="77" name="Google Shape;77;p15"/>
          <p:cNvSpPr/>
          <p:nvPr/>
        </p:nvSpPr>
        <p:spPr>
          <a:xfrm>
            <a:off x="2255900" y="1856125"/>
            <a:ext cx="1510200" cy="1225200"/>
          </a:xfrm>
          <a:prstGeom prst="roundRect">
            <a:avLst>
              <a:gd fmla="val 16667" name="adj"/>
            </a:avLst>
          </a:prstGeom>
          <a:solidFill>
            <a:srgbClr val="D2D2D2">
              <a:alpha val="5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API’s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8" name="Google Shape;78;p15"/>
          <p:cNvSpPr/>
          <p:nvPr/>
        </p:nvSpPr>
        <p:spPr>
          <a:xfrm>
            <a:off x="423475" y="1856125"/>
            <a:ext cx="1608300" cy="1225200"/>
          </a:xfrm>
          <a:prstGeom prst="roundRect">
            <a:avLst>
              <a:gd fmla="val 16667" name="adj"/>
            </a:avLst>
          </a:prstGeom>
          <a:solidFill>
            <a:srgbClr val="D2D2D2">
              <a:alpha val="5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Raw Files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9" name="Google Shape;79;p15"/>
          <p:cNvSpPr/>
          <p:nvPr/>
        </p:nvSpPr>
        <p:spPr>
          <a:xfrm>
            <a:off x="2255900" y="3402250"/>
            <a:ext cx="1510200" cy="1225200"/>
          </a:xfrm>
          <a:prstGeom prst="roundRect">
            <a:avLst>
              <a:gd fmla="val 16667" name="adj"/>
            </a:avLst>
          </a:prstGeom>
          <a:solidFill>
            <a:srgbClr val="D2D2D2">
              <a:alpha val="5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SQL DB’s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ile:Notion app logo.png - Wikimedia Commons"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4800" y="2171550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lack icon 2019.svg - Wikimedia Commons"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8750" y="2171545"/>
            <a:ext cx="400199" cy="400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scord's Branding Guidelines" id="82" name="Google Shape;8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51731" y="2652400"/>
            <a:ext cx="446325" cy="33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alesforce.com logo.svg - Wikimedia Commons" id="83" name="Google Shape;8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32753" y="2621875"/>
            <a:ext cx="572191" cy="400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DF file icon.svg - Wikimedia Commons" id="84" name="Google Shape;8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7725" y="2202078"/>
            <a:ext cx="276136" cy="33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Microsoft Office PowerPoint (2019–present).svg - Wikimedia Commons" id="85" name="Google Shape;85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95547" y="2232599"/>
            <a:ext cx="364795" cy="33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Microsoft Office Excel (2019–present).svg - Wikimedia Commons" id="86" name="Google Shape;86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71925" y="2232561"/>
            <a:ext cx="364800" cy="3392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- Free web icons" id="87" name="Google Shape;87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235700" y="2639575"/>
            <a:ext cx="364800" cy="36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peaker Icon.svg - Wikipedia" id="88" name="Google Shape;88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07375" y="2652398"/>
            <a:ext cx="339181" cy="33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nowflake Logo.svg - Wikimedia Commons" id="89" name="Google Shape;89;p15"/>
          <p:cNvPicPr preferRelativeResize="0"/>
          <p:nvPr/>
        </p:nvPicPr>
        <p:blipFill rotWithShape="1">
          <a:blip r:embed="rId13">
            <a:alphaModFix/>
          </a:blip>
          <a:srcRect b="0" l="0" r="74385" t="0"/>
          <a:stretch/>
        </p:blipFill>
        <p:spPr>
          <a:xfrm>
            <a:off x="2874997" y="4194497"/>
            <a:ext cx="400200" cy="374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stgreSQL - Wikipedia" id="90" name="Google Shape;90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452043" y="3801763"/>
            <a:ext cx="400200" cy="41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MongoDB Logo.svg - Wikimedia Commons" id="91" name="Google Shape;91;p15"/>
          <p:cNvPicPr preferRelativeResize="0"/>
          <p:nvPr/>
        </p:nvPicPr>
        <p:blipFill rotWithShape="1">
          <a:blip r:embed="rId15">
            <a:alphaModFix/>
          </a:blip>
          <a:srcRect b="0" l="0" r="85870" t="0"/>
          <a:stretch/>
        </p:blipFill>
        <p:spPr>
          <a:xfrm>
            <a:off x="3272605" y="3744318"/>
            <a:ext cx="276125" cy="5284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5"/>
          <p:cNvGrpSpPr/>
          <p:nvPr/>
        </p:nvGrpSpPr>
        <p:grpSpPr>
          <a:xfrm>
            <a:off x="423467" y="3417300"/>
            <a:ext cx="1608240" cy="1225200"/>
            <a:chOff x="222575" y="3417300"/>
            <a:chExt cx="1724100" cy="1225200"/>
          </a:xfrm>
        </p:grpSpPr>
        <p:sp>
          <p:nvSpPr>
            <p:cNvPr id="93" name="Google Shape;93;p15"/>
            <p:cNvSpPr/>
            <p:nvPr/>
          </p:nvSpPr>
          <p:spPr>
            <a:xfrm>
              <a:off x="222575" y="3417300"/>
              <a:ext cx="1724100" cy="1225200"/>
            </a:xfrm>
            <a:prstGeom prst="roundRect">
              <a:avLst>
                <a:gd fmla="val 16667" name="adj"/>
              </a:avLst>
            </a:prstGeom>
            <a:solidFill>
              <a:srgbClr val="D2D2D2">
                <a:alpha val="5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Vector Stores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Pinecone 2.0: Take Vector Search from the Lab to Production | Pinecone" id="94" name="Google Shape;94;p15"/>
            <p:cNvPicPr preferRelativeResize="0"/>
            <p:nvPr/>
          </p:nvPicPr>
          <p:blipFill rotWithShape="1">
            <a:blip r:embed="rId16">
              <a:alphaModFix/>
            </a:blip>
            <a:srcRect b="10289" l="3742" r="76559" t="11168"/>
            <a:stretch/>
          </p:blipFill>
          <p:spPr>
            <a:xfrm>
              <a:off x="423481" y="3838987"/>
              <a:ext cx="296018" cy="3222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itHub - weaviate/weaviate: Weaviate is an open source vector search engine  that stores both objects and vectors, allowing for combining vector search  with structured filtering with the fault-tolerance and scalability of a" id="95" name="Google Shape;95;p15"/>
            <p:cNvPicPr preferRelativeResize="0"/>
            <p:nvPr/>
          </p:nvPicPr>
          <p:blipFill rotWithShape="1">
            <a:blip r:embed="rId17">
              <a:alphaModFix/>
            </a:blip>
            <a:srcRect b="0" l="9859" r="9391" t="27315"/>
            <a:stretch/>
          </p:blipFill>
          <p:spPr>
            <a:xfrm>
              <a:off x="849602" y="3892747"/>
              <a:ext cx="363609" cy="2315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5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366493" y="4212075"/>
              <a:ext cx="510094" cy="3392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97" name="Google Shape;97;p15"/>
          <p:cNvCxnSpPr>
            <a:endCxn id="73" idx="1"/>
          </p:cNvCxnSpPr>
          <p:nvPr/>
        </p:nvCxnSpPr>
        <p:spPr>
          <a:xfrm>
            <a:off x="3739638" y="3125075"/>
            <a:ext cx="862500" cy="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5"/>
          <p:cNvSpPr txBox="1"/>
          <p:nvPr/>
        </p:nvSpPr>
        <p:spPr>
          <a:xfrm>
            <a:off x="3939925" y="2294700"/>
            <a:ext cx="48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?</a:t>
            </a:r>
            <a:endParaRPr b="1" sz="2400"/>
          </a:p>
        </p:txBody>
      </p:sp>
      <p:pic>
        <p:nvPicPr>
          <p:cNvPr descr="The Milvus Project · GitHub" id="99" name="Google Shape;99;p15"/>
          <p:cNvPicPr preferRelativeResize="0"/>
          <p:nvPr/>
        </p:nvPicPr>
        <p:blipFill rotWithShape="1">
          <a:blip r:embed="rId19">
            <a:alphaModFix/>
          </a:blip>
          <a:srcRect b="0" l="16878" r="11390" t="14273"/>
          <a:stretch/>
        </p:blipFill>
        <p:spPr>
          <a:xfrm>
            <a:off x="1431178" y="3801774"/>
            <a:ext cx="572200" cy="683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2"/>
          <p:cNvSpPr txBox="1"/>
          <p:nvPr>
            <p:ph type="title"/>
          </p:nvPr>
        </p:nvSpPr>
        <p:spPr>
          <a:xfrm>
            <a:off x="311700" y="48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Case: Recency Filtering / Outdated nodes</a:t>
            </a:r>
            <a:endParaRPr b="1"/>
          </a:p>
        </p:txBody>
      </p:sp>
      <p:sp>
        <p:nvSpPr>
          <p:cNvPr id="392" name="Google Shape;392;p42"/>
          <p:cNvSpPr txBox="1"/>
          <p:nvPr/>
        </p:nvSpPr>
        <p:spPr>
          <a:xfrm>
            <a:off x="405475" y="1293275"/>
            <a:ext cx="2959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Imagine you have three timestamped versions of the same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ask a question over this data, you want to make sure it’s over the latest document.</a:t>
            </a:r>
            <a:endParaRPr/>
          </a:p>
        </p:txBody>
      </p:sp>
      <p:pic>
        <p:nvPicPr>
          <p:cNvPr id="393" name="Google Shape;393;p42"/>
          <p:cNvPicPr preferRelativeResize="0"/>
          <p:nvPr/>
        </p:nvPicPr>
        <p:blipFill rotWithShape="1">
          <a:blip r:embed="rId3">
            <a:alphaModFix/>
          </a:blip>
          <a:srcRect b="10462" l="13490" r="12834" t="8493"/>
          <a:stretch/>
        </p:blipFill>
        <p:spPr>
          <a:xfrm>
            <a:off x="3950275" y="1089500"/>
            <a:ext cx="2668074" cy="393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3"/>
          <p:cNvSpPr txBox="1"/>
          <p:nvPr>
            <p:ph type="title"/>
          </p:nvPr>
        </p:nvSpPr>
        <p:spPr>
          <a:xfrm>
            <a:off x="311700" y="48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Integration into Downstream Apps</a:t>
            </a:r>
            <a:endParaRPr b="1"/>
          </a:p>
        </p:txBody>
      </p:sp>
      <p:sp>
        <p:nvSpPr>
          <p:cNvPr id="399" name="Google Shape;39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a chatbot with LlamaIndex + Langchain</a:t>
            </a:r>
            <a:endParaRPr/>
          </a:p>
        </p:txBody>
      </p:sp>
      <p:sp>
        <p:nvSpPr>
          <p:cNvPr id="400" name="Google Shape;400;p43"/>
          <p:cNvSpPr txBox="1"/>
          <p:nvPr/>
        </p:nvSpPr>
        <p:spPr>
          <a:xfrm>
            <a:off x="349525" y="4495100"/>
            <a:ext cx="80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https://gpt-index.readthedocs.io/en/latest/guides/tutorials/building_a_chatbot.html</a:t>
            </a:r>
            <a:endParaRPr/>
          </a:p>
        </p:txBody>
      </p:sp>
      <p:pic>
        <p:nvPicPr>
          <p:cNvPr id="401" name="Google Shape;401;p43" title="Chatbot_SEC.… (6) - JupyterLab - 21 March 2023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0425" y="1636600"/>
            <a:ext cx="4940700" cy="26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Integration into Downstream Apps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4"/>
          <p:cNvSpPr txBox="1"/>
          <p:nvPr>
            <p:ph idx="1" type="body"/>
          </p:nvPr>
        </p:nvSpPr>
        <p:spPr>
          <a:xfrm>
            <a:off x="247175" y="1253875"/>
            <a:ext cx="363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a Streamlit app!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https://huggingface.co/spaces/llamaindex/llama_index_sql_sandbox</a:t>
            </a:r>
            <a:endParaRPr/>
          </a:p>
        </p:txBody>
      </p:sp>
      <p:pic>
        <p:nvPicPr>
          <p:cNvPr id="408" name="Google Shape;408;p44"/>
          <p:cNvPicPr preferRelativeResize="0"/>
          <p:nvPr/>
        </p:nvPicPr>
        <p:blipFill rotWithShape="1">
          <a:blip r:embed="rId4">
            <a:alphaModFix/>
          </a:blip>
          <a:srcRect b="0" l="0" r="0" t="29353"/>
          <a:stretch/>
        </p:blipFill>
        <p:spPr>
          <a:xfrm>
            <a:off x="3963625" y="1059999"/>
            <a:ext cx="4868675" cy="3840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More Demo Walkthroughs!</a:t>
            </a:r>
            <a:endParaRPr b="1"/>
          </a:p>
        </p:txBody>
      </p:sp>
      <p:sp>
        <p:nvSpPr>
          <p:cNvPr id="414" name="Google Shape;41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custom retriever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5"/>
          <p:cNvSpPr txBox="1"/>
          <p:nvPr/>
        </p:nvSpPr>
        <p:spPr>
          <a:xfrm>
            <a:off x="271950" y="1903575"/>
            <a:ext cx="69318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https://github.com/jerryjliu/llama_index/blob/main/examples/query/CustomRetrievers.ipynb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More Demo Walkthroughs!</a:t>
            </a:r>
            <a:r>
              <a:rPr b="1" lang="en"/>
              <a:t> [Advanced]</a:t>
            </a:r>
            <a:endParaRPr b="1"/>
          </a:p>
        </p:txBody>
      </p:sp>
      <p:sp>
        <p:nvSpPr>
          <p:cNvPr id="421" name="Google Shape;421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Building a unified query interface</a:t>
            </a:r>
            <a:endParaRPr/>
          </a:p>
        </p:txBody>
      </p:sp>
      <p:sp>
        <p:nvSpPr>
          <p:cNvPr id="422" name="Google Shape;422;p46"/>
          <p:cNvSpPr txBox="1"/>
          <p:nvPr/>
        </p:nvSpPr>
        <p:spPr>
          <a:xfrm>
            <a:off x="450650" y="2151925"/>
            <a:ext cx="3000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https://colab.research.google.com/drive/1KH8XtRiO5spa8CT7UrXN54IWdZk3DDxl?usp=sharing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23" name="Google Shape;423;p46"/>
          <p:cNvPicPr preferRelativeResize="0"/>
          <p:nvPr/>
        </p:nvPicPr>
        <p:blipFill rotWithShape="1">
          <a:blip r:embed="rId4">
            <a:alphaModFix/>
          </a:blip>
          <a:srcRect b="9077" l="8818" r="9448" t="9509"/>
          <a:stretch/>
        </p:blipFill>
        <p:spPr>
          <a:xfrm>
            <a:off x="4024400" y="1059825"/>
            <a:ext cx="3729493" cy="408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Paradigms for inserting knowledge</a:t>
            </a:r>
            <a:endParaRPr b="1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Fine-tuning</a:t>
            </a:r>
            <a:r>
              <a:rPr lang="en"/>
              <a:t> - baking knowledge into the weights of the network</a:t>
            </a:r>
            <a:endParaRPr/>
          </a:p>
        </p:txBody>
      </p:sp>
      <p:pic>
        <p:nvPicPr>
          <p:cNvPr descr="ChatGPT logo.svg"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163" y="2506775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5928275" y="3649775"/>
            <a:ext cx="10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LLM</a:t>
            </a:r>
            <a:endParaRPr b="1"/>
          </a:p>
        </p:txBody>
      </p:sp>
      <p:pic>
        <p:nvPicPr>
          <p:cNvPr descr="File:Notion app logo.png - Wikimedia Commons"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25175"/>
            <a:ext cx="1306400" cy="13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1691675" y="2539625"/>
            <a:ext cx="2021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Before college the two main things I worked on, outside of school, were writing and programming. I didn't write essays. I wrote what beginning writers were supposed to write then, and probably still are: short stories. My stories were awful. They had hardly any plot, just characters with strong feelings, which I imagined made them deep...</a:t>
            </a:r>
            <a:endParaRPr sz="800"/>
          </a:p>
        </p:txBody>
      </p:sp>
      <p:cxnSp>
        <p:nvCxnSpPr>
          <p:cNvPr id="110" name="Google Shape;110;p16"/>
          <p:cNvCxnSpPr>
            <a:stCxn id="106" idx="0"/>
            <a:endCxn id="108" idx="0"/>
          </p:cNvCxnSpPr>
          <p:nvPr/>
        </p:nvCxnSpPr>
        <p:spPr>
          <a:xfrm rot="5400000">
            <a:off x="3655463" y="-183925"/>
            <a:ext cx="118500" cy="5499900"/>
          </a:xfrm>
          <a:prstGeom prst="curvedConnector3">
            <a:avLst>
              <a:gd fmla="val -20094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6"/>
          <p:cNvCxnSpPr>
            <a:stCxn id="108" idx="2"/>
            <a:endCxn id="107" idx="2"/>
          </p:cNvCxnSpPr>
          <p:nvPr/>
        </p:nvCxnSpPr>
        <p:spPr>
          <a:xfrm flipH="1" rot="-5400000">
            <a:off x="3655600" y="1240875"/>
            <a:ext cx="118500" cy="5499900"/>
          </a:xfrm>
          <a:prstGeom prst="curvedConnector3">
            <a:avLst>
              <a:gd fmla="val 30086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2" name="Google Shape;112;p16"/>
          <p:cNvSpPr txBox="1"/>
          <p:nvPr/>
        </p:nvSpPr>
        <p:spPr>
          <a:xfrm>
            <a:off x="2670875" y="4407100"/>
            <a:ext cx="20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RLHF, Adam, SGD, etc.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Paradigms for inserting knowledge</a:t>
            </a:r>
            <a:endParaRPr b="1"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Fine-tuning</a:t>
            </a:r>
            <a:r>
              <a:rPr lang="en"/>
              <a:t> - baking knowledge into the weights of the network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Downsides: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preparation effort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transparency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Doesn’t work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upfront cost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Paradigms for inserting knowledge</a:t>
            </a:r>
            <a:endParaRPr b="1"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In-context learning </a:t>
            </a:r>
            <a:r>
              <a:rPr lang="en"/>
              <a:t>- putting context into the prompt</a:t>
            </a:r>
            <a:endParaRPr/>
          </a:p>
        </p:txBody>
      </p:sp>
      <p:pic>
        <p:nvPicPr>
          <p:cNvPr descr="ChatGPT logo.svg"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1188" y="2745125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6106300" y="3871550"/>
            <a:ext cx="10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LLM</a:t>
            </a:r>
            <a:endParaRPr b="1"/>
          </a:p>
        </p:txBody>
      </p:sp>
      <p:pic>
        <p:nvPicPr>
          <p:cNvPr descr="File:Notion app logo.png - Wikimedia Commons"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72775"/>
            <a:ext cx="1306400" cy="13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1691675" y="2330300"/>
            <a:ext cx="17571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Before college the two main things I worked on, outside of school, were writing and programming. I didn't write essays. I wrote what beginning writers were supposed to write then, and probably still are: short stories. My stories were awful. They had hardly any plot, just characters with strong feelings, which I imagined made them deep...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29" name="Google Shape;129;p18"/>
          <p:cNvCxnSpPr>
            <a:stCxn id="128" idx="3"/>
            <a:endCxn id="130" idx="1"/>
          </p:cNvCxnSpPr>
          <p:nvPr/>
        </p:nvCxnSpPr>
        <p:spPr>
          <a:xfrm>
            <a:off x="3448775" y="3300050"/>
            <a:ext cx="683400" cy="16500"/>
          </a:xfrm>
          <a:prstGeom prst="curvedConnector3">
            <a:avLst>
              <a:gd fmla="val 5000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0" name="Google Shape;130;p18"/>
          <p:cNvSpPr txBox="1"/>
          <p:nvPr/>
        </p:nvSpPr>
        <p:spPr>
          <a:xfrm>
            <a:off x="4132300" y="2423825"/>
            <a:ext cx="14136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 Prompt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Here is the context: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accent1"/>
                </a:solidFill>
              </a:rPr>
              <a:t>Before college the two main things…</a:t>
            </a:r>
            <a:endParaRPr i="1" sz="1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Given the context, answer the following question: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{query_str}</a:t>
            </a:r>
            <a:endParaRPr sz="1000"/>
          </a:p>
        </p:txBody>
      </p:sp>
      <p:cxnSp>
        <p:nvCxnSpPr>
          <p:cNvPr id="131" name="Google Shape;131;p18"/>
          <p:cNvCxnSpPr>
            <a:stCxn id="130" idx="3"/>
            <a:endCxn id="125" idx="1"/>
          </p:cNvCxnSpPr>
          <p:nvPr/>
        </p:nvCxnSpPr>
        <p:spPr>
          <a:xfrm>
            <a:off x="5545900" y="3316625"/>
            <a:ext cx="525300" cy="6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challenges of in-context learning</a:t>
            </a:r>
            <a:endParaRPr b="1"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retrieve the right context for the prompt?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deal with long context?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deal with source data that is potentially very large? (GB’s, TB’s)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tradeoff between: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LlamaIndex: A interface between your data and LLMs </a:t>
            </a:r>
            <a:endParaRPr b="1"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311700" y="1152475"/>
            <a:ext cx="85206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management + query engine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goal is to make this interface </a:t>
            </a:r>
            <a:r>
              <a:rPr i="1" lang="en"/>
              <a:t>fast, cheap, efficient, and performant </a:t>
            </a:r>
            <a:endParaRPr i="1"/>
          </a:p>
        </p:txBody>
      </p:sp>
      <p:sp>
        <p:nvSpPr>
          <p:cNvPr id="144" name="Google Shape;144;p20"/>
          <p:cNvSpPr/>
          <p:nvPr/>
        </p:nvSpPr>
        <p:spPr>
          <a:xfrm>
            <a:off x="1875050" y="2541250"/>
            <a:ext cx="1763100" cy="105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Data Ingestion</a:t>
            </a: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 (LlamaHub 🦙)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4300050" y="2541250"/>
            <a:ext cx="1763100" cy="105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Data Structure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6752300" y="2541250"/>
            <a:ext cx="1763100" cy="105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Query Interface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1328025" y="3678900"/>
            <a:ext cx="25221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Connect your existing data sources and data formats (API’s, PDF’s, docs, SQL, etc.)</a:t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3850175" y="3678900"/>
            <a:ext cx="21879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Store and index your data for different use cases. Integrate with different db’s.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6250100" y="3638500"/>
            <a:ext cx="26151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Feed in an input prompt and obtain a knowledge-augmented output.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260885" y="2805322"/>
            <a:ext cx="744300" cy="603900"/>
          </a:xfrm>
          <a:prstGeom prst="roundRect">
            <a:avLst>
              <a:gd fmla="val 16667" name="adj"/>
            </a:avLst>
          </a:prstGeom>
          <a:solidFill>
            <a:srgbClr val="D2D2D2">
              <a:alpha val="5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20"/>
          <p:cNvGrpSpPr/>
          <p:nvPr/>
        </p:nvGrpSpPr>
        <p:grpSpPr>
          <a:xfrm>
            <a:off x="260885" y="2119550"/>
            <a:ext cx="744300" cy="603900"/>
            <a:chOff x="260885" y="2043350"/>
            <a:chExt cx="744300" cy="603900"/>
          </a:xfrm>
        </p:grpSpPr>
        <p:sp>
          <p:nvSpPr>
            <p:cNvPr id="152" name="Google Shape;152;p20"/>
            <p:cNvSpPr/>
            <p:nvPr/>
          </p:nvSpPr>
          <p:spPr>
            <a:xfrm>
              <a:off x="260885" y="2043350"/>
              <a:ext cx="744300" cy="603900"/>
            </a:xfrm>
            <a:prstGeom prst="roundRect">
              <a:avLst>
                <a:gd fmla="val 16667" name="adj"/>
              </a:avLst>
            </a:prstGeom>
            <a:solidFill>
              <a:srgbClr val="D2D2D2">
                <a:alpha val="5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pic>
          <p:nvPicPr>
            <p:cNvPr descr="File:Notion app logo.png - Wikimedia Commons" id="153" name="Google Shape;153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8764" y="2198800"/>
              <a:ext cx="197228" cy="197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ile:Slack icon 2019.svg - Wikimedia Commons" id="154" name="Google Shape;154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6117" y="2198797"/>
              <a:ext cx="197227" cy="1972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cord's Branding Guidelines" id="155" name="Google Shape;155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7396" y="2435776"/>
              <a:ext cx="219959" cy="1671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ile:Salesforce.com logo.svg - Wikimedia Commons" id="156" name="Google Shape;156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43736" y="2420732"/>
              <a:ext cx="281988" cy="1972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" name="Google Shape;157;p20"/>
          <p:cNvGrpSpPr/>
          <p:nvPr/>
        </p:nvGrpSpPr>
        <p:grpSpPr>
          <a:xfrm>
            <a:off x="236725" y="3498425"/>
            <a:ext cx="792600" cy="603900"/>
            <a:chOff x="236725" y="3574625"/>
            <a:chExt cx="792600" cy="603900"/>
          </a:xfrm>
        </p:grpSpPr>
        <p:sp>
          <p:nvSpPr>
            <p:cNvPr id="158" name="Google Shape;158;p20"/>
            <p:cNvSpPr/>
            <p:nvPr/>
          </p:nvSpPr>
          <p:spPr>
            <a:xfrm>
              <a:off x="236725" y="3574625"/>
              <a:ext cx="792600" cy="603900"/>
            </a:xfrm>
            <a:prstGeom prst="roundRect">
              <a:avLst>
                <a:gd fmla="val 16667" name="adj"/>
              </a:avLst>
            </a:prstGeom>
            <a:solidFill>
              <a:srgbClr val="D2D2D2">
                <a:alpha val="5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pic>
          <p:nvPicPr>
            <p:cNvPr descr="File:PDF file icon.svg - Wikimedia Commons" id="159" name="Google Shape;159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02886" y="3745120"/>
              <a:ext cx="136087" cy="1671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ile:Microsoft Office PowerPoint (2019–present).svg - Wikimedia Commons" id="160" name="Google Shape;160;p2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18655" y="3760161"/>
              <a:ext cx="179779" cy="1671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ile:Microsoft Office Excel (2019–present).svg - Wikimedia Commons" id="161" name="Google Shape;161;p2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53425" y="3760143"/>
              <a:ext cx="179782" cy="1671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- Free web icons" id="162" name="Google Shape;162;p2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37008" y="3960730"/>
              <a:ext cx="179781" cy="1797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ile:Speaker Icon.svg - Wikipedia" id="163" name="Google Shape;163;p2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76637" y="3967050"/>
              <a:ext cx="167156" cy="16714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File:Snowflake Logo.svg - Wikimedia Commons" id="164" name="Google Shape;164;p20"/>
          <p:cNvPicPr preferRelativeResize="0"/>
          <p:nvPr/>
        </p:nvPicPr>
        <p:blipFill rotWithShape="1">
          <a:blip r:embed="rId12">
            <a:alphaModFix/>
          </a:blip>
          <a:srcRect b="0" l="0" r="74385" t="0"/>
          <a:stretch/>
        </p:blipFill>
        <p:spPr>
          <a:xfrm>
            <a:off x="565990" y="3195762"/>
            <a:ext cx="197227" cy="184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stgreSQL - Wikipedia" id="165" name="Google Shape;165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57549" y="3002212"/>
            <a:ext cx="197227" cy="2037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MongoDB Logo.svg - Wikimedia Commons" id="166" name="Google Shape;166;p20"/>
          <p:cNvPicPr preferRelativeResize="0"/>
          <p:nvPr/>
        </p:nvPicPr>
        <p:blipFill rotWithShape="1">
          <a:blip r:embed="rId14">
            <a:alphaModFix/>
          </a:blip>
          <a:srcRect b="0" l="0" r="85870" t="0"/>
          <a:stretch/>
        </p:blipFill>
        <p:spPr>
          <a:xfrm>
            <a:off x="761941" y="2973902"/>
            <a:ext cx="136080" cy="2604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p20"/>
          <p:cNvGrpSpPr/>
          <p:nvPr/>
        </p:nvGrpSpPr>
        <p:grpSpPr>
          <a:xfrm>
            <a:off x="236720" y="4191522"/>
            <a:ext cx="792569" cy="603779"/>
            <a:chOff x="222575" y="3417300"/>
            <a:chExt cx="1724100" cy="1225200"/>
          </a:xfrm>
        </p:grpSpPr>
        <p:sp>
          <p:nvSpPr>
            <p:cNvPr id="168" name="Google Shape;168;p20"/>
            <p:cNvSpPr/>
            <p:nvPr/>
          </p:nvSpPr>
          <p:spPr>
            <a:xfrm>
              <a:off x="222575" y="3417300"/>
              <a:ext cx="1724100" cy="1225200"/>
            </a:xfrm>
            <a:prstGeom prst="roundRect">
              <a:avLst>
                <a:gd fmla="val 16667" name="adj"/>
              </a:avLst>
            </a:prstGeom>
            <a:solidFill>
              <a:srgbClr val="D2D2D2">
                <a:alpha val="5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Pinecone 2.0: Take Vector Search from the Lab to Production | Pinecone" id="169" name="Google Shape;169;p20"/>
            <p:cNvPicPr preferRelativeResize="0"/>
            <p:nvPr/>
          </p:nvPicPr>
          <p:blipFill rotWithShape="1">
            <a:blip r:embed="rId15">
              <a:alphaModFix/>
            </a:blip>
            <a:srcRect b="10289" l="3742" r="76559" t="11168"/>
            <a:stretch/>
          </p:blipFill>
          <p:spPr>
            <a:xfrm>
              <a:off x="275117" y="3586075"/>
              <a:ext cx="400201" cy="4356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itHub - weaviate/weaviate: Weaviate is an open source vector search engine  that stores both objects and vectors, allowing for combining vector search  with structured filtering with the fault-tolerance and scalability of a" id="170" name="Google Shape;170;p20"/>
            <p:cNvPicPr preferRelativeResize="0"/>
            <p:nvPr/>
          </p:nvPicPr>
          <p:blipFill rotWithShape="1">
            <a:blip r:embed="rId16">
              <a:alphaModFix/>
            </a:blip>
            <a:srcRect b="0" l="9859" r="9391" t="27315"/>
            <a:stretch/>
          </p:blipFill>
          <p:spPr>
            <a:xfrm>
              <a:off x="762305" y="3617681"/>
              <a:ext cx="400206" cy="2549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0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385698" y="4100515"/>
              <a:ext cx="510094" cy="3392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72" name="Google Shape;172;p20"/>
          <p:cNvCxnSpPr>
            <a:stCxn id="144" idx="3"/>
            <a:endCxn id="145" idx="1"/>
          </p:cNvCxnSpPr>
          <p:nvPr/>
        </p:nvCxnSpPr>
        <p:spPr>
          <a:xfrm>
            <a:off x="3638150" y="3069100"/>
            <a:ext cx="66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0"/>
          <p:cNvCxnSpPr>
            <a:stCxn id="145" idx="3"/>
            <a:endCxn id="146" idx="1"/>
          </p:cNvCxnSpPr>
          <p:nvPr/>
        </p:nvCxnSpPr>
        <p:spPr>
          <a:xfrm>
            <a:off x="6063150" y="3069100"/>
            <a:ext cx="689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0"/>
          <p:cNvCxnSpPr>
            <a:endCxn id="144" idx="1"/>
          </p:cNvCxnSpPr>
          <p:nvPr/>
        </p:nvCxnSpPr>
        <p:spPr>
          <a:xfrm>
            <a:off x="1111850" y="3069100"/>
            <a:ext cx="76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The Milvus Project · GitHub" id="175" name="Google Shape;175;p20"/>
          <p:cNvPicPr preferRelativeResize="0"/>
          <p:nvPr/>
        </p:nvPicPr>
        <p:blipFill rotWithShape="1">
          <a:blip r:embed="rId18">
            <a:alphaModFix/>
          </a:blip>
          <a:srcRect b="0" l="16878" r="11390" t="14273"/>
          <a:stretch/>
        </p:blipFill>
        <p:spPr>
          <a:xfrm>
            <a:off x="614126" y="4398472"/>
            <a:ext cx="332025" cy="39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749850" y="1045725"/>
            <a:ext cx="7644300" cy="10449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Knowledge-Intensive LLM Applications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749850" y="2616175"/>
            <a:ext cx="7644300" cy="2451000"/>
          </a:xfrm>
          <a:prstGeom prst="roundRect">
            <a:avLst>
              <a:gd fmla="val 9330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 txBox="1"/>
          <p:nvPr/>
        </p:nvSpPr>
        <p:spPr>
          <a:xfrm>
            <a:off x="749850" y="2616650"/>
            <a:ext cx="764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LlamaIndex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Data Interface for LLM app development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1161225" y="3311425"/>
            <a:ext cx="2172600" cy="1487700"/>
          </a:xfrm>
          <a:prstGeom prst="roundRect">
            <a:avLst>
              <a:gd fmla="val 16667" name="adj"/>
            </a:avLst>
          </a:prstGeom>
          <a:solidFill>
            <a:srgbClr val="D2D2D2">
              <a:alpha val="5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descr="File:Notion app logo.png - Wikimedia Commons"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618" y="3472268"/>
            <a:ext cx="282070" cy="2820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lack icon 2019.svg - Wikimedia Commons" id="185" name="Google Shape;18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9488" y="3472264"/>
            <a:ext cx="282069" cy="2820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scord's Branding Guidelines" id="186" name="Google Shape;18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9359" y="3811181"/>
            <a:ext cx="314580" cy="2390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alesforce.com logo.svg - Wikimedia Commons" id="187" name="Google Shape;18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8876" y="3789667"/>
            <a:ext cx="403293" cy="2820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DF file icon.svg - Wikimedia Commons" id="188" name="Google Shape;18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85421" y="3493785"/>
            <a:ext cx="194626" cy="2390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Microsoft Office PowerPoint (2019–present).svg - Wikimedia Commons" id="189" name="Google Shape;189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94008" y="3515296"/>
            <a:ext cx="257115" cy="2390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Microsoft Office Excel (2019–present).svg - Wikimedia Commons" id="190" name="Google Shape;190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29769" y="3515270"/>
            <a:ext cx="257119" cy="2390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- Free web icons" id="191" name="Google Shape;191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63273" y="3802142"/>
            <a:ext cx="257120" cy="2571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peaker Icon.svg - Wikipedia" id="192" name="Google Shape;192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590898" y="3811180"/>
            <a:ext cx="239062" cy="2390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necone 2.0: Take Vector Search from the Lab to Production | Pinecone" id="193" name="Google Shape;193;p21"/>
          <p:cNvPicPr preferRelativeResize="0"/>
          <p:nvPr/>
        </p:nvPicPr>
        <p:blipFill rotWithShape="1">
          <a:blip r:embed="rId12">
            <a:alphaModFix/>
          </a:blip>
          <a:srcRect b="10289" l="3742" r="76559" t="11168"/>
          <a:stretch/>
        </p:blipFill>
        <p:spPr>
          <a:xfrm>
            <a:off x="1398574" y="4110559"/>
            <a:ext cx="282070" cy="3070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 - weaviate/weaviate: Weaviate is an open source vector search engine  that stores both objects and vectors, allowing for combining vector search  with structured filtering with the fault-tolerance and scalability of a" id="194" name="Google Shape;194;p21"/>
          <p:cNvPicPr preferRelativeResize="0"/>
          <p:nvPr/>
        </p:nvPicPr>
        <p:blipFill rotWithShape="1">
          <a:blip r:embed="rId13">
            <a:alphaModFix/>
          </a:blip>
          <a:srcRect b="0" l="9859" r="9391" t="27315"/>
          <a:stretch/>
        </p:blipFill>
        <p:spPr>
          <a:xfrm>
            <a:off x="1743919" y="4123055"/>
            <a:ext cx="442876" cy="2820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nowflake Logo.svg - Wikimedia Commons" id="195" name="Google Shape;195;p21"/>
          <p:cNvPicPr preferRelativeResize="0"/>
          <p:nvPr/>
        </p:nvPicPr>
        <p:blipFill rotWithShape="1">
          <a:blip r:embed="rId14">
            <a:alphaModFix/>
          </a:blip>
          <a:srcRect b="0" l="0" r="74385" t="0"/>
          <a:stretch/>
        </p:blipFill>
        <p:spPr>
          <a:xfrm>
            <a:off x="2737693" y="4433041"/>
            <a:ext cx="282070" cy="263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stgreSQL - Wikipedia" id="196" name="Google Shape;196;p2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455637" y="4220968"/>
            <a:ext cx="282070" cy="2914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MongoDB Logo.svg - Wikimedia Commons" id="197" name="Google Shape;197;p21"/>
          <p:cNvPicPr preferRelativeResize="0"/>
          <p:nvPr/>
        </p:nvPicPr>
        <p:blipFill rotWithShape="1">
          <a:blip r:embed="rId16">
            <a:alphaModFix/>
          </a:blip>
          <a:srcRect b="0" l="0" r="85870" t="0"/>
          <a:stretch/>
        </p:blipFill>
        <p:spPr>
          <a:xfrm>
            <a:off x="2953210" y="4180460"/>
            <a:ext cx="194618" cy="372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598673" y="4482981"/>
            <a:ext cx="359526" cy="23909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/>
          <p:nvPr/>
        </p:nvSpPr>
        <p:spPr>
          <a:xfrm>
            <a:off x="5401500" y="3439075"/>
            <a:ext cx="2581500" cy="1371300"/>
          </a:xfrm>
          <a:prstGeom prst="roundRect">
            <a:avLst>
              <a:gd fmla="val 10913" name="adj"/>
            </a:avLst>
          </a:prstGeom>
          <a:solidFill>
            <a:srgbClr val="D2D2D2">
              <a:alpha val="5849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Foundation Models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Open Ai Logo PNG Vectors Free Download" id="200" name="Google Shape;200;p2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905400" y="3848321"/>
            <a:ext cx="442875" cy="4488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21 Labs - Crunchbase Company Profile &amp; Funding" id="201" name="Google Shape;201;p21"/>
          <p:cNvPicPr preferRelativeResize="0"/>
          <p:nvPr/>
        </p:nvPicPr>
        <p:blipFill rotWithShape="1">
          <a:blip r:embed="rId19">
            <a:alphaModFix/>
          </a:blip>
          <a:srcRect b="34590" l="0" r="0" t="34633"/>
          <a:stretch/>
        </p:blipFill>
        <p:spPr>
          <a:xfrm>
            <a:off x="6975035" y="4512627"/>
            <a:ext cx="835394" cy="25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thropic" id="202" name="Google Shape;202;p21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602050" y="3796300"/>
            <a:ext cx="552900" cy="552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here Raises $125M Series B to Fuel Rapid Platform" id="203" name="Google Shape;203;p21"/>
          <p:cNvPicPr preferRelativeResize="0"/>
          <p:nvPr/>
        </p:nvPicPr>
        <p:blipFill rotWithShape="1">
          <a:blip r:embed="rId21">
            <a:alphaModFix/>
          </a:blip>
          <a:srcRect b="25109" l="11769" r="10597" t="19657"/>
          <a:stretch/>
        </p:blipFill>
        <p:spPr>
          <a:xfrm>
            <a:off x="5491750" y="4418875"/>
            <a:ext cx="1068434" cy="372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21"/>
          <p:cNvCxnSpPr/>
          <p:nvPr/>
        </p:nvCxnSpPr>
        <p:spPr>
          <a:xfrm>
            <a:off x="3430275" y="2086425"/>
            <a:ext cx="0" cy="525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1"/>
          <p:cNvCxnSpPr/>
          <p:nvPr/>
        </p:nvCxnSpPr>
        <p:spPr>
          <a:xfrm rot="10800000">
            <a:off x="5137775" y="2086400"/>
            <a:ext cx="0" cy="510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1"/>
          <p:cNvSpPr txBox="1"/>
          <p:nvPr/>
        </p:nvSpPr>
        <p:spPr>
          <a:xfrm>
            <a:off x="1590900" y="2072025"/>
            <a:ext cx="165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Input: </a:t>
            </a: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rich query description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21"/>
          <p:cNvSpPr txBox="1"/>
          <p:nvPr/>
        </p:nvSpPr>
        <p:spPr>
          <a:xfrm>
            <a:off x="5401500" y="2072025"/>
            <a:ext cx="201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Output: </a:t>
            </a: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rich response with references, actions, etc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Google Shape;208;p21"/>
          <p:cNvSpPr txBox="1"/>
          <p:nvPr/>
        </p:nvSpPr>
        <p:spPr>
          <a:xfrm>
            <a:off x="2355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844425" y="1487625"/>
            <a:ext cx="793500" cy="48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Sales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1805325" y="1487625"/>
            <a:ext cx="1061400" cy="48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Marketing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1" name="Google Shape;211;p21"/>
          <p:cNvSpPr/>
          <p:nvPr/>
        </p:nvSpPr>
        <p:spPr>
          <a:xfrm>
            <a:off x="2968350" y="1487625"/>
            <a:ext cx="1061400" cy="48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Recruiting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4131375" y="1487625"/>
            <a:ext cx="853500" cy="48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Dev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1"/>
          <p:cNvSpPr/>
          <p:nvPr/>
        </p:nvSpPr>
        <p:spPr>
          <a:xfrm>
            <a:off x="5086500" y="1487625"/>
            <a:ext cx="740400" cy="48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Legal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5928525" y="1487625"/>
            <a:ext cx="1104300" cy="48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Finance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7134450" y="1487625"/>
            <a:ext cx="1104300" cy="48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…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6" name="Google Shape;2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LlamaIndex</a:t>
            </a:r>
            <a:endParaRPr/>
          </a:p>
        </p:txBody>
      </p:sp>
      <p:pic>
        <p:nvPicPr>
          <p:cNvPr id="217" name="Google Shape;217;p21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717116" y="3493352"/>
            <a:ext cx="1158800" cy="11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