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56fd6f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56fd6f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dd9ee3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dd9ee3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3b6674a8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3b6674a8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b627f872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b627f872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b627f872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b627f872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b627f872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b627f872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b627f872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b627f872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627f872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b627f872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56fd6f9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56fd6f9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c64f6dc1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c64f6dc1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e3e0db3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3e3e0db3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e3e0db3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e3e0db3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e2aa72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e2aa72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09249965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09249965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09249965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09249965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09249965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109249965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56fd6f90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56fd6f90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56fd6f90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56fd6f90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56fd6f90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56fd6f90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56fd6f9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256fd6f9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56fd6f9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256fd6f9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092499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092499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56fd6f90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56fd6f90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56fd6f90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56fd6f90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56fd6f90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56fd6f90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56fd6f90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56fd6f90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0924996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0924996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b6674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b6674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b6674a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b6674a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0924996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0924996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3b6674a8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3b6674a8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09249965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09249965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11" Type="http://schemas.openxmlformats.org/officeDocument/2006/relationships/image" Target="../media/image11.png"/><Relationship Id="rId22" Type="http://schemas.openxmlformats.org/officeDocument/2006/relationships/image" Target="../media/image15.jpg"/><Relationship Id="rId10" Type="http://schemas.openxmlformats.org/officeDocument/2006/relationships/image" Target="../media/image5.png"/><Relationship Id="rId21" Type="http://schemas.openxmlformats.org/officeDocument/2006/relationships/image" Target="../media/image28.png"/><Relationship Id="rId13" Type="http://schemas.openxmlformats.org/officeDocument/2006/relationships/image" Target="../media/image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9" Type="http://schemas.openxmlformats.org/officeDocument/2006/relationships/image" Target="../media/image17.png"/><Relationship Id="rId15" Type="http://schemas.openxmlformats.org/officeDocument/2006/relationships/image" Target="../media/image24.png"/><Relationship Id="rId14" Type="http://schemas.openxmlformats.org/officeDocument/2006/relationships/image" Target="../media/image40.png"/><Relationship Id="rId17" Type="http://schemas.openxmlformats.org/officeDocument/2006/relationships/image" Target="../media/image16.png"/><Relationship Id="rId16" Type="http://schemas.openxmlformats.org/officeDocument/2006/relationships/image" Target="../media/image47.png"/><Relationship Id="rId5" Type="http://schemas.openxmlformats.org/officeDocument/2006/relationships/image" Target="../media/image1.png"/><Relationship Id="rId19" Type="http://schemas.openxmlformats.org/officeDocument/2006/relationships/image" Target="../media/image26.png"/><Relationship Id="rId6" Type="http://schemas.openxmlformats.org/officeDocument/2006/relationships/image" Target="../media/image61.png"/><Relationship Id="rId18" Type="http://schemas.openxmlformats.org/officeDocument/2006/relationships/image" Target="../media/image27.png"/><Relationship Id="rId7" Type="http://schemas.openxmlformats.org/officeDocument/2006/relationships/image" Target="../media/image18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lamahub.ai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erryjliu/llama_index" TargetMode="External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lab.research.google.com/drive/12cdBWMpOfCxpiAS1zSqZRY66o84qMiTo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lab.research.google.com/drive/1g9YlvlSZ5N1Ggcqaq2FwmXqlrIXwuTwe#scrollTo=4LEEJ8C-5R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J7ZaTx746T9Xaglr-9PhdB5knnHs25ws?usp=sharing#scrollTo=DC48kzSQJkJ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7.png"/><Relationship Id="rId13" Type="http://schemas.openxmlformats.org/officeDocument/2006/relationships/image" Target="../media/image4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5" Type="http://schemas.openxmlformats.org/officeDocument/2006/relationships/image" Target="../media/image47.png"/><Relationship Id="rId14" Type="http://schemas.openxmlformats.org/officeDocument/2006/relationships/image" Target="../media/image24.png"/><Relationship Id="rId17" Type="http://schemas.openxmlformats.org/officeDocument/2006/relationships/image" Target="../media/image2.png"/><Relationship Id="rId16" Type="http://schemas.openxmlformats.org/officeDocument/2006/relationships/image" Target="../media/image8.png"/><Relationship Id="rId5" Type="http://schemas.openxmlformats.org/officeDocument/2006/relationships/image" Target="../media/image42.png"/><Relationship Id="rId19" Type="http://schemas.openxmlformats.org/officeDocument/2006/relationships/image" Target="../media/image3.png"/><Relationship Id="rId6" Type="http://schemas.openxmlformats.org/officeDocument/2006/relationships/image" Target="../media/image1.png"/><Relationship Id="rId18" Type="http://schemas.openxmlformats.org/officeDocument/2006/relationships/image" Target="../media/image16.png"/><Relationship Id="rId7" Type="http://schemas.openxmlformats.org/officeDocument/2006/relationships/image" Target="../media/image61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5.png"/><Relationship Id="rId13" Type="http://schemas.openxmlformats.org/officeDocument/2006/relationships/image" Target="../media/image24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9" Type="http://schemas.openxmlformats.org/officeDocument/2006/relationships/image" Target="../media/image17.png"/><Relationship Id="rId15" Type="http://schemas.openxmlformats.org/officeDocument/2006/relationships/image" Target="../media/image8.png"/><Relationship Id="rId14" Type="http://schemas.openxmlformats.org/officeDocument/2006/relationships/image" Target="../media/image47.png"/><Relationship Id="rId17" Type="http://schemas.openxmlformats.org/officeDocument/2006/relationships/image" Target="../media/image16.png"/><Relationship Id="rId16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1.png"/><Relationship Id="rId18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450" y="772250"/>
            <a:ext cx="3144000" cy="3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00600" y="1463550"/>
            <a:ext cx="79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Llama Index and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 of QA Systems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600600" y="3547575"/>
            <a:ext cx="768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Ravi Theja: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Scientist - Glance (Inmobi)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Source Contributor at Llama Index.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749850" y="1045725"/>
            <a:ext cx="7644300" cy="1044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Knowledge-Intensive LLM Applications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749850" y="2616175"/>
            <a:ext cx="7644300" cy="2451000"/>
          </a:xfrm>
          <a:prstGeom prst="roundRect">
            <a:avLst>
              <a:gd fmla="val 933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749850" y="2616650"/>
            <a:ext cx="764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LlamaIndex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Interface for LLM app development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161225" y="3311425"/>
            <a:ext cx="2172600" cy="14877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File:Notion app logo.png - Wikimedia Commons"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18" y="3472268"/>
            <a:ext cx="282070" cy="282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ck icon 2019.svg - Wikimedia Commons"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488" y="3472264"/>
            <a:ext cx="282069" cy="282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's Branding Guidelines"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359" y="3811181"/>
            <a:ext cx="314580" cy="239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alesforce.com logo.svg - Wikimedia Commons"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876" y="3789667"/>
            <a:ext cx="403293" cy="282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DF file icon.svg - Wikimedia Commons" id="195" name="Google Shape;19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421" y="3493785"/>
            <a:ext cx="194626" cy="239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PowerPoint (2019–present).svg - Wikimedia Commons" id="196" name="Google Shape;19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4008" y="3515296"/>
            <a:ext cx="257115" cy="239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9–present).svg - Wikimedia Commons" id="197" name="Google Shape;19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9769" y="3515270"/>
            <a:ext cx="257119" cy="23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- Free web icons" id="198" name="Google Shape;19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3273" y="3802142"/>
            <a:ext cx="257120" cy="257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peaker Icon.svg - Wikipedia" id="199" name="Google Shape;19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90898" y="3811180"/>
            <a:ext cx="239062" cy="239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necone 2.0: Take Vector Search from the Lab to Production | Pinecone" id="200" name="Google Shape;200;p22"/>
          <p:cNvPicPr preferRelativeResize="0"/>
          <p:nvPr/>
        </p:nvPicPr>
        <p:blipFill rotWithShape="1">
          <a:blip r:embed="rId12">
            <a:alphaModFix/>
          </a:blip>
          <a:srcRect b="10289" l="3742" r="76559" t="11168"/>
          <a:stretch/>
        </p:blipFill>
        <p:spPr>
          <a:xfrm>
            <a:off x="1398574" y="4110559"/>
            <a:ext cx="282070" cy="307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weaviate/weaviate: Weaviate is an open source vector search engine  that stores both objects and vectors, allowing for combining vector search  with structured filtering with the fault-tolerance and scalability of a" id="201" name="Google Shape;201;p22"/>
          <p:cNvPicPr preferRelativeResize="0"/>
          <p:nvPr/>
        </p:nvPicPr>
        <p:blipFill rotWithShape="1">
          <a:blip r:embed="rId13">
            <a:alphaModFix/>
          </a:blip>
          <a:srcRect b="0" l="9859" r="9391" t="27315"/>
          <a:stretch/>
        </p:blipFill>
        <p:spPr>
          <a:xfrm>
            <a:off x="1743919" y="4123055"/>
            <a:ext cx="442876" cy="282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nowflake Logo.svg - Wikimedia Commons" id="202" name="Google Shape;202;p22"/>
          <p:cNvPicPr preferRelativeResize="0"/>
          <p:nvPr/>
        </p:nvPicPr>
        <p:blipFill rotWithShape="1">
          <a:blip r:embed="rId14">
            <a:alphaModFix/>
          </a:blip>
          <a:srcRect b="0" l="0" r="74385" t="0"/>
          <a:stretch/>
        </p:blipFill>
        <p:spPr>
          <a:xfrm>
            <a:off x="2737693" y="4433041"/>
            <a:ext cx="282070" cy="263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203" name="Google Shape;203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5637" y="4220968"/>
            <a:ext cx="282070" cy="29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204" name="Google Shape;204;p22"/>
          <p:cNvPicPr preferRelativeResize="0"/>
          <p:nvPr/>
        </p:nvPicPr>
        <p:blipFill rotWithShape="1">
          <a:blip r:embed="rId16">
            <a:alphaModFix/>
          </a:blip>
          <a:srcRect b="0" l="0" r="85870" t="0"/>
          <a:stretch/>
        </p:blipFill>
        <p:spPr>
          <a:xfrm>
            <a:off x="2953210" y="4180460"/>
            <a:ext cx="194618" cy="37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98673" y="4482981"/>
            <a:ext cx="359526" cy="23909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5401500" y="3439075"/>
            <a:ext cx="2581500" cy="1371300"/>
          </a:xfrm>
          <a:prstGeom prst="roundRect">
            <a:avLst>
              <a:gd fmla="val 10913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Foundation Models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pen Ai Logo PNG Vectors Free Download" id="207" name="Google Shape;207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05400" y="3848321"/>
            <a:ext cx="442875" cy="448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21 Labs - Crunchbase Company Profile &amp; Funding" id="208" name="Google Shape;208;p22"/>
          <p:cNvPicPr preferRelativeResize="0"/>
          <p:nvPr/>
        </p:nvPicPr>
        <p:blipFill rotWithShape="1">
          <a:blip r:embed="rId19">
            <a:alphaModFix/>
          </a:blip>
          <a:srcRect b="34590" l="0" r="0" t="34633"/>
          <a:stretch/>
        </p:blipFill>
        <p:spPr>
          <a:xfrm>
            <a:off x="6975035" y="4512627"/>
            <a:ext cx="835394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hropic" id="209" name="Google Shape;209;p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02050" y="3796300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here Raises $125M Series B to Fuel Rapid Platform" id="210" name="Google Shape;210;p22"/>
          <p:cNvPicPr preferRelativeResize="0"/>
          <p:nvPr/>
        </p:nvPicPr>
        <p:blipFill rotWithShape="1">
          <a:blip r:embed="rId21">
            <a:alphaModFix/>
          </a:blip>
          <a:srcRect b="25109" l="11769" r="10597" t="19657"/>
          <a:stretch/>
        </p:blipFill>
        <p:spPr>
          <a:xfrm>
            <a:off x="5491750" y="4418875"/>
            <a:ext cx="1068434" cy="37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2"/>
          <p:cNvCxnSpPr/>
          <p:nvPr/>
        </p:nvCxnSpPr>
        <p:spPr>
          <a:xfrm>
            <a:off x="3430275" y="2086425"/>
            <a:ext cx="0" cy="5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 rot="10800000">
            <a:off x="5137775" y="2086400"/>
            <a:ext cx="0" cy="51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 txBox="1"/>
          <p:nvPr/>
        </p:nvSpPr>
        <p:spPr>
          <a:xfrm>
            <a:off x="1590900" y="2072025"/>
            <a:ext cx="165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Input: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 query description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401500" y="2072025"/>
            <a:ext cx="20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Output: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 response with references, actions, etc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355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844425" y="1487625"/>
            <a:ext cx="7935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Sales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1805325" y="1487625"/>
            <a:ext cx="10614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Marketing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2968350" y="1487625"/>
            <a:ext cx="10614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Recruiting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131375" y="1487625"/>
            <a:ext cx="8535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Dev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5086500" y="1487625"/>
            <a:ext cx="7404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Legal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5928525" y="1487625"/>
            <a:ext cx="11043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Finance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7134450" y="1487625"/>
            <a:ext cx="11043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LlamaIndex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17116" y="3493352"/>
            <a:ext cx="1158800" cy="11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Connectors: powered by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LlamaHub</a:t>
            </a:r>
            <a:r>
              <a:rPr b="1" lang="en"/>
              <a:t> 🦙 </a:t>
            </a:r>
            <a:endParaRPr b="1"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1524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ingest any kind of data, from anywhere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into </a:t>
            </a:r>
            <a:r>
              <a:rPr i="1" lang="en"/>
              <a:t>unified </a:t>
            </a:r>
            <a:r>
              <a:rPr lang="en"/>
              <a:t>document containers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Powered by community-driven 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rapidly growing (90+ loaders and counting!)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support for multimodal documents (e.g. with inline images)</a:t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 b="17140" l="4285" r="28114" t="10568"/>
          <a:stretch/>
        </p:blipFill>
        <p:spPr>
          <a:xfrm>
            <a:off x="294000" y="2809125"/>
            <a:ext cx="5901550" cy="22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/>
        </p:nvSpPr>
        <p:spPr>
          <a:xfrm>
            <a:off x="6308400" y="3160563"/>
            <a:ext cx="237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&lt;10 lines of code</a:t>
            </a:r>
            <a:r>
              <a:rPr lang="en" sz="1800"/>
              <a:t> to ingest from Notion</a:t>
            </a:r>
            <a:endParaRPr sz="1800"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5">
            <a:alphaModFix/>
          </a:blip>
          <a:srcRect b="66781" l="1847" r="89115" t="2283"/>
          <a:stretch/>
        </p:blipFill>
        <p:spPr>
          <a:xfrm>
            <a:off x="7268100" y="3899475"/>
            <a:ext cx="445976" cy="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Indices + Query Interface</a:t>
            </a:r>
            <a:endParaRPr b="1"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Your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source documents 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are stored in a data collection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Our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data indices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 help to provide a view of your raw data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Vectors, keyword lookups, summaries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A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retriever 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helps to retrieve relevant documents for your query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A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query engine 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manages retrieval and synthesis given the query. 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17690" l="9391" r="9155" t="17697"/>
          <a:stretch/>
        </p:blipFill>
        <p:spPr>
          <a:xfrm>
            <a:off x="6394425" y="94777"/>
            <a:ext cx="2555200" cy="1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75" y="3478423"/>
            <a:ext cx="758662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Store Index</a:t>
            </a:r>
            <a:endParaRPr b="1"/>
          </a:p>
        </p:txBody>
      </p:sp>
      <p:grpSp>
        <p:nvGrpSpPr>
          <p:cNvPr id="247" name="Google Shape;247;p25"/>
          <p:cNvGrpSpPr/>
          <p:nvPr/>
        </p:nvGrpSpPr>
        <p:grpSpPr>
          <a:xfrm>
            <a:off x="311700" y="1818188"/>
            <a:ext cx="680700" cy="1024800"/>
            <a:chOff x="311700" y="2538225"/>
            <a:chExt cx="680700" cy="1024800"/>
          </a:xfrm>
        </p:grpSpPr>
        <p:sp>
          <p:nvSpPr>
            <p:cNvPr id="248" name="Google Shape;248;p25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49" name="Google Shape;24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25"/>
          <p:cNvGrpSpPr/>
          <p:nvPr/>
        </p:nvGrpSpPr>
        <p:grpSpPr>
          <a:xfrm>
            <a:off x="311700" y="4059450"/>
            <a:ext cx="680700" cy="1024800"/>
            <a:chOff x="311700" y="2538225"/>
            <a:chExt cx="680700" cy="1024800"/>
          </a:xfrm>
        </p:grpSpPr>
        <p:sp>
          <p:nvSpPr>
            <p:cNvPr id="251" name="Google Shape;251;p25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52" name="Google Shape;25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25"/>
          <p:cNvSpPr/>
          <p:nvPr/>
        </p:nvSpPr>
        <p:spPr>
          <a:xfrm>
            <a:off x="311700" y="2938825"/>
            <a:ext cx="680700" cy="10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PDF file icon.svg - Wikimedia Commons"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7" y="3323876"/>
            <a:ext cx="406375" cy="49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5"/>
          <p:cNvCxnSpPr>
            <a:stCxn id="248" idx="3"/>
            <a:endCxn id="256" idx="1"/>
          </p:cNvCxnSpPr>
          <p:nvPr/>
        </p:nvCxnSpPr>
        <p:spPr>
          <a:xfrm>
            <a:off x="992400" y="2330588"/>
            <a:ext cx="1345800" cy="10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5"/>
          <p:cNvCxnSpPr>
            <a:stCxn id="253" idx="3"/>
            <a:endCxn id="256" idx="1"/>
          </p:cNvCxnSpPr>
          <p:nvPr/>
        </p:nvCxnSpPr>
        <p:spPr>
          <a:xfrm flipH="1" rot="10800000">
            <a:off x="992400" y="3355225"/>
            <a:ext cx="1345800" cy="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5"/>
          <p:cNvCxnSpPr>
            <a:stCxn id="251" idx="3"/>
            <a:endCxn id="256" idx="1"/>
          </p:cNvCxnSpPr>
          <p:nvPr/>
        </p:nvCxnSpPr>
        <p:spPr>
          <a:xfrm flipH="1" rot="10800000">
            <a:off x="992400" y="3355050"/>
            <a:ext cx="1345800" cy="121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9" name="Google Shape;259;p25"/>
          <p:cNvGrpSpPr/>
          <p:nvPr/>
        </p:nvGrpSpPr>
        <p:grpSpPr>
          <a:xfrm>
            <a:off x="576500" y="5692475"/>
            <a:ext cx="3611150" cy="1476950"/>
            <a:chOff x="3026650" y="2656700"/>
            <a:chExt cx="3611150" cy="1476950"/>
          </a:xfrm>
        </p:grpSpPr>
        <p:sp>
          <p:nvSpPr>
            <p:cNvPr id="260" name="Google Shape;260;p25"/>
            <p:cNvSpPr/>
            <p:nvPr/>
          </p:nvSpPr>
          <p:spPr>
            <a:xfrm>
              <a:off x="3026650" y="2656700"/>
              <a:ext cx="3611150" cy="1476950"/>
            </a:xfrm>
            <a:prstGeom prst="flowChartMagneticDrum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Vector Store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362950" y="3274875"/>
              <a:ext cx="536400" cy="448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Node1</a:t>
              </a:r>
              <a:endParaRPr sz="800"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108125" y="3274875"/>
              <a:ext cx="536400" cy="448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Node2</a:t>
              </a:r>
              <a:endParaRPr sz="800"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853300" y="3274875"/>
              <a:ext cx="536400" cy="448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Node3</a:t>
              </a:r>
              <a:endParaRPr sz="800"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3308950" y="3766825"/>
              <a:ext cx="644400" cy="196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Embedding1</a:t>
              </a:r>
              <a:endParaRPr sz="600"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054125" y="3766825"/>
              <a:ext cx="644400" cy="196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Embedding2</a:t>
              </a:r>
              <a:endParaRPr sz="600"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799300" y="3766825"/>
              <a:ext cx="644400" cy="196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Embedding3</a:t>
              </a:r>
              <a:endParaRPr sz="600"/>
            </a:p>
          </p:txBody>
        </p:sp>
      </p:grpSp>
      <p:pic>
        <p:nvPicPr>
          <p:cNvPr id="256" name="Google Shape;256;p25"/>
          <p:cNvPicPr preferRelativeResize="0"/>
          <p:nvPr/>
        </p:nvPicPr>
        <p:blipFill rotWithShape="1">
          <a:blip r:embed="rId5">
            <a:alphaModFix/>
          </a:blip>
          <a:srcRect b="27919" l="17496" r="17365" t="28182"/>
          <a:stretch/>
        </p:blipFill>
        <p:spPr>
          <a:xfrm>
            <a:off x="2338050" y="2226113"/>
            <a:ext cx="5484800" cy="2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107850" y="1272875"/>
            <a:ext cx="46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Documents</a:t>
            </a:r>
            <a:endParaRPr b="1"/>
          </a:p>
        </p:txBody>
      </p:sp>
      <p:sp>
        <p:nvSpPr>
          <p:cNvPr id="268" name="Google Shape;268;p25"/>
          <p:cNvSpPr txBox="1"/>
          <p:nvPr/>
        </p:nvSpPr>
        <p:spPr>
          <a:xfrm>
            <a:off x="2832000" y="1518525"/>
            <a:ext cx="46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as Nodes in a vector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is indexed with an embedding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Store Index</a:t>
            </a:r>
            <a:endParaRPr b="1"/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18586" l="14815" r="14702" t="17120"/>
          <a:stretch/>
        </p:blipFill>
        <p:spPr>
          <a:xfrm>
            <a:off x="1785575" y="1153000"/>
            <a:ext cx="5412750" cy="39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</a:t>
            </a:r>
            <a:r>
              <a:rPr b="1" lang="en"/>
              <a:t> Index</a:t>
            </a:r>
            <a:endParaRPr b="1"/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33199" l="15673" r="15762" t="33400"/>
          <a:stretch/>
        </p:blipFill>
        <p:spPr>
          <a:xfrm>
            <a:off x="2241950" y="2354075"/>
            <a:ext cx="6269501" cy="142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81" name="Google Shape;281;p27"/>
          <p:cNvGrpSpPr/>
          <p:nvPr/>
        </p:nvGrpSpPr>
        <p:grpSpPr>
          <a:xfrm>
            <a:off x="175575" y="1570813"/>
            <a:ext cx="680700" cy="1024800"/>
            <a:chOff x="311700" y="2538225"/>
            <a:chExt cx="680700" cy="1024800"/>
          </a:xfrm>
        </p:grpSpPr>
        <p:sp>
          <p:nvSpPr>
            <p:cNvPr id="282" name="Google Shape;282;p27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83" name="Google Shape;28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p27"/>
          <p:cNvGrpSpPr/>
          <p:nvPr/>
        </p:nvGrpSpPr>
        <p:grpSpPr>
          <a:xfrm>
            <a:off x="175575" y="3812075"/>
            <a:ext cx="680700" cy="1024800"/>
            <a:chOff x="311700" y="2538225"/>
            <a:chExt cx="680700" cy="1024800"/>
          </a:xfrm>
        </p:grpSpPr>
        <p:sp>
          <p:nvSpPr>
            <p:cNvPr id="285" name="Google Shape;285;p27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86" name="Google Shape;28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27"/>
          <p:cNvSpPr/>
          <p:nvPr/>
        </p:nvSpPr>
        <p:spPr>
          <a:xfrm>
            <a:off x="175575" y="2691450"/>
            <a:ext cx="680700" cy="10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PDF file icon.svg - Wikimedia Commons" id="288" name="Google Shape;2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42" y="3076501"/>
            <a:ext cx="406375" cy="49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27"/>
          <p:cNvCxnSpPr>
            <a:stCxn id="282" idx="3"/>
            <a:endCxn id="280" idx="1"/>
          </p:cNvCxnSpPr>
          <p:nvPr/>
        </p:nvCxnSpPr>
        <p:spPr>
          <a:xfrm>
            <a:off x="856275" y="2083213"/>
            <a:ext cx="1385700" cy="9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7"/>
          <p:cNvCxnSpPr>
            <a:stCxn id="287" idx="3"/>
            <a:endCxn id="280" idx="1"/>
          </p:cNvCxnSpPr>
          <p:nvPr/>
        </p:nvCxnSpPr>
        <p:spPr>
          <a:xfrm flipH="1" rot="10800000">
            <a:off x="856275" y="3066750"/>
            <a:ext cx="138570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7"/>
          <p:cNvCxnSpPr>
            <a:stCxn id="285" idx="3"/>
            <a:endCxn id="280" idx="1"/>
          </p:cNvCxnSpPr>
          <p:nvPr/>
        </p:nvCxnSpPr>
        <p:spPr>
          <a:xfrm flipH="1" rot="10800000">
            <a:off x="856275" y="3066575"/>
            <a:ext cx="1385700" cy="125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7"/>
          <p:cNvSpPr txBox="1"/>
          <p:nvPr/>
        </p:nvSpPr>
        <p:spPr>
          <a:xfrm>
            <a:off x="992875" y="1570825"/>
            <a:ext cx="46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 Index</a:t>
            </a:r>
            <a:endParaRPr b="1"/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20498" l="11208" r="9802" t="21318"/>
          <a:stretch/>
        </p:blipFill>
        <p:spPr>
          <a:xfrm>
            <a:off x="395888" y="1417225"/>
            <a:ext cx="8352226" cy="30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Corresponds to a chunk of text from a Document. LlamaIndex takes in Document objects and internally parses/chunks them into Node objects.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Response Synthesis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Our module which synthesizes a response given the retrieved Node.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75" y="3484650"/>
            <a:ext cx="5095650" cy="1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466525" y="2775100"/>
            <a:ext cx="68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List Index: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 Synthesis</a:t>
            </a:r>
            <a:endParaRPr b="1"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and refine</a:t>
            </a:r>
            <a:endParaRPr/>
          </a:p>
        </p:txBody>
      </p:sp>
      <p:pic>
        <p:nvPicPr>
          <p:cNvPr id="313" name="Google Shape;313;p30"/>
          <p:cNvPicPr preferRelativeResize="0"/>
          <p:nvPr/>
        </p:nvPicPr>
        <p:blipFill rotWithShape="1">
          <a:blip r:embed="rId3">
            <a:alphaModFix/>
          </a:blip>
          <a:srcRect b="25434" l="13173" r="13069" t="24508"/>
          <a:stretch/>
        </p:blipFill>
        <p:spPr>
          <a:xfrm>
            <a:off x="725588" y="1896500"/>
            <a:ext cx="7692826" cy="2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Semantic Search</a:t>
            </a:r>
            <a:endParaRPr b="1"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700" y="3432500"/>
            <a:ext cx="8520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Answer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The author grew up writing short stories, programming on an IBM 1401, and working on microcomputers. He wrote simple games, a program to predict how high his model rockets would fly, and a word processor. He studied philosophy in college, but switched to AI. He reverse-engineered SHRDLU for his undergraduate thesis and wrote a book about Lisp hacking. He visited the Carnegie Institute and realized he could make art that would last.</a:t>
            </a:r>
            <a:endParaRPr sz="1000"/>
          </a:p>
        </p:txBody>
      </p:sp>
      <p:sp>
        <p:nvSpPr>
          <p:cNvPr id="320" name="Google Shape;320;p31"/>
          <p:cNvSpPr txBox="1"/>
          <p:nvPr/>
        </p:nvSpPr>
        <p:spPr>
          <a:xfrm>
            <a:off x="377975" y="1304425"/>
            <a:ext cx="83229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GPTVectorStoreIndex, SimpleDirectoryReader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documents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SimpleDirectoryReader(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load_data()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GPTVectorStoreIndex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from_documents(documents)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query_engine = index.as_query_engine(response_mode=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"tree_summarize"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query_engine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"What did the author do growing up?"</a:t>
            </a:r>
            <a:endParaRPr sz="1200">
              <a:solidFill>
                <a:srgbClr val="BA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76083" y="175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LlamaIndex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6075" y="3840225"/>
            <a:ext cx="85206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Central Interface between LLM’s + your external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https://github.com/jerryjliu/llama_index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738" y="529475"/>
            <a:ext cx="2301275" cy="23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Summarization</a:t>
            </a:r>
            <a:endParaRPr b="1"/>
          </a:p>
        </p:txBody>
      </p:sp>
      <p:sp>
        <p:nvSpPr>
          <p:cNvPr id="326" name="Google Shape;326;p32"/>
          <p:cNvSpPr txBox="1"/>
          <p:nvPr/>
        </p:nvSpPr>
        <p:spPr>
          <a:xfrm>
            <a:off x="489375" y="1286325"/>
            <a:ext cx="71166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GPTListIndex, SimpleDirectoryReader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documents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SimpleDirectoryReader(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load_data()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GPTListIndex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from_documents(documents)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query_engine = index.as_query_engine(response_mode=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"tree_summarize"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query_engine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"Could you give a summary of this article in newline separated bullet points?"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311700" y="3432500"/>
            <a:ext cx="8520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Answer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author began writing and programming before college, and studied philosophy in college before switching to AI.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realized that AI, as practiced at the time, was a hoax and decided to focus on Lisp hacking instead.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wrote a book about Lisp hacking and graduated with a PhD in computer science.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 Walkthrough</a:t>
            </a:r>
            <a:endParaRPr b="1"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around with LlamaHub + index + query!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Easily ingest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395300" y="2311225"/>
            <a:ext cx="3736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https://colab.research.google.com/drive/12cdBWMpOfCxpiAS1zSqZRY66o84qMiTo?usp=sharing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Synthesis over Heterogeneous Data</a:t>
            </a:r>
            <a:endParaRPr b="1"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311700" y="1152475"/>
            <a:ext cx="85206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GPTVectorStoreIndex, GPTListIndex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llama_index.indices.composability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ComposableGraph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index1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GPTVectorStoreIndex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from_documents(notion_docs)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index2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GPTVectorStoreIndex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from_documents(slack_docs)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graph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ComposableGraph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from_indices(GPTListIndex, [index1, index2], index_summaries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"summary1"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"summary2"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graph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.as_query_engine().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 sz="9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"Give me a summary of these two articles"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41" name="Google Shape;341;p34"/>
          <p:cNvSpPr txBox="1"/>
          <p:nvPr/>
        </p:nvSpPr>
        <p:spPr>
          <a:xfrm>
            <a:off x="405475" y="3264700"/>
            <a:ext cx="613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we </a:t>
            </a:r>
            <a:r>
              <a:rPr b="1" lang="en"/>
              <a:t>compose</a:t>
            </a:r>
            <a:r>
              <a:rPr lang="en"/>
              <a:t> an index over other </a:t>
            </a:r>
            <a:r>
              <a:rPr lang="en"/>
              <a:t>indexes (a list index over vector indexes)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query will be routed to both vector indexes!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11700" y="4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Multi-Step Queries</a:t>
            </a:r>
            <a:endParaRPr b="1"/>
          </a:p>
        </p:txBody>
      </p:sp>
      <p:sp>
        <p:nvSpPr>
          <p:cNvPr id="347" name="Google Shape;347;p35"/>
          <p:cNvSpPr txBox="1"/>
          <p:nvPr/>
        </p:nvSpPr>
        <p:spPr>
          <a:xfrm>
            <a:off x="405475" y="1293275"/>
            <a:ext cx="797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 complex query into multiple simpler ones!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Chain-of-thought prompting over an existing data source.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Notebook: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https://colab.research.google.com/drive/1g9YlvlSZ5N1Ggcqaq2FwmXqlrIXwuTwe#scrollTo=4LEEJ8C-5Ryt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/>
          </a:blip>
          <a:srcRect b="8120" l="8080" r="6856" t="8420"/>
          <a:stretch/>
        </p:blipFill>
        <p:spPr>
          <a:xfrm>
            <a:off x="2069275" y="31150"/>
            <a:ext cx="6026102" cy="49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399900" y="17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</p:txBody>
      </p:sp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00" y="799800"/>
            <a:ext cx="4868450" cy="40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>
            <a:off x="399900" y="2509700"/>
            <a:ext cx="794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the need for evaluation?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Question Generator.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Evaluators.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490425" y="170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Response Evaluator</a:t>
            </a:r>
            <a:endParaRPr b="1" sz="2500"/>
          </a:p>
        </p:txBody>
      </p:sp>
      <p:pic>
        <p:nvPicPr>
          <p:cNvPr id="365" name="Google Shape;3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350" y="-190748"/>
            <a:ext cx="4123899" cy="566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8"/>
          <p:cNvSpPr txBox="1"/>
          <p:nvPr/>
        </p:nvSpPr>
        <p:spPr>
          <a:xfrm>
            <a:off x="490425" y="2571750"/>
            <a:ext cx="38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Takes in response source information and output response to evaluate the correctness of the response.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Query Response Evaluator</a:t>
            </a:r>
            <a:endParaRPr b="1" sz="2500"/>
          </a:p>
        </p:txBody>
      </p:sp>
      <p:pic>
        <p:nvPicPr>
          <p:cNvPr id="372" name="Google Shape;3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322975"/>
            <a:ext cx="4354900" cy="56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9"/>
          <p:cNvSpPr txBox="1"/>
          <p:nvPr/>
        </p:nvSpPr>
        <p:spPr>
          <a:xfrm>
            <a:off x="753575" y="2202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Takes in Query, response source information and output response to evaluate the correctness of the response.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48600" y="1389975"/>
            <a:ext cx="45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Context Evaluation</a:t>
            </a:r>
            <a:endParaRPr b="1"/>
          </a:p>
        </p:txBody>
      </p:sp>
      <p:pic>
        <p:nvPicPr>
          <p:cNvPr id="379" name="Google Shape;3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08" y="152400"/>
            <a:ext cx="5057766" cy="499110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 txBox="1"/>
          <p:nvPr/>
        </p:nvSpPr>
        <p:spPr>
          <a:xfrm>
            <a:off x="753575" y="2465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Takes in Query, each source information and output response to evaluate the correctness of the response.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-838825" y="12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Evaluation Framework Demo</a:t>
            </a:r>
            <a:endParaRPr b="1" sz="3000"/>
          </a:p>
        </p:txBody>
      </p:sp>
      <p:sp>
        <p:nvSpPr>
          <p:cNvPr id="386" name="Google Shape;386;p41"/>
          <p:cNvSpPr txBox="1"/>
          <p:nvPr/>
        </p:nvSpPr>
        <p:spPr>
          <a:xfrm>
            <a:off x="831025" y="2460650"/>
            <a:ext cx="54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https://colab.research.google.com/drive/1J7ZaTx746T9Xaglr-9PhdB5knnHs25ws?usp=sharing#scrollTo=DC48kzSQJkJW</a:t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831025" y="1016750"/>
            <a:ext cx="688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Question Generation.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Response Evaluator.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Query Response Evaluator.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Source Context Evaluation.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are a phenomenal piece of technology for knowledge generation and reasoning. They are pre-trained on large amounts of </a:t>
            </a:r>
            <a:r>
              <a:rPr b="1" lang="en"/>
              <a:t>publicly available data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tGPT logo.svg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25" y="2660500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>
            <a:stCxn id="70" idx="3"/>
          </p:cNvCxnSpPr>
          <p:nvPr/>
        </p:nvCxnSpPr>
        <p:spPr>
          <a:xfrm>
            <a:off x="3692225" y="3232000"/>
            <a:ext cx="13821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5074325" y="2399500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584325" y="380350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AlBus</a:t>
            </a: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25" y="1017725"/>
            <a:ext cx="712692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025" y="1421050"/>
            <a:ext cx="6663950" cy="2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/>
          <p:cNvSpPr txBox="1"/>
          <p:nvPr/>
        </p:nvSpPr>
        <p:spPr>
          <a:xfrm>
            <a:off x="661900" y="468850"/>
            <a:ext cx="794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Workflow: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8525"/>
            <a:ext cx="3791400" cy="3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 txBox="1"/>
          <p:nvPr/>
        </p:nvSpPr>
        <p:spPr>
          <a:xfrm>
            <a:off x="344725" y="1792625"/>
            <a:ext cx="79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-1144550" y="2202300"/>
            <a:ext cx="794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 to </a:t>
            </a:r>
            <a:r>
              <a:rPr b="1" lang="en" sz="1800">
                <a:solidFill>
                  <a:schemeClr val="dk1"/>
                </a:solidFill>
              </a:rPr>
              <a:t>Jerry Liu,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Creator of Llama Index.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best augment LLMs with our own </a:t>
            </a:r>
            <a:r>
              <a:rPr b="1" lang="en"/>
              <a:t>private data</a:t>
            </a:r>
            <a:r>
              <a:rPr lang="en"/>
              <a:t>?</a:t>
            </a:r>
            <a:endParaRPr/>
          </a:p>
        </p:txBody>
      </p:sp>
      <p:pic>
        <p:nvPicPr>
          <p:cNvPr descr="ChatGPT logo.svg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38" y="2554475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>
            <a:stCxn id="80" idx="3"/>
            <a:endCxn id="82" idx="1"/>
          </p:cNvCxnSpPr>
          <p:nvPr/>
        </p:nvCxnSpPr>
        <p:spPr>
          <a:xfrm>
            <a:off x="5745138" y="3125975"/>
            <a:ext cx="1083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>
            <a:off x="6828325" y="2293475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637250" y="36974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  <p:sp>
        <p:nvSpPr>
          <p:cNvPr id="84" name="Google Shape;84;p16"/>
          <p:cNvSpPr/>
          <p:nvPr/>
        </p:nvSpPr>
        <p:spPr>
          <a:xfrm>
            <a:off x="2255900" y="1856125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5" name="Google Shape;85;p16"/>
          <p:cNvSpPr/>
          <p:nvPr/>
        </p:nvSpPr>
        <p:spPr>
          <a:xfrm>
            <a:off x="423475" y="1856125"/>
            <a:ext cx="16083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Files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p16"/>
          <p:cNvSpPr/>
          <p:nvPr/>
        </p:nvSpPr>
        <p:spPr>
          <a:xfrm>
            <a:off x="2255900" y="3402250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DB’s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Notion app logo.png - Wikimedia Commons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00" y="217155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ck icon 2019.svg - Wikimedia Commons"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750" y="2171545"/>
            <a:ext cx="400199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's Branding Guidelines"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731" y="2652400"/>
            <a:ext cx="44632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alesforce.com logo.svg - Wikimedia Commons"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2753" y="2621875"/>
            <a:ext cx="572191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DF file icon.svg - Wikimedia Commons"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725" y="2202078"/>
            <a:ext cx="276136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PowerPoint (2019–present).svg - Wikimedia Commons" id="92" name="Google Shape;9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5547" y="2232599"/>
            <a:ext cx="36479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9–present).svg - Wikimedia Commons" id="93" name="Google Shape;9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1925" y="2232561"/>
            <a:ext cx="364800" cy="339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- Free web icons" id="94" name="Google Shape;9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35700" y="2639575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peaker Icon.svg - Wikipedia" id="95" name="Google Shape;95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7375" y="2652398"/>
            <a:ext cx="339181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nowflake Logo.svg - Wikimedia Commons" id="96" name="Google Shape;96;p16"/>
          <p:cNvPicPr preferRelativeResize="0"/>
          <p:nvPr/>
        </p:nvPicPr>
        <p:blipFill rotWithShape="1">
          <a:blip r:embed="rId13">
            <a:alphaModFix/>
          </a:blip>
          <a:srcRect b="0" l="0" r="74385" t="0"/>
          <a:stretch/>
        </p:blipFill>
        <p:spPr>
          <a:xfrm>
            <a:off x="2874997" y="4194497"/>
            <a:ext cx="400200" cy="37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97" name="Google Shape;97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52043" y="3801763"/>
            <a:ext cx="400200" cy="41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98" name="Google Shape;98;p16"/>
          <p:cNvPicPr preferRelativeResize="0"/>
          <p:nvPr/>
        </p:nvPicPr>
        <p:blipFill rotWithShape="1">
          <a:blip r:embed="rId15">
            <a:alphaModFix/>
          </a:blip>
          <a:srcRect b="0" l="0" r="85870" t="0"/>
          <a:stretch/>
        </p:blipFill>
        <p:spPr>
          <a:xfrm>
            <a:off x="3272605" y="3744318"/>
            <a:ext cx="276125" cy="528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6"/>
          <p:cNvGrpSpPr/>
          <p:nvPr/>
        </p:nvGrpSpPr>
        <p:grpSpPr>
          <a:xfrm>
            <a:off x="423467" y="3417300"/>
            <a:ext cx="1608240" cy="1225200"/>
            <a:chOff x="222575" y="3417300"/>
            <a:chExt cx="1724100" cy="1225200"/>
          </a:xfrm>
        </p:grpSpPr>
        <p:sp>
          <p:nvSpPr>
            <p:cNvPr id="100" name="Google Shape;100;p16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Vector Stores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101" name="Google Shape;101;p16"/>
            <p:cNvPicPr preferRelativeResize="0"/>
            <p:nvPr/>
          </p:nvPicPr>
          <p:blipFill rotWithShape="1">
            <a:blip r:embed="rId16">
              <a:alphaModFix/>
            </a:blip>
            <a:srcRect b="10289" l="3742" r="76559" t="11168"/>
            <a:stretch/>
          </p:blipFill>
          <p:spPr>
            <a:xfrm>
              <a:off x="423481" y="3838987"/>
              <a:ext cx="296018" cy="322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102" name="Google Shape;102;p16"/>
            <p:cNvPicPr preferRelativeResize="0"/>
            <p:nvPr/>
          </p:nvPicPr>
          <p:blipFill rotWithShape="1">
            <a:blip r:embed="rId17">
              <a:alphaModFix/>
            </a:blip>
            <a:srcRect b="0" l="9859" r="9391" t="27315"/>
            <a:stretch/>
          </p:blipFill>
          <p:spPr>
            <a:xfrm>
              <a:off x="849602" y="3892747"/>
              <a:ext cx="363609" cy="231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66493" y="421207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4" name="Google Shape;104;p16"/>
          <p:cNvCxnSpPr>
            <a:endCxn id="80" idx="1"/>
          </p:cNvCxnSpPr>
          <p:nvPr/>
        </p:nvCxnSpPr>
        <p:spPr>
          <a:xfrm>
            <a:off x="3739638" y="3125075"/>
            <a:ext cx="8625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3939925" y="2294700"/>
            <a:ext cx="48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?</a:t>
            </a:r>
            <a:endParaRPr b="1" sz="2400"/>
          </a:p>
        </p:txBody>
      </p:sp>
      <p:pic>
        <p:nvPicPr>
          <p:cNvPr descr="The Milvus Project · GitHub" id="106" name="Google Shape;106;p16"/>
          <p:cNvPicPr preferRelativeResize="0"/>
          <p:nvPr/>
        </p:nvPicPr>
        <p:blipFill rotWithShape="1">
          <a:blip r:embed="rId19">
            <a:alphaModFix/>
          </a:blip>
          <a:srcRect b="0" l="16878" r="11390" t="14273"/>
          <a:stretch/>
        </p:blipFill>
        <p:spPr>
          <a:xfrm>
            <a:off x="1431178" y="3801774"/>
            <a:ext cx="572200" cy="68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Paradigms for inserting knowledge</a:t>
            </a:r>
            <a:endParaRPr b="1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Fine-tuning</a:t>
            </a:r>
            <a:r>
              <a:rPr lang="en"/>
              <a:t> - baking knowledge into the weights of the network</a:t>
            </a:r>
            <a:endParaRPr/>
          </a:p>
        </p:txBody>
      </p:sp>
      <p:pic>
        <p:nvPicPr>
          <p:cNvPr descr="ChatGPT logo.svg"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163" y="25067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928275" y="36497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</a:t>
            </a:r>
            <a:endParaRPr b="1"/>
          </a:p>
        </p:txBody>
      </p:sp>
      <p:pic>
        <p:nvPicPr>
          <p:cNvPr descr="File:Notion app logo.png - Wikimedia Commons"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25175"/>
            <a:ext cx="1306400" cy="13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1691675" y="2539625"/>
            <a:ext cx="202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 college the two main things I worked on, outside of school, were writing and programming. I didn't write essays. I wrote what beginning writers were supposed to write then, and probably still are: short stories. My stories were awful. They had hardly any plot, just characters with strong feelings, which I imagined made them deep...</a:t>
            </a:r>
            <a:endParaRPr sz="800"/>
          </a:p>
        </p:txBody>
      </p:sp>
      <p:cxnSp>
        <p:nvCxnSpPr>
          <p:cNvPr id="117" name="Google Shape;117;p17"/>
          <p:cNvCxnSpPr>
            <a:stCxn id="113" idx="0"/>
            <a:endCxn id="115" idx="0"/>
          </p:cNvCxnSpPr>
          <p:nvPr/>
        </p:nvCxnSpPr>
        <p:spPr>
          <a:xfrm rot="5400000">
            <a:off x="3655463" y="-183925"/>
            <a:ext cx="118500" cy="5499900"/>
          </a:xfrm>
          <a:prstGeom prst="curvedConnector3">
            <a:avLst>
              <a:gd fmla="val -20094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15" idx="2"/>
            <a:endCxn id="114" idx="2"/>
          </p:cNvCxnSpPr>
          <p:nvPr/>
        </p:nvCxnSpPr>
        <p:spPr>
          <a:xfrm flipH="1" rot="-5400000">
            <a:off x="3655600" y="1240875"/>
            <a:ext cx="118500" cy="5499900"/>
          </a:xfrm>
          <a:prstGeom prst="curvedConnector3">
            <a:avLst>
              <a:gd fmla="val 30086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17"/>
          <p:cNvSpPr txBox="1"/>
          <p:nvPr/>
        </p:nvSpPr>
        <p:spPr>
          <a:xfrm>
            <a:off x="2670875" y="44071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RLHF, Adam, SGD,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Paradigms for inserting knowledge</a:t>
            </a:r>
            <a:endParaRPr b="1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Fine-tuning</a:t>
            </a:r>
            <a:r>
              <a:rPr lang="en"/>
              <a:t> - baking knowledge into the weights of the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Downsides: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 effort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transparency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work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upfront cost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Paradigms for inserting knowledge</a:t>
            </a:r>
            <a:endParaRPr b="1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In-context learning </a:t>
            </a:r>
            <a:r>
              <a:rPr lang="en"/>
              <a:t>- putting context into the prompt</a:t>
            </a:r>
            <a:endParaRPr/>
          </a:p>
        </p:txBody>
      </p:sp>
      <p:pic>
        <p:nvPicPr>
          <p:cNvPr descr="ChatGPT logo.svg"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88" y="274512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106300" y="387155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</a:t>
            </a:r>
            <a:endParaRPr b="1"/>
          </a:p>
        </p:txBody>
      </p:sp>
      <p:pic>
        <p:nvPicPr>
          <p:cNvPr descr="File:Notion app logo.png - Wikimedia Commons"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72775"/>
            <a:ext cx="1306400" cy="13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691675" y="2330300"/>
            <a:ext cx="175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 college the two main things I worked on, outside of school, were writing and programming. I didn't write essays. I wrote what beginning writers were supposed to write then, and probably still are: short stories. My stories were awful. They had hardly any plot, just characters with strong feelings, which I imagined made them deep...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36" name="Google Shape;136;p19"/>
          <p:cNvCxnSpPr>
            <a:stCxn id="135" idx="3"/>
            <a:endCxn id="137" idx="1"/>
          </p:cNvCxnSpPr>
          <p:nvPr/>
        </p:nvCxnSpPr>
        <p:spPr>
          <a:xfrm>
            <a:off x="3448775" y="3300050"/>
            <a:ext cx="683400" cy="16500"/>
          </a:xfrm>
          <a:prstGeom prst="curvedConnector3">
            <a:avLst>
              <a:gd fmla="val 500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19"/>
          <p:cNvSpPr txBox="1"/>
          <p:nvPr/>
        </p:nvSpPr>
        <p:spPr>
          <a:xfrm>
            <a:off x="4132300" y="2423825"/>
            <a:ext cx="1413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Prompt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Here is the context: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accent1"/>
                </a:solidFill>
              </a:rPr>
              <a:t>Before college the two main things…</a:t>
            </a:r>
            <a:endParaRPr i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Given the context, answer the following question: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{query_str}</a:t>
            </a:r>
            <a:endParaRPr sz="1000"/>
          </a:p>
        </p:txBody>
      </p:sp>
      <p:cxnSp>
        <p:nvCxnSpPr>
          <p:cNvPr id="138" name="Google Shape;138;p19"/>
          <p:cNvCxnSpPr>
            <a:stCxn id="137" idx="3"/>
            <a:endCxn id="132" idx="1"/>
          </p:cNvCxnSpPr>
          <p:nvPr/>
        </p:nvCxnSpPr>
        <p:spPr>
          <a:xfrm>
            <a:off x="5545900" y="3316625"/>
            <a:ext cx="5253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challenges of in-context learning</a:t>
            </a:r>
            <a:endParaRPr b="1"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retrieve the right context for the prompt?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long context?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source data that is potentially very large? (GB’s, TB’s)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tradeoff between: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LlamaIndex: A interface between your data and LLMs </a:t>
            </a:r>
            <a:endParaRPr b="1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 + query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make this interface </a:t>
            </a:r>
            <a:r>
              <a:rPr i="1" lang="en"/>
              <a:t>fast, cheap, efficient, and performant </a:t>
            </a:r>
            <a:endParaRPr i="1"/>
          </a:p>
        </p:txBody>
      </p:sp>
      <p:sp>
        <p:nvSpPr>
          <p:cNvPr id="151" name="Google Shape;151;p21"/>
          <p:cNvSpPr/>
          <p:nvPr/>
        </p:nvSpPr>
        <p:spPr>
          <a:xfrm>
            <a:off x="1875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(LlamaHub 🦙)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300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Structure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675230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Query Interface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328025" y="3678900"/>
            <a:ext cx="2522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Connect your existing data sources and data formats (API’s, PDF’s, docs, SQL, etc.)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850175" y="3678900"/>
            <a:ext cx="2187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Store and index your data for different use cases. Integrate with different db’s.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250100" y="3638500"/>
            <a:ext cx="26151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Feed in an input prompt and obtain a knowledge-augmented output.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60885" y="2805322"/>
            <a:ext cx="744300" cy="6039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1"/>
          <p:cNvGrpSpPr/>
          <p:nvPr/>
        </p:nvGrpSpPr>
        <p:grpSpPr>
          <a:xfrm>
            <a:off x="260885" y="2119550"/>
            <a:ext cx="744300" cy="603900"/>
            <a:chOff x="260885" y="2043350"/>
            <a:chExt cx="744300" cy="603900"/>
          </a:xfrm>
        </p:grpSpPr>
        <p:sp>
          <p:nvSpPr>
            <p:cNvPr id="159" name="Google Shape;159;p21"/>
            <p:cNvSpPr/>
            <p:nvPr/>
          </p:nvSpPr>
          <p:spPr>
            <a:xfrm>
              <a:off x="260885" y="2043350"/>
              <a:ext cx="7443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Notion app logo.png - Wikimedia Commons" id="160" name="Google Shape;16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64" y="2198800"/>
              <a:ext cx="197228" cy="197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lack icon 2019.svg - Wikimedia Commons" id="161" name="Google Shape;16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117" y="2198797"/>
              <a:ext cx="197227" cy="197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cord's Branding Guidelines" id="162" name="Google Shape;16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7396" y="2435776"/>
              <a:ext cx="21995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alesforce.com logo.svg - Wikimedia Commons" id="163" name="Google Shape;163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736" y="2420732"/>
              <a:ext cx="281988" cy="197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21"/>
          <p:cNvGrpSpPr/>
          <p:nvPr/>
        </p:nvGrpSpPr>
        <p:grpSpPr>
          <a:xfrm>
            <a:off x="236725" y="3498425"/>
            <a:ext cx="792600" cy="603900"/>
            <a:chOff x="236725" y="3574625"/>
            <a:chExt cx="792600" cy="603900"/>
          </a:xfrm>
        </p:grpSpPr>
        <p:sp>
          <p:nvSpPr>
            <p:cNvPr id="165" name="Google Shape;165;p21"/>
            <p:cNvSpPr/>
            <p:nvPr/>
          </p:nvSpPr>
          <p:spPr>
            <a:xfrm>
              <a:off x="236725" y="3574625"/>
              <a:ext cx="7926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PDF file icon.svg - Wikimedia Commons" id="166" name="Google Shape;166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2886" y="3745120"/>
              <a:ext cx="136087" cy="167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PowerPoint (2019–present).svg - Wikimedia Commons" id="167" name="Google Shape;167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8655" y="3760161"/>
              <a:ext cx="17977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Excel (2019–present).svg - Wikimedia Commons" id="168" name="Google Shape;168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3425" y="3760143"/>
              <a:ext cx="179782" cy="167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- Free web icons" id="169" name="Google Shape;169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7008" y="3960730"/>
              <a:ext cx="179781" cy="179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peaker Icon.svg - Wikipedia" id="170" name="Google Shape;170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6637" y="3967050"/>
              <a:ext cx="167156" cy="167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ile:Snowflake Logo.svg - Wikimedia Commons" id="171" name="Google Shape;171;p21"/>
          <p:cNvPicPr preferRelativeResize="0"/>
          <p:nvPr/>
        </p:nvPicPr>
        <p:blipFill rotWithShape="1">
          <a:blip r:embed="rId12">
            <a:alphaModFix/>
          </a:blip>
          <a:srcRect b="0" l="0" r="74385" t="0"/>
          <a:stretch/>
        </p:blipFill>
        <p:spPr>
          <a:xfrm>
            <a:off x="565990" y="3195762"/>
            <a:ext cx="197227" cy="18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172" name="Google Shape;172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549" y="3002212"/>
            <a:ext cx="197227" cy="203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173" name="Google Shape;173;p21"/>
          <p:cNvPicPr preferRelativeResize="0"/>
          <p:nvPr/>
        </p:nvPicPr>
        <p:blipFill rotWithShape="1">
          <a:blip r:embed="rId14">
            <a:alphaModFix/>
          </a:blip>
          <a:srcRect b="0" l="0" r="85870" t="0"/>
          <a:stretch/>
        </p:blipFill>
        <p:spPr>
          <a:xfrm>
            <a:off x="761941" y="2973902"/>
            <a:ext cx="136080" cy="2604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1"/>
          <p:cNvGrpSpPr/>
          <p:nvPr/>
        </p:nvGrpSpPr>
        <p:grpSpPr>
          <a:xfrm>
            <a:off x="236720" y="4191522"/>
            <a:ext cx="792569" cy="603779"/>
            <a:chOff x="222575" y="3417300"/>
            <a:chExt cx="1724100" cy="1225200"/>
          </a:xfrm>
        </p:grpSpPr>
        <p:sp>
          <p:nvSpPr>
            <p:cNvPr id="175" name="Google Shape;175;p21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176" name="Google Shape;176;p21"/>
            <p:cNvPicPr preferRelativeResize="0"/>
            <p:nvPr/>
          </p:nvPicPr>
          <p:blipFill rotWithShape="1">
            <a:blip r:embed="rId15">
              <a:alphaModFix/>
            </a:blip>
            <a:srcRect b="10289" l="3742" r="76559" t="11168"/>
            <a:stretch/>
          </p:blipFill>
          <p:spPr>
            <a:xfrm>
              <a:off x="275117" y="3586075"/>
              <a:ext cx="400201" cy="435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177" name="Google Shape;177;p21"/>
            <p:cNvPicPr preferRelativeResize="0"/>
            <p:nvPr/>
          </p:nvPicPr>
          <p:blipFill rotWithShape="1">
            <a:blip r:embed="rId16">
              <a:alphaModFix/>
            </a:blip>
            <a:srcRect b="0" l="9859" r="9391" t="27315"/>
            <a:stretch/>
          </p:blipFill>
          <p:spPr>
            <a:xfrm>
              <a:off x="762305" y="3617681"/>
              <a:ext cx="400206" cy="254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85698" y="410051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9" name="Google Shape;179;p21"/>
          <p:cNvCxnSpPr>
            <a:stCxn id="151" idx="3"/>
            <a:endCxn id="152" idx="1"/>
          </p:cNvCxnSpPr>
          <p:nvPr/>
        </p:nvCxnSpPr>
        <p:spPr>
          <a:xfrm>
            <a:off x="3638150" y="3069100"/>
            <a:ext cx="66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1"/>
          <p:cNvCxnSpPr>
            <a:stCxn id="152" idx="3"/>
            <a:endCxn id="153" idx="1"/>
          </p:cNvCxnSpPr>
          <p:nvPr/>
        </p:nvCxnSpPr>
        <p:spPr>
          <a:xfrm>
            <a:off x="6063150" y="3069100"/>
            <a:ext cx="68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endCxn id="151" idx="1"/>
          </p:cNvCxnSpPr>
          <p:nvPr/>
        </p:nvCxnSpPr>
        <p:spPr>
          <a:xfrm>
            <a:off x="1111850" y="3069100"/>
            <a:ext cx="76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he Milvus Project · GitHub" id="182" name="Google Shape;182;p21"/>
          <p:cNvPicPr preferRelativeResize="0"/>
          <p:nvPr/>
        </p:nvPicPr>
        <p:blipFill rotWithShape="1">
          <a:blip r:embed="rId18">
            <a:alphaModFix/>
          </a:blip>
          <a:srcRect b="0" l="16878" r="11390" t="14273"/>
          <a:stretch/>
        </p:blipFill>
        <p:spPr>
          <a:xfrm>
            <a:off x="614126" y="4398472"/>
            <a:ext cx="332025" cy="3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