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81" r:id="rId4"/>
    <p:sldId id="261" r:id="rId5"/>
    <p:sldId id="262" r:id="rId6"/>
    <p:sldId id="275" r:id="rId7"/>
    <p:sldId id="282" r:id="rId8"/>
    <p:sldId id="283" r:id="rId9"/>
    <p:sldId id="284" r:id="rId10"/>
    <p:sldId id="272" r:id="rId11"/>
    <p:sldId id="286" r:id="rId12"/>
    <p:sldId id="287" r:id="rId13"/>
    <p:sldId id="288" r:id="rId14"/>
    <p:sldId id="264" r:id="rId15"/>
    <p:sldId id="289" r:id="rId16"/>
    <p:sldId id="294" r:id="rId17"/>
    <p:sldId id="291" r:id="rId18"/>
    <p:sldId id="295" r:id="rId19"/>
    <p:sldId id="270" r:id="rId20"/>
    <p:sldId id="296" r:id="rId21"/>
    <p:sldId id="274" r:id="rId22"/>
    <p:sldId id="258" r:id="rId23"/>
    <p:sldId id="297" r:id="rId24"/>
    <p:sldId id="29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6980" y="1380226"/>
            <a:ext cx="8945593" cy="2670610"/>
          </a:xfrm>
        </p:spPr>
        <p:txBody>
          <a:bodyPr/>
          <a:lstStyle/>
          <a:p>
            <a:r>
              <a:rPr lang="es-MX" sz="5000" dirty="0" smtClean="0"/>
              <a:t>Introducción </a:t>
            </a:r>
            <a:r>
              <a:rPr lang="es-MX" sz="5000" dirty="0"/>
              <a:t>a la Programación en R con </a:t>
            </a:r>
            <a:r>
              <a:rPr lang="es-MX" sz="5000" dirty="0" err="1" smtClean="0"/>
              <a:t>RStudio</a:t>
            </a:r>
            <a:endParaRPr lang="es-MX" sz="5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085506" cy="1096899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estadisticalemon@delarivagroup.com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44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097" y="103516"/>
            <a:ext cx="7766936" cy="707367"/>
          </a:xfrm>
        </p:spPr>
        <p:txBody>
          <a:bodyPr/>
          <a:lstStyle/>
          <a:p>
            <a:pPr algn="l"/>
            <a:r>
              <a:rPr lang="es-MX" sz="3500" dirty="0" smtClean="0"/>
              <a:t>		Ayuda</a:t>
            </a:r>
            <a:endParaRPr lang="es-MX" sz="3500" dirty="0"/>
          </a:p>
        </p:txBody>
      </p:sp>
      <p:sp>
        <p:nvSpPr>
          <p:cNvPr id="7" name="Elipse 6"/>
          <p:cNvSpPr/>
          <p:nvPr/>
        </p:nvSpPr>
        <p:spPr>
          <a:xfrm>
            <a:off x="6334644" y="2923227"/>
            <a:ext cx="856732" cy="3770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3822859" y="2850748"/>
            <a:ext cx="1501616" cy="44951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5992003" y="3384201"/>
            <a:ext cx="428366" cy="3770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914400" y="1382758"/>
            <a:ext cx="8172450" cy="4379922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6487044" y="3610819"/>
            <a:ext cx="428366" cy="3770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8106293" y="3761238"/>
            <a:ext cx="837681" cy="29443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5804566" y="4107218"/>
            <a:ext cx="3139407" cy="15715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5" t="36537" r="30237" b="36188"/>
          <a:stretch/>
        </p:blipFill>
        <p:spPr>
          <a:xfrm>
            <a:off x="888449" y="43130"/>
            <a:ext cx="968824" cy="9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4439"/>
          <a:stretch/>
        </p:blipFill>
        <p:spPr>
          <a:xfrm>
            <a:off x="922574" y="1276775"/>
            <a:ext cx="8525154" cy="45825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097" y="103516"/>
            <a:ext cx="7766936" cy="707367"/>
          </a:xfrm>
        </p:spPr>
        <p:txBody>
          <a:bodyPr/>
          <a:lstStyle/>
          <a:p>
            <a:pPr algn="l"/>
            <a:r>
              <a:rPr lang="es-MX" sz="3500" dirty="0" smtClean="0"/>
              <a:t>		Ayuda</a:t>
            </a:r>
            <a:endParaRPr lang="es-MX" sz="3500" dirty="0"/>
          </a:p>
        </p:txBody>
      </p:sp>
      <p:sp>
        <p:nvSpPr>
          <p:cNvPr id="12" name="Elipse 11"/>
          <p:cNvSpPr/>
          <p:nvPr/>
        </p:nvSpPr>
        <p:spPr>
          <a:xfrm>
            <a:off x="922574" y="3819648"/>
            <a:ext cx="1023528" cy="3770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6042401" y="4083349"/>
            <a:ext cx="3292099" cy="16690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5" t="36537" r="30237" b="36188"/>
          <a:stretch/>
        </p:blipFill>
        <p:spPr>
          <a:xfrm>
            <a:off x="888449" y="43130"/>
            <a:ext cx="968824" cy="9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4487"/>
          <a:stretch/>
        </p:blipFill>
        <p:spPr>
          <a:xfrm>
            <a:off x="1017063" y="1304926"/>
            <a:ext cx="8409598" cy="451813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097" y="103516"/>
            <a:ext cx="7766936" cy="707367"/>
          </a:xfrm>
        </p:spPr>
        <p:txBody>
          <a:bodyPr/>
          <a:lstStyle/>
          <a:p>
            <a:pPr algn="l"/>
            <a:r>
              <a:rPr lang="es-MX" sz="3500" dirty="0" smtClean="0"/>
              <a:t>		Ayuda</a:t>
            </a:r>
            <a:endParaRPr lang="es-MX" sz="3500" dirty="0"/>
          </a:p>
        </p:txBody>
      </p:sp>
      <p:sp>
        <p:nvSpPr>
          <p:cNvPr id="12" name="Elipse 11"/>
          <p:cNvSpPr/>
          <p:nvPr/>
        </p:nvSpPr>
        <p:spPr>
          <a:xfrm>
            <a:off x="907037" y="3810844"/>
            <a:ext cx="1023528" cy="3770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6044563" y="4075561"/>
            <a:ext cx="3263524" cy="16680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5" t="36537" r="30237" b="36188"/>
          <a:stretch/>
        </p:blipFill>
        <p:spPr>
          <a:xfrm>
            <a:off x="888449" y="43130"/>
            <a:ext cx="968824" cy="9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6629" y="2329130"/>
            <a:ext cx="7705944" cy="1230006"/>
          </a:xfrm>
        </p:spPr>
        <p:txBody>
          <a:bodyPr/>
          <a:lstStyle/>
          <a:p>
            <a:r>
              <a:rPr lang="es-MX" sz="3600" dirty="0" smtClean="0"/>
              <a:t>2. Importación </a:t>
            </a:r>
            <a:r>
              <a:rPr lang="es-MX" sz="3600" dirty="0"/>
              <a:t>y manipulación de </a:t>
            </a:r>
            <a:r>
              <a:rPr lang="es-MX" sz="3600" dirty="0" smtClean="0"/>
              <a:t/>
            </a:r>
            <a:br>
              <a:rPr lang="es-MX" sz="3600" dirty="0" smtClean="0"/>
            </a:br>
            <a:r>
              <a:rPr lang="es-MX" sz="3600" dirty="0" smtClean="0"/>
              <a:t>Data </a:t>
            </a:r>
            <a:r>
              <a:rPr lang="es-MX" sz="3600" dirty="0" err="1"/>
              <a:t>Frames</a:t>
            </a:r>
            <a:endParaRPr lang="es-MX" sz="3500" dirty="0"/>
          </a:p>
        </p:txBody>
      </p:sp>
    </p:spTree>
    <p:extLst>
      <p:ext uri="{BB962C8B-B14F-4D97-AF65-F5344CB8AC3E}">
        <p14:creationId xmlns:p14="http://schemas.microsoft.com/office/powerpoint/2010/main" val="422007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 txBox="1">
            <a:spLocks/>
          </p:cNvSpPr>
          <p:nvPr/>
        </p:nvSpPr>
        <p:spPr>
          <a:xfrm>
            <a:off x="929097" y="208849"/>
            <a:ext cx="7766936" cy="707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000" dirty="0" smtClean="0"/>
              <a:t>Asignación</a:t>
            </a:r>
            <a:endParaRPr lang="es-MX" sz="3000" dirty="0"/>
          </a:p>
        </p:txBody>
      </p:sp>
      <p:sp>
        <p:nvSpPr>
          <p:cNvPr id="14" name="Subtítulo 2"/>
          <p:cNvSpPr>
            <a:spLocks noGrp="1"/>
          </p:cNvSpPr>
          <p:nvPr>
            <p:ph type="subTitle" idx="1"/>
          </p:nvPr>
        </p:nvSpPr>
        <p:spPr>
          <a:xfrm>
            <a:off x="1206803" y="1679113"/>
            <a:ext cx="6582850" cy="1417767"/>
          </a:xfrm>
        </p:spPr>
        <p:txBody>
          <a:bodyPr>
            <a:noAutofit/>
          </a:bodyPr>
          <a:lstStyle/>
          <a:p>
            <a:pPr algn="just" fontAlgn="base">
              <a:spcBef>
                <a:spcPts val="500"/>
              </a:spcBef>
            </a:pPr>
            <a:r>
              <a:rPr lang="es-MX" sz="1300" dirty="0" smtClean="0">
                <a:solidFill>
                  <a:schemeClr val="tx1"/>
                </a:solidFill>
              </a:rPr>
              <a:t>&lt;-</a:t>
            </a:r>
          </a:p>
          <a:p>
            <a:pPr algn="just" fontAlgn="base">
              <a:spcBef>
                <a:spcPts val="500"/>
              </a:spcBef>
            </a:pPr>
            <a:r>
              <a:rPr lang="es-MX" sz="1300" dirty="0" smtClean="0">
                <a:solidFill>
                  <a:schemeClr val="tx1"/>
                </a:solidFill>
              </a:rPr>
              <a:t>-&gt;</a:t>
            </a:r>
            <a:endParaRPr lang="es-MX" sz="1300" dirty="0">
              <a:solidFill>
                <a:schemeClr val="tx1"/>
              </a:solidFill>
            </a:endParaRPr>
          </a:p>
          <a:p>
            <a:pPr algn="just" fontAlgn="base">
              <a:spcBef>
                <a:spcPts val="0"/>
              </a:spcBef>
            </a:pPr>
            <a:endParaRPr lang="es-MX" sz="1300" dirty="0"/>
          </a:p>
          <a:p>
            <a:pPr algn="just" fontAlgn="base"/>
            <a:r>
              <a:rPr lang="es-MX" sz="1300" dirty="0" smtClean="0"/>
              <a:t>Ej.     </a:t>
            </a:r>
            <a:r>
              <a:rPr lang="es-MX" sz="1300" dirty="0" smtClean="0"/>
              <a:t>n &lt;- 4</a:t>
            </a:r>
            <a:endParaRPr lang="es-MX" sz="1300" dirty="0" smtClean="0"/>
          </a:p>
          <a:p>
            <a:pPr algn="just" fontAlgn="base"/>
            <a:r>
              <a:rPr lang="es-MX" sz="1300" dirty="0" smtClean="0"/>
              <a:t>	</a:t>
            </a:r>
            <a:r>
              <a:rPr lang="es-MX" sz="1300" dirty="0" smtClean="0"/>
              <a:t>7 -&gt; n</a:t>
            </a:r>
            <a:endParaRPr lang="es-MX" sz="13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69055" y="1834539"/>
            <a:ext cx="55496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</a:rPr>
              <a:t># La declaración “apunta”  hacia el objeto</a:t>
            </a:r>
            <a:r>
              <a:rPr kumimoji="0" lang="es-MX" altLang="es-MX" sz="1200" b="0" i="1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</a:rPr>
              <a:t> que recibe el valor de la expresión</a:t>
            </a:r>
            <a:endParaRPr kumimoji="0" lang="es-MX" altLang="es-MX" sz="1200" b="0" i="1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+mj-lt"/>
            </a:endParaRPr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1206803" y="3367750"/>
            <a:ext cx="8290880" cy="5429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just" fontAlgn="base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00"/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 dirty="0" smtClean="0"/>
              <a:t>NOTA: si un objeto ya existe, su valor anterior es borrado después de la asignación. Si una expresión no es asignado a un objeto, el resultado se mostrará en pantalla pero no será guardado.</a:t>
            </a:r>
            <a:endParaRPr lang="es-MX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944481" y="2701882"/>
            <a:ext cx="55496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</a:rPr>
              <a:t># </a:t>
            </a:r>
            <a:r>
              <a:rPr kumimoji="0" lang="es-MX" altLang="es-MX" sz="12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</a:rPr>
              <a:t>R es sensible</a:t>
            </a:r>
            <a:r>
              <a:rPr kumimoji="0" lang="es-MX" altLang="es-MX" sz="1200" b="0" i="1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</a:rPr>
              <a:t> al uso de mayúsculas y minúsculas</a:t>
            </a:r>
            <a:endParaRPr kumimoji="0" lang="es-MX" altLang="es-MX" sz="1200" b="0" i="1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+mj-lt"/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1212557" y="4212399"/>
            <a:ext cx="8285126" cy="7219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s-MX" sz="1300" dirty="0" smtClean="0"/>
              <a:t>Ej.     n1 &lt;- 5 + 3         # se asigna el resultado de la operación a la variable </a:t>
            </a:r>
            <a:r>
              <a:rPr lang="es-MX" sz="1300" i="1" dirty="0" smtClean="0"/>
              <a:t>n1</a:t>
            </a:r>
            <a:endParaRPr lang="es-MX" sz="1300" dirty="0" smtClean="0"/>
          </a:p>
          <a:p>
            <a:pPr algn="just" fontAlgn="base"/>
            <a:r>
              <a:rPr lang="es-MX" sz="1300" dirty="0" smtClean="0"/>
              <a:t>	(8*2)-1    	      # solo se muestra el resultado en la consola</a:t>
            </a:r>
            <a:endParaRPr lang="es-MX" sz="1300" dirty="0"/>
          </a:p>
          <a:p>
            <a:pPr algn="just" fontAlgn="base"/>
            <a:endParaRPr lang="es-MX" sz="1300" dirty="0" smtClean="0"/>
          </a:p>
        </p:txBody>
      </p:sp>
      <p:sp>
        <p:nvSpPr>
          <p:cNvPr id="21" name="Subtítulo 2"/>
          <p:cNvSpPr txBox="1">
            <a:spLocks/>
          </p:cNvSpPr>
          <p:nvPr/>
        </p:nvSpPr>
        <p:spPr>
          <a:xfrm>
            <a:off x="1224055" y="5784323"/>
            <a:ext cx="4227839" cy="351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ts val="500"/>
              </a:spcBef>
            </a:pPr>
            <a:r>
              <a:rPr lang="es-MX" sz="1300" dirty="0" err="1">
                <a:solidFill>
                  <a:schemeClr val="tx1"/>
                </a:solidFill>
              </a:rPr>
              <a:t>l</a:t>
            </a:r>
            <a:r>
              <a:rPr lang="es-MX" sz="1300" dirty="0" err="1" smtClean="0">
                <a:solidFill>
                  <a:schemeClr val="tx1"/>
                </a:solidFill>
              </a:rPr>
              <a:t>s</a:t>
            </a:r>
            <a:r>
              <a:rPr lang="es-MX" sz="1300" dirty="0" smtClean="0">
                <a:solidFill>
                  <a:schemeClr val="tx1"/>
                </a:solidFill>
              </a:rPr>
              <a:t> ()     </a:t>
            </a:r>
            <a:r>
              <a:rPr lang="es-MX" altLang="es-MX" sz="1200" i="1" dirty="0" smtClean="0">
                <a:solidFill>
                  <a:schemeClr val="accent2"/>
                </a:solidFill>
              </a:rPr>
              <a:t># </a:t>
            </a:r>
            <a:r>
              <a:rPr lang="es-MX" altLang="es-MX" sz="1200" i="1" dirty="0">
                <a:solidFill>
                  <a:schemeClr val="accent2"/>
                </a:solidFill>
              </a:rPr>
              <a:t>enlista los objetos en memoria</a:t>
            </a:r>
          </a:p>
          <a:p>
            <a:pPr algn="just" fontAlgn="base">
              <a:spcBef>
                <a:spcPts val="500"/>
              </a:spcBef>
            </a:pPr>
            <a:r>
              <a:rPr lang="es-MX" sz="13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1212558" y="5029773"/>
            <a:ext cx="8290880" cy="318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just" fontAlgn="base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00"/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 dirty="0" smtClean="0"/>
              <a:t>Para correr el código se puede utilizar el botón “RUN” del Editor o el atajo “</a:t>
            </a:r>
            <a:r>
              <a:rPr lang="es-MX" dirty="0" err="1" smtClean="0"/>
              <a:t>Ctrl</a:t>
            </a:r>
            <a:r>
              <a:rPr lang="es-MX" dirty="0" smtClean="0"/>
              <a:t> + r”.</a:t>
            </a:r>
          </a:p>
          <a:p>
            <a:r>
              <a:rPr lang="es-MX" dirty="0" smtClean="0"/>
              <a:t>Es posible ejecutar </a:t>
            </a:r>
            <a:r>
              <a:rPr lang="es-MX" dirty="0"/>
              <a:t>todo el código </a:t>
            </a:r>
            <a:r>
              <a:rPr lang="es-MX" dirty="0" smtClean="0"/>
              <a:t>o </a:t>
            </a:r>
            <a:r>
              <a:rPr lang="es-MX" dirty="0"/>
              <a:t>sólo partes de él.</a:t>
            </a:r>
            <a:endParaRPr lang="es-MX" dirty="0"/>
          </a:p>
        </p:txBody>
      </p:sp>
      <p:sp>
        <p:nvSpPr>
          <p:cNvPr id="25" name="Subtítulo 2"/>
          <p:cNvSpPr txBox="1">
            <a:spLocks/>
          </p:cNvSpPr>
          <p:nvPr/>
        </p:nvSpPr>
        <p:spPr>
          <a:xfrm>
            <a:off x="1160800" y="1078881"/>
            <a:ext cx="8290880" cy="5429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just" fontAlgn="base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00"/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 dirty="0"/>
              <a:t>En R, </a:t>
            </a:r>
            <a:r>
              <a:rPr lang="es-MX" dirty="0" smtClean="0"/>
              <a:t>todos los </a:t>
            </a:r>
            <a:r>
              <a:rPr lang="es-MX" dirty="0"/>
              <a:t>datos y estructuras de datos son </a:t>
            </a:r>
            <a:r>
              <a:rPr lang="es-MX" dirty="0" smtClean="0"/>
              <a:t>objetos a los cuales se les asigna un nombre (preferiblemente claro y descriptivo) </a:t>
            </a:r>
            <a:r>
              <a:rPr lang="es-MX" dirty="0"/>
              <a:t>para identificarlos.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65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 txBox="1">
            <a:spLocks/>
          </p:cNvSpPr>
          <p:nvPr/>
        </p:nvSpPr>
        <p:spPr>
          <a:xfrm>
            <a:off x="911839" y="282854"/>
            <a:ext cx="7766936" cy="707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000" dirty="0" smtClean="0"/>
              <a:t>Comentarios</a:t>
            </a:r>
            <a:endParaRPr lang="es-MX" sz="3000" dirty="0"/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1206803" y="994174"/>
            <a:ext cx="8325385" cy="1076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# Esto es un comentario, no se ejecuta.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# Sirve para describir el programa, lo cual es una buena práctica.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# Cada línea debe empezar con el símbolo gato.</a:t>
            </a:r>
          </a:p>
          <a:p>
            <a:pPr algn="just" fontAlgn="base"/>
            <a:endParaRPr lang="es-MX" sz="1300" dirty="0" smtClean="0">
              <a:solidFill>
                <a:schemeClr val="tx1"/>
              </a:solidFill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911839" y="2219714"/>
            <a:ext cx="7766936" cy="707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000" dirty="0" smtClean="0"/>
              <a:t>Eliminación</a:t>
            </a:r>
            <a:endParaRPr lang="es-MX" sz="3000" dirty="0"/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1212555" y="2927080"/>
            <a:ext cx="5375152" cy="894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ts val="500"/>
              </a:spcBef>
            </a:pPr>
            <a:r>
              <a:rPr lang="es-MX" sz="1300" dirty="0" err="1">
                <a:solidFill>
                  <a:schemeClr val="tx1"/>
                </a:solidFill>
              </a:rPr>
              <a:t>r</a:t>
            </a:r>
            <a:r>
              <a:rPr lang="es-MX" sz="1300" dirty="0" err="1" smtClean="0">
                <a:solidFill>
                  <a:schemeClr val="tx1"/>
                </a:solidFill>
              </a:rPr>
              <a:t>m</a:t>
            </a:r>
            <a:r>
              <a:rPr lang="es-MX" sz="1300" dirty="0" smtClean="0">
                <a:solidFill>
                  <a:schemeClr val="tx1"/>
                </a:solidFill>
              </a:rPr>
              <a:t>()</a:t>
            </a:r>
          </a:p>
          <a:p>
            <a:pPr algn="just" fontAlgn="base">
              <a:spcBef>
                <a:spcPts val="0"/>
              </a:spcBef>
            </a:pPr>
            <a:endParaRPr lang="es-MX" sz="800" dirty="0" smtClean="0"/>
          </a:p>
          <a:p>
            <a:pPr algn="just" fontAlgn="base"/>
            <a:r>
              <a:rPr lang="es-MX" sz="1200" dirty="0" smtClean="0"/>
              <a:t>Ej.     </a:t>
            </a:r>
            <a:r>
              <a:rPr lang="es-MX" sz="1200" dirty="0" err="1" smtClean="0"/>
              <a:t>rm</a:t>
            </a:r>
            <a:r>
              <a:rPr lang="es-MX" sz="1200" dirty="0" smtClean="0"/>
              <a:t>(n1)</a:t>
            </a:r>
            <a:endParaRPr lang="es-MX" sz="12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931977" y="3903842"/>
            <a:ext cx="3355351" cy="707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000" dirty="0" smtClean="0"/>
              <a:t>Limpiar la consola</a:t>
            </a:r>
            <a:endParaRPr lang="es-MX" sz="3000" dirty="0"/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1206803" y="4611209"/>
            <a:ext cx="4209691" cy="317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just" fontAlgn="base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00"/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 dirty="0" err="1"/>
              <a:t>Ctrl</a:t>
            </a:r>
            <a:r>
              <a:rPr lang="es-MX" dirty="0"/>
              <a:t> + l</a:t>
            </a:r>
          </a:p>
        </p:txBody>
      </p:sp>
    </p:spTree>
    <p:extLst>
      <p:ext uri="{BB962C8B-B14F-4D97-AF65-F5344CB8AC3E}">
        <p14:creationId xmlns:p14="http://schemas.microsoft.com/office/powerpoint/2010/main" val="6287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097" y="43134"/>
            <a:ext cx="7766936" cy="707367"/>
          </a:xfrm>
        </p:spPr>
        <p:txBody>
          <a:bodyPr/>
          <a:lstStyle/>
          <a:p>
            <a:pPr algn="l"/>
            <a:r>
              <a:rPr lang="es-MX" sz="3500" dirty="0" smtClean="0"/>
              <a:t>Tipo de Datos</a:t>
            </a:r>
            <a:endParaRPr lang="es-MX" sz="35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929096" y="840221"/>
            <a:ext cx="8206273" cy="3070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just" fontAlgn="base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00"/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 dirty="0" smtClean="0"/>
              <a:t>Algunos de los tipos de dato más comunes son: </a:t>
            </a:r>
            <a:endParaRPr lang="es-MX" dirty="0"/>
          </a:p>
          <a:p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72120"/>
              </p:ext>
            </p:extLst>
          </p:nvPr>
        </p:nvGraphicFramePr>
        <p:xfrm>
          <a:off x="2180561" y="1194126"/>
          <a:ext cx="6135300" cy="2514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45100"/>
                <a:gridCol w="2045100"/>
                <a:gridCol w="2045100"/>
              </a:tblGrid>
              <a:tr h="2691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/>
                        <a:t>Cadena</a:t>
                      </a:r>
                      <a:r>
                        <a:rPr lang="es-MX" sz="1300" b="0" baseline="0" dirty="0" smtClean="0"/>
                        <a:t> de texto</a:t>
                      </a:r>
                      <a:endParaRPr lang="es-MX" sz="13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b="0" dirty="0" err="1" smtClean="0"/>
                        <a:t>character</a:t>
                      </a:r>
                      <a:endParaRPr lang="es-MX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b="0" dirty="0" smtClean="0"/>
                        <a:t>“hola”</a:t>
                      </a:r>
                      <a:endParaRPr lang="es-MX" sz="1300" b="0" dirty="0"/>
                    </a:p>
                  </a:txBody>
                  <a:tcPr/>
                </a:tc>
              </a:tr>
              <a:tr h="269197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Numérico</a:t>
                      </a:r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dirty="0" err="1" smtClean="0"/>
                        <a:t>numeric</a:t>
                      </a:r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5.9</a:t>
                      </a:r>
                      <a:endParaRPr lang="es-MX" sz="1300" dirty="0"/>
                    </a:p>
                  </a:txBody>
                  <a:tcPr/>
                </a:tc>
              </a:tr>
              <a:tr h="269197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Entero</a:t>
                      </a:r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dirty="0" err="1" smtClean="0"/>
                        <a:t>integer</a:t>
                      </a:r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2</a:t>
                      </a:r>
                      <a:endParaRPr lang="es-MX" sz="1300" dirty="0"/>
                    </a:p>
                  </a:txBody>
                  <a:tcPr/>
                </a:tc>
              </a:tr>
              <a:tr h="423826">
                <a:tc>
                  <a:txBody>
                    <a:bodyPr/>
                    <a:lstStyle/>
                    <a:p>
                      <a:pPr algn="l"/>
                      <a:r>
                        <a:rPr lang="es-MX" sz="1300" dirty="0" smtClean="0"/>
                        <a:t>Factor</a:t>
                      </a:r>
                      <a:endParaRPr lang="es-MX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00" dirty="0" smtClean="0"/>
                        <a:t>factor</a:t>
                      </a:r>
                      <a:endParaRPr lang="es-MX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1 = hombre</a:t>
                      </a:r>
                      <a:r>
                        <a:rPr lang="es-MX" sz="1300" baseline="0" dirty="0" smtClean="0"/>
                        <a:t> / 2 = mujer</a:t>
                      </a:r>
                    </a:p>
                    <a:p>
                      <a:r>
                        <a:rPr lang="es-MX" sz="1300" dirty="0" smtClean="0"/>
                        <a:t>(variable categórica)</a:t>
                      </a:r>
                      <a:endParaRPr lang="es-MX" sz="1300" dirty="0"/>
                    </a:p>
                  </a:txBody>
                  <a:tcPr/>
                </a:tc>
              </a:tr>
              <a:tr h="269197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Lógico</a:t>
                      </a:r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dirty="0" err="1" smtClean="0"/>
                        <a:t>logial</a:t>
                      </a:r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TRUE / FALSE</a:t>
                      </a:r>
                      <a:endParaRPr lang="es-MX" sz="1300" dirty="0"/>
                    </a:p>
                  </a:txBody>
                  <a:tcPr/>
                </a:tc>
              </a:tr>
              <a:tr h="269197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Perdido (faltante)</a:t>
                      </a:r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dirty="0" err="1" smtClean="0"/>
                        <a:t>not</a:t>
                      </a:r>
                      <a:r>
                        <a:rPr lang="es-MX" sz="1300" dirty="0" smtClean="0"/>
                        <a:t> </a:t>
                      </a:r>
                      <a:r>
                        <a:rPr lang="es-MX" sz="1300" dirty="0" err="1" smtClean="0"/>
                        <a:t>available</a:t>
                      </a:r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NA</a:t>
                      </a:r>
                      <a:endParaRPr lang="es-MX" sz="1300" dirty="0"/>
                    </a:p>
                  </a:txBody>
                  <a:tcPr/>
                </a:tc>
              </a:tr>
              <a:tr h="269197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Vacío (no existente)</a:t>
                      </a:r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dirty="0" err="1" smtClean="0"/>
                        <a:t>null</a:t>
                      </a:r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NULL</a:t>
                      </a:r>
                      <a:endParaRPr lang="es-MX" sz="1300" dirty="0"/>
                    </a:p>
                  </a:txBody>
                  <a:tcPr/>
                </a:tc>
              </a:tr>
              <a:tr h="269197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No Numérico</a:t>
                      </a:r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dirty="0" err="1" smtClean="0"/>
                        <a:t>not</a:t>
                      </a:r>
                      <a:r>
                        <a:rPr lang="es-MX" sz="1300" baseline="0" dirty="0" smtClean="0"/>
                        <a:t> a </a:t>
                      </a:r>
                      <a:r>
                        <a:rPr lang="es-MX" sz="1300" baseline="0" dirty="0" err="1" smtClean="0"/>
                        <a:t>number</a:t>
                      </a:r>
                      <a:endParaRPr lang="es-MX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300" dirty="0" err="1" smtClean="0"/>
                        <a:t>NaN</a:t>
                      </a:r>
                      <a:endParaRPr lang="es-MX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ubtítulo 2"/>
          <p:cNvSpPr txBox="1">
            <a:spLocks/>
          </p:cNvSpPr>
          <p:nvPr/>
        </p:nvSpPr>
        <p:spPr>
          <a:xfrm>
            <a:off x="926220" y="3916969"/>
            <a:ext cx="8206273" cy="273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just" fontAlgn="base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00"/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 dirty="0" smtClean="0"/>
              <a:t>En R los datos pueden ser forzados a ser de otro tipo para ejecutar determinadas acciones. Las coerciones pueden ejecutarse en el siguiente orden (del más restrictivo al más flexible):</a:t>
            </a:r>
          </a:p>
          <a:p>
            <a:r>
              <a:rPr lang="es-MX" dirty="0"/>
              <a:t>lógico -&gt; entero -&gt; numérico -&gt; cadena de </a:t>
            </a:r>
            <a:r>
              <a:rPr lang="es-MX" dirty="0" smtClean="0"/>
              <a:t>texto</a:t>
            </a:r>
          </a:p>
          <a:p>
            <a:endParaRPr lang="es-MX" sz="600" dirty="0"/>
          </a:p>
          <a:p>
            <a:r>
              <a:rPr lang="es-MX" dirty="0"/>
              <a:t>Los factores </a:t>
            </a:r>
            <a:r>
              <a:rPr lang="es-MX" dirty="0" smtClean="0"/>
              <a:t>pueden </a:t>
            </a:r>
            <a:r>
              <a:rPr lang="es-MX" dirty="0"/>
              <a:t>ser </a:t>
            </a:r>
            <a:r>
              <a:rPr lang="es-MX" dirty="0" err="1"/>
              <a:t>coercionados</a:t>
            </a:r>
            <a:r>
              <a:rPr lang="es-MX" dirty="0"/>
              <a:t> a tipo numérico y cadena de </a:t>
            </a:r>
            <a:r>
              <a:rPr lang="es-MX" dirty="0" smtClean="0"/>
              <a:t>texto, sin embargo, es importante considerar que al forzar un </a:t>
            </a:r>
            <a:r>
              <a:rPr lang="es-MX" dirty="0"/>
              <a:t>factor </a:t>
            </a:r>
            <a:r>
              <a:rPr lang="es-MX" dirty="0" smtClean="0"/>
              <a:t>a tipo numérico, se pierden sus niveles.</a:t>
            </a:r>
          </a:p>
          <a:p>
            <a:endParaRPr lang="es-MX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as.logical</a:t>
            </a:r>
            <a:r>
              <a:rPr lang="es-MX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a</a:t>
            </a:r>
            <a:r>
              <a:rPr lang="es-MX" dirty="0" err="1" smtClean="0"/>
              <a:t>s.integer</a:t>
            </a:r>
            <a:r>
              <a:rPr lang="es-MX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a</a:t>
            </a:r>
            <a:r>
              <a:rPr lang="es-MX" dirty="0" err="1" smtClean="0"/>
              <a:t>s.numeric</a:t>
            </a:r>
            <a:r>
              <a:rPr lang="es-MX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as.character</a:t>
            </a:r>
            <a:r>
              <a:rPr lang="es-MX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a</a:t>
            </a:r>
            <a:r>
              <a:rPr lang="es-MX" dirty="0" err="1" smtClean="0"/>
              <a:t>s.factor</a:t>
            </a:r>
            <a:r>
              <a:rPr lang="es-MX" dirty="0" smtClean="0"/>
              <a:t>()</a:t>
            </a:r>
          </a:p>
          <a:p>
            <a:endParaRPr lang="es-MX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3134291" y="5784323"/>
            <a:ext cx="4227839" cy="564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ts val="500"/>
              </a:spcBef>
            </a:pPr>
            <a:r>
              <a:rPr lang="es-MX" altLang="es-MX" sz="1200" i="1" dirty="0" smtClean="0">
                <a:solidFill>
                  <a:schemeClr val="accent2"/>
                </a:solidFill>
              </a:rPr>
              <a:t># si la coerción no puede realizarse, su ejecución devolverá NA como resultado</a:t>
            </a:r>
            <a:endParaRPr lang="es-MX" altLang="es-MX" sz="1200" i="1" dirty="0">
              <a:solidFill>
                <a:schemeClr val="accent2"/>
              </a:solidFill>
            </a:endParaRPr>
          </a:p>
          <a:p>
            <a:pPr algn="ctr" fontAlgn="base">
              <a:spcBef>
                <a:spcPts val="500"/>
              </a:spcBef>
            </a:pPr>
            <a:r>
              <a:rPr lang="es-MX" sz="13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33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 txBox="1">
            <a:spLocks/>
          </p:cNvSpPr>
          <p:nvPr/>
        </p:nvSpPr>
        <p:spPr>
          <a:xfrm>
            <a:off x="911839" y="196594"/>
            <a:ext cx="7766936" cy="707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000" dirty="0" smtClean="0"/>
              <a:t>Operadores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963599" y="1507803"/>
            <a:ext cx="2771640" cy="2752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s-MX" sz="1300" b="1" dirty="0" smtClean="0">
                <a:solidFill>
                  <a:schemeClr val="tx1"/>
                </a:solidFill>
              </a:rPr>
              <a:t>ARITMETICOS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+ 	adición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- 	s</a:t>
            </a:r>
            <a:r>
              <a:rPr lang="es-MX" sz="1300" dirty="0" smtClean="0">
                <a:solidFill>
                  <a:schemeClr val="tx1"/>
                </a:solidFill>
              </a:rPr>
              <a:t>ustracción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*	multiplicación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/ 	división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^	potencia</a:t>
            </a:r>
            <a:endParaRPr lang="es-MX" sz="1300" dirty="0" smtClean="0">
              <a:solidFill>
                <a:schemeClr val="tx1"/>
              </a:solidFill>
            </a:endParaRPr>
          </a:p>
          <a:p>
            <a:pPr algn="just" fontAlgn="base"/>
            <a:endParaRPr lang="es-MX" sz="1300" dirty="0" smtClean="0">
              <a:solidFill>
                <a:schemeClr val="tx1"/>
              </a:solidFill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3735239" y="1496303"/>
            <a:ext cx="3145760" cy="276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s-MX" sz="1300" b="1" dirty="0" smtClean="0">
                <a:solidFill>
                  <a:schemeClr val="tx1"/>
                </a:solidFill>
              </a:rPr>
              <a:t>RELACIONALES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&lt;	menor que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&gt;	mayor que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&lt;=	menor o igual que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&gt;= 	mayor o igual que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==	igual	a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!=	diferente de</a:t>
            </a:r>
            <a:endParaRPr lang="es-MX" sz="1300" dirty="0">
              <a:solidFill>
                <a:schemeClr val="tx1"/>
              </a:solidFill>
            </a:endParaRPr>
          </a:p>
          <a:p>
            <a:pPr algn="just" fontAlgn="base"/>
            <a:endParaRPr lang="es-MX" sz="1300" dirty="0" smtClean="0">
              <a:solidFill>
                <a:schemeClr val="tx1"/>
              </a:solidFill>
            </a:endParaRPr>
          </a:p>
          <a:p>
            <a:pPr algn="just" fontAlgn="base"/>
            <a:endParaRPr lang="es-MX" sz="1300" dirty="0" smtClean="0">
              <a:solidFill>
                <a:schemeClr val="tx1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6918688" y="1502055"/>
            <a:ext cx="2771640" cy="276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s-MX" sz="1300" b="1" dirty="0" smtClean="0">
                <a:solidFill>
                  <a:schemeClr val="tx1"/>
                </a:solidFill>
              </a:rPr>
              <a:t>LOGICOS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X &amp; Y		Y lógico</a:t>
            </a:r>
          </a:p>
          <a:p>
            <a:pPr algn="just" fontAlgn="base"/>
            <a:r>
              <a:rPr lang="es-MX" sz="1300" dirty="0">
                <a:solidFill>
                  <a:schemeClr val="tx1"/>
                </a:solidFill>
              </a:rPr>
              <a:t>X | Y 		O lógico</a:t>
            </a:r>
          </a:p>
          <a:p>
            <a:pPr algn="just" fontAlgn="base"/>
            <a:r>
              <a:rPr lang="es-MX" sz="1300" dirty="0">
                <a:solidFill>
                  <a:schemeClr val="tx1"/>
                </a:solidFill>
              </a:rPr>
              <a:t>! X		NO lógico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X &amp;&amp; Y	idéntico</a:t>
            </a:r>
          </a:p>
          <a:p>
            <a:pPr algn="just" fontAlgn="base"/>
            <a:r>
              <a:rPr lang="es-MX" sz="1300" dirty="0" smtClean="0">
                <a:solidFill>
                  <a:schemeClr val="tx1"/>
                </a:solidFill>
              </a:rPr>
              <a:t>X || Y 	idéntico</a:t>
            </a:r>
            <a:endParaRPr lang="es-MX" sz="1300" dirty="0">
              <a:solidFill>
                <a:schemeClr val="tx1"/>
              </a:solidFill>
            </a:endParaRPr>
          </a:p>
          <a:p>
            <a:pPr algn="just" fontAlgn="base"/>
            <a:endParaRPr lang="es-MX" sz="1300" dirty="0" smtClean="0">
              <a:solidFill>
                <a:schemeClr val="tx1"/>
              </a:solidFill>
            </a:endParaRPr>
          </a:p>
          <a:p>
            <a:pPr algn="just" fontAlgn="base"/>
            <a:endParaRPr lang="es-MX" sz="1300" dirty="0" smtClean="0">
              <a:solidFill>
                <a:schemeClr val="tx1"/>
              </a:solidFill>
            </a:endParaRPr>
          </a:p>
        </p:txBody>
      </p:sp>
      <p:sp>
        <p:nvSpPr>
          <p:cNvPr id="21" name="Subtítulo 2"/>
          <p:cNvSpPr txBox="1">
            <a:spLocks/>
          </p:cNvSpPr>
          <p:nvPr/>
        </p:nvSpPr>
        <p:spPr>
          <a:xfrm>
            <a:off x="929096" y="1010155"/>
            <a:ext cx="8206274" cy="3269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just" fontAlgn="base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00"/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 dirty="0" smtClean="0"/>
              <a:t>Los operadores son símbolos que permiten realizar ciertas acciones. Los principales son: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32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097" y="103516"/>
            <a:ext cx="7766936" cy="707367"/>
          </a:xfrm>
        </p:spPr>
        <p:txBody>
          <a:bodyPr/>
          <a:lstStyle/>
          <a:p>
            <a:pPr algn="l"/>
            <a:r>
              <a:rPr lang="es-MX" sz="3500" dirty="0" smtClean="0"/>
              <a:t>Vectores</a:t>
            </a:r>
            <a:endParaRPr lang="es-MX" sz="35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929096" y="917856"/>
            <a:ext cx="8206273" cy="15751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just" fontAlgn="base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00"/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 dirty="0" smtClean="0"/>
              <a:t>Un </a:t>
            </a:r>
            <a:r>
              <a:rPr lang="es-MX" dirty="0"/>
              <a:t>vector es una colección de uno o más datos del mismo </a:t>
            </a:r>
            <a:r>
              <a:rPr lang="es-MX" dirty="0" smtClean="0"/>
              <a:t>tipo y es la estructura de datos más sencilla en R.</a:t>
            </a:r>
            <a:endParaRPr lang="es-MX" dirty="0"/>
          </a:p>
          <a:p>
            <a:endParaRPr lang="es-MX" sz="500" dirty="0" smtClean="0"/>
          </a:p>
          <a:p>
            <a:r>
              <a:rPr lang="es-MX" dirty="0" smtClean="0"/>
              <a:t>Propiedades de un vector:</a:t>
            </a:r>
            <a:endParaRPr lang="es-MX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b="1" dirty="0"/>
              <a:t>Tipo</a:t>
            </a:r>
            <a:r>
              <a:rPr lang="es-MX" dirty="0"/>
              <a:t>. Un vector tiene el mismo tipo que los datos que contiene. </a:t>
            </a:r>
            <a:r>
              <a:rPr lang="es-MX" dirty="0" smtClean="0"/>
              <a:t>Si los datos del vector son </a:t>
            </a:r>
            <a:r>
              <a:rPr lang="es-MX" dirty="0"/>
              <a:t>de tipo numérico, el vector será también de tipo numérico. </a:t>
            </a:r>
            <a:endParaRPr lang="es-MX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b="1" dirty="0" smtClean="0"/>
              <a:t>Largo</a:t>
            </a:r>
            <a:r>
              <a:rPr lang="es-MX" dirty="0"/>
              <a:t>. Es el número de elementos que contiene un vector. </a:t>
            </a:r>
          </a:p>
          <a:p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39" y="2417732"/>
            <a:ext cx="5182587" cy="2548935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929097" y="4994682"/>
            <a:ext cx="7766936" cy="707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500" smtClean="0"/>
              <a:t>Data Frame</a:t>
            </a:r>
            <a:endParaRPr lang="es-MX" sz="35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929096" y="5728796"/>
            <a:ext cx="8206274" cy="5486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just" fontAlgn="base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00"/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 dirty="0"/>
              <a:t>Un </a:t>
            </a:r>
            <a:r>
              <a:rPr lang="es-MX" dirty="0" smtClean="0"/>
              <a:t>Data </a:t>
            </a:r>
            <a:r>
              <a:rPr lang="es-MX" dirty="0" err="1" smtClean="0"/>
              <a:t>Frame</a:t>
            </a:r>
            <a:r>
              <a:rPr lang="es-MX" dirty="0" smtClean="0"/>
              <a:t> o Base </a:t>
            </a:r>
            <a:r>
              <a:rPr lang="es-MX" dirty="0"/>
              <a:t>de </a:t>
            </a:r>
            <a:r>
              <a:rPr lang="es-MX" dirty="0" smtClean="0"/>
              <a:t>Datos </a:t>
            </a:r>
            <a:r>
              <a:rPr lang="es-MX" dirty="0"/>
              <a:t>es una tabla compuesta de uno o mas vectores </a:t>
            </a:r>
            <a:r>
              <a:rPr lang="es-MX" dirty="0" smtClean="0"/>
              <a:t>de  </a:t>
            </a:r>
            <a:r>
              <a:rPr lang="es-MX" dirty="0"/>
              <a:t>la misma longitud pero que pueden ser de diferentes tipos.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0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097" y="1887750"/>
            <a:ext cx="7766936" cy="707367"/>
          </a:xfrm>
        </p:spPr>
        <p:txBody>
          <a:bodyPr/>
          <a:lstStyle/>
          <a:p>
            <a:pPr algn="l"/>
            <a:r>
              <a:rPr lang="es-MX" sz="3200" dirty="0" smtClean="0"/>
              <a:t>¿Cómo cargar una base a R?</a:t>
            </a:r>
            <a:endParaRPr lang="es-MX" sz="3200" dirty="0"/>
          </a:p>
        </p:txBody>
      </p:sp>
      <p:sp>
        <p:nvSpPr>
          <p:cNvPr id="14" name="Subtítulo 2"/>
          <p:cNvSpPr>
            <a:spLocks noGrp="1"/>
          </p:cNvSpPr>
          <p:nvPr>
            <p:ph type="subTitle" idx="1"/>
          </p:nvPr>
        </p:nvSpPr>
        <p:spPr>
          <a:xfrm>
            <a:off x="944234" y="1108675"/>
            <a:ext cx="8467725" cy="763258"/>
          </a:xfrm>
        </p:spPr>
        <p:txBody>
          <a:bodyPr>
            <a:normAutofit/>
          </a:bodyPr>
          <a:lstStyle/>
          <a:p>
            <a:pPr algn="l" fontAlgn="base"/>
            <a:r>
              <a:rPr lang="es-MX" sz="1200" dirty="0" err="1" smtClean="0">
                <a:solidFill>
                  <a:schemeClr val="tx1"/>
                </a:solidFill>
              </a:rPr>
              <a:t>setwd</a:t>
            </a:r>
            <a:r>
              <a:rPr lang="es-MX" sz="1200" dirty="0">
                <a:solidFill>
                  <a:schemeClr val="tx1"/>
                </a:solidFill>
              </a:rPr>
              <a:t>(“C:/</a:t>
            </a:r>
            <a:r>
              <a:rPr lang="es-MX" sz="1200" dirty="0" err="1">
                <a:solidFill>
                  <a:schemeClr val="tx1"/>
                </a:solidFill>
              </a:rPr>
              <a:t>Users</a:t>
            </a:r>
            <a:r>
              <a:rPr lang="es-MX" sz="1200" dirty="0">
                <a:solidFill>
                  <a:schemeClr val="tx1"/>
                </a:solidFill>
              </a:rPr>
              <a:t>/</a:t>
            </a:r>
            <a:r>
              <a:rPr lang="es-MX" sz="1200" dirty="0" err="1">
                <a:solidFill>
                  <a:schemeClr val="tx1"/>
                </a:solidFill>
              </a:rPr>
              <a:t>eramirez</a:t>
            </a:r>
            <a:r>
              <a:rPr lang="es-MX" sz="1200" dirty="0">
                <a:solidFill>
                  <a:schemeClr val="tx1"/>
                </a:solidFill>
              </a:rPr>
              <a:t>/</a:t>
            </a:r>
            <a:r>
              <a:rPr lang="es-MX" sz="1200" dirty="0" err="1">
                <a:solidFill>
                  <a:schemeClr val="tx1"/>
                </a:solidFill>
              </a:rPr>
              <a:t>Documents</a:t>
            </a:r>
            <a:r>
              <a:rPr lang="es-MX" sz="1200" dirty="0" smtClean="0">
                <a:solidFill>
                  <a:schemeClr val="tx1"/>
                </a:solidFill>
              </a:rPr>
              <a:t>/“)</a:t>
            </a:r>
          </a:p>
          <a:p>
            <a:pPr algn="l" fontAlgn="base"/>
            <a:r>
              <a:rPr lang="es-MX" sz="1200" dirty="0" err="1">
                <a:solidFill>
                  <a:schemeClr val="tx1"/>
                </a:solidFill>
              </a:rPr>
              <a:t>g</a:t>
            </a:r>
            <a:r>
              <a:rPr lang="es-MX" sz="1200" dirty="0" err="1" smtClean="0">
                <a:solidFill>
                  <a:schemeClr val="tx1"/>
                </a:solidFill>
              </a:rPr>
              <a:t>etwd</a:t>
            </a:r>
            <a:r>
              <a:rPr lang="es-MX" sz="1200" dirty="0" smtClean="0">
                <a:solidFill>
                  <a:schemeClr val="tx1"/>
                </a:solidFill>
              </a:rPr>
              <a:t>()</a:t>
            </a:r>
            <a:endParaRPr lang="es-MX" sz="1200" dirty="0">
              <a:solidFill>
                <a:schemeClr val="tx1"/>
              </a:solidFill>
            </a:endParaRPr>
          </a:p>
          <a:p>
            <a:pPr algn="l" fontAlgn="base"/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29097" y="182422"/>
            <a:ext cx="8129178" cy="707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200" dirty="0" smtClean="0"/>
              <a:t>¿Cómo establecer una ruta de trabajo?</a:t>
            </a:r>
            <a:endParaRPr lang="es-MX" sz="32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929097" y="2709508"/>
            <a:ext cx="8129178" cy="3932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s-MX" sz="1200" dirty="0">
                <a:solidFill>
                  <a:schemeClr val="tx1"/>
                </a:solidFill>
              </a:rPr>
              <a:t>Los paquetes o librerías son una colección de funciones con una estructura bien definida diseñadas para resolver una tareas específicas. </a:t>
            </a:r>
            <a:endParaRPr lang="es-MX" sz="1200" dirty="0" smtClean="0">
              <a:solidFill>
                <a:schemeClr val="tx1"/>
              </a:solidFill>
            </a:endParaRPr>
          </a:p>
          <a:p>
            <a:pPr algn="just" fontAlgn="base"/>
            <a:r>
              <a:rPr lang="es-MX" sz="1200" dirty="0" smtClean="0">
                <a:solidFill>
                  <a:schemeClr val="tx1"/>
                </a:solidFill>
              </a:rPr>
              <a:t>Aunque se cuente con un paquete instalado previamente, las </a:t>
            </a:r>
            <a:r>
              <a:rPr lang="es-MX" sz="1200" dirty="0">
                <a:solidFill>
                  <a:schemeClr val="tx1"/>
                </a:solidFill>
              </a:rPr>
              <a:t>sesiones de R se inician “</a:t>
            </a:r>
            <a:r>
              <a:rPr lang="es-MX" sz="1200" dirty="0" smtClean="0">
                <a:solidFill>
                  <a:schemeClr val="tx1"/>
                </a:solidFill>
              </a:rPr>
              <a:t>limpias” por lo </a:t>
            </a:r>
            <a:r>
              <a:rPr lang="es-MX" sz="1200" dirty="0">
                <a:solidFill>
                  <a:schemeClr val="tx1"/>
                </a:solidFill>
              </a:rPr>
              <a:t>que cada </a:t>
            </a:r>
            <a:r>
              <a:rPr lang="es-MX" sz="1200" dirty="0" smtClean="0">
                <a:solidFill>
                  <a:schemeClr val="tx1"/>
                </a:solidFill>
              </a:rPr>
              <a:t>sesión se deben importar las librerías requeridas.</a:t>
            </a:r>
          </a:p>
          <a:p>
            <a:pPr algn="just" fontAlgn="base"/>
            <a:r>
              <a:rPr lang="es-MX" sz="1200" dirty="0" err="1">
                <a:solidFill>
                  <a:schemeClr val="tx1"/>
                </a:solidFill>
              </a:rPr>
              <a:t>l</a:t>
            </a:r>
            <a:r>
              <a:rPr lang="es-MX" sz="1200" dirty="0" err="1" smtClean="0">
                <a:solidFill>
                  <a:schemeClr val="tx1"/>
                </a:solidFill>
              </a:rPr>
              <a:t>ibrary</a:t>
            </a:r>
            <a:r>
              <a:rPr lang="es-MX" sz="1200" dirty="0" smtClean="0">
                <a:solidFill>
                  <a:schemeClr val="tx1"/>
                </a:solidFill>
              </a:rPr>
              <a:t>(“</a:t>
            </a:r>
            <a:r>
              <a:rPr lang="es-MX" sz="1200" dirty="0" err="1" smtClean="0">
                <a:solidFill>
                  <a:schemeClr val="tx1"/>
                </a:solidFill>
              </a:rPr>
              <a:t>foreign</a:t>
            </a:r>
            <a:r>
              <a:rPr lang="es-MX" sz="1200" dirty="0" smtClean="0">
                <a:solidFill>
                  <a:schemeClr val="tx1"/>
                </a:solidFill>
              </a:rPr>
              <a:t>”)</a:t>
            </a:r>
          </a:p>
          <a:p>
            <a:pPr algn="just" fontAlgn="base"/>
            <a:r>
              <a:rPr lang="es-MX" sz="1200" dirty="0" smtClean="0">
                <a:solidFill>
                  <a:schemeClr val="tx1"/>
                </a:solidFill>
              </a:rPr>
              <a:t>NOTA: con la función </a:t>
            </a:r>
            <a:r>
              <a:rPr lang="es-MX" sz="1200" dirty="0" err="1"/>
              <a:t>installed.packages</a:t>
            </a:r>
            <a:r>
              <a:rPr lang="es-MX" sz="1200" dirty="0"/>
              <a:t>() </a:t>
            </a:r>
            <a:r>
              <a:rPr lang="es-MX" sz="1200" dirty="0" smtClean="0"/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se pueden ver los paquetes instalados. </a:t>
            </a:r>
          </a:p>
          <a:p>
            <a:pPr algn="just" fontAlgn="base"/>
            <a:endParaRPr lang="es-MX" sz="1200" dirty="0">
              <a:solidFill>
                <a:schemeClr val="tx1"/>
              </a:solidFill>
            </a:endParaRPr>
          </a:p>
          <a:p>
            <a:pPr algn="l" fontAlgn="base"/>
            <a:r>
              <a:rPr lang="es-MX" altLang="es-MX" sz="1200" i="1" dirty="0">
                <a:solidFill>
                  <a:schemeClr val="accent2"/>
                </a:solidFill>
              </a:rPr>
              <a:t># </a:t>
            </a:r>
            <a:r>
              <a:rPr lang="es-MX" altLang="es-MX" sz="1200" i="1" dirty="0" smtClean="0">
                <a:solidFill>
                  <a:schemeClr val="accent2"/>
                </a:solidFill>
              </a:rPr>
              <a:t>si se ha establecido previamente la ruta de </a:t>
            </a:r>
            <a:r>
              <a:rPr lang="es-MX" altLang="es-MX" sz="1200" i="1" dirty="0" smtClean="0">
                <a:solidFill>
                  <a:schemeClr val="accent2"/>
                </a:solidFill>
              </a:rPr>
              <a:t>trabajo</a:t>
            </a:r>
            <a:endParaRPr lang="es-MX" sz="1200" dirty="0">
              <a:solidFill>
                <a:schemeClr val="tx1"/>
              </a:solidFill>
            </a:endParaRPr>
          </a:p>
          <a:p>
            <a:pPr algn="l" fontAlgn="base"/>
            <a:r>
              <a:rPr lang="es-MX" sz="1200" dirty="0">
                <a:solidFill>
                  <a:schemeClr val="tx1"/>
                </a:solidFill>
              </a:rPr>
              <a:t>b</a:t>
            </a:r>
            <a:r>
              <a:rPr lang="es-MX" sz="1200" dirty="0" smtClean="0">
                <a:solidFill>
                  <a:schemeClr val="tx1"/>
                </a:solidFill>
              </a:rPr>
              <a:t>ase1 &lt;- </a:t>
            </a:r>
            <a:r>
              <a:rPr lang="es-MX" sz="1200" dirty="0" smtClean="0">
                <a:solidFill>
                  <a:schemeClr val="tx1"/>
                </a:solidFill>
              </a:rPr>
              <a:t>read.csv</a:t>
            </a:r>
            <a:r>
              <a:rPr lang="es-MX" sz="1200" dirty="0">
                <a:solidFill>
                  <a:schemeClr val="tx1"/>
                </a:solidFill>
              </a:rPr>
              <a:t>(“cars.csv </a:t>
            </a:r>
            <a:r>
              <a:rPr lang="es-MX" sz="1200" dirty="0" smtClean="0">
                <a:solidFill>
                  <a:schemeClr val="tx1"/>
                </a:solidFill>
              </a:rPr>
              <a:t>', </a:t>
            </a:r>
            <a:r>
              <a:rPr lang="es-MX" sz="1200" dirty="0" err="1" smtClean="0">
                <a:solidFill>
                  <a:schemeClr val="tx1"/>
                </a:solidFill>
              </a:rPr>
              <a:t>header</a:t>
            </a:r>
            <a:r>
              <a:rPr lang="es-MX" sz="1200" dirty="0" smtClean="0">
                <a:solidFill>
                  <a:schemeClr val="tx1"/>
                </a:solidFill>
              </a:rPr>
              <a:t> = TRUE)</a:t>
            </a:r>
          </a:p>
          <a:p>
            <a:pPr algn="l" fontAlgn="base"/>
            <a:r>
              <a:rPr lang="es-MX" altLang="es-MX" sz="1200" i="1" dirty="0">
                <a:solidFill>
                  <a:schemeClr val="accent2"/>
                </a:solidFill>
              </a:rPr>
              <a:t># si </a:t>
            </a:r>
            <a:r>
              <a:rPr lang="es-MX" altLang="es-MX" sz="1200" i="1" dirty="0" smtClean="0">
                <a:solidFill>
                  <a:schemeClr val="accent2"/>
                </a:solidFill>
              </a:rPr>
              <a:t>NO se </a:t>
            </a:r>
            <a:r>
              <a:rPr lang="es-MX" altLang="es-MX" sz="1200" i="1" dirty="0">
                <a:solidFill>
                  <a:schemeClr val="accent2"/>
                </a:solidFill>
              </a:rPr>
              <a:t>ha establecido previamente la ruta de trabajo</a:t>
            </a:r>
            <a:endParaRPr lang="es-MX" sz="1200" dirty="0">
              <a:solidFill>
                <a:schemeClr val="tx1"/>
              </a:solidFill>
            </a:endParaRPr>
          </a:p>
          <a:p>
            <a:pPr algn="l" fontAlgn="base"/>
            <a:r>
              <a:rPr lang="es-MX" sz="1200" dirty="0">
                <a:solidFill>
                  <a:schemeClr val="tx1"/>
                </a:solidFill>
              </a:rPr>
              <a:t>b</a:t>
            </a:r>
            <a:r>
              <a:rPr lang="es-MX" sz="1200" dirty="0" smtClean="0">
                <a:solidFill>
                  <a:schemeClr val="tx1"/>
                </a:solidFill>
              </a:rPr>
              <a:t>ase2 &lt;- read.csv(‘C</a:t>
            </a:r>
            <a:r>
              <a:rPr lang="es-MX" sz="1200" dirty="0">
                <a:solidFill>
                  <a:schemeClr val="tx1"/>
                </a:solidFill>
              </a:rPr>
              <a:t>:/</a:t>
            </a:r>
            <a:r>
              <a:rPr lang="es-MX" sz="1200" dirty="0" err="1" smtClean="0">
                <a:solidFill>
                  <a:schemeClr val="tx1"/>
                </a:solidFill>
              </a:rPr>
              <a:t>Users</a:t>
            </a:r>
            <a:r>
              <a:rPr lang="es-MX" sz="1200" dirty="0" smtClean="0">
                <a:solidFill>
                  <a:schemeClr val="tx1"/>
                </a:solidFill>
              </a:rPr>
              <a:t>/</a:t>
            </a:r>
            <a:r>
              <a:rPr lang="es-MX" sz="1200" dirty="0" err="1" smtClean="0">
                <a:solidFill>
                  <a:schemeClr val="tx1"/>
                </a:solidFill>
              </a:rPr>
              <a:t>eramirez</a:t>
            </a:r>
            <a:r>
              <a:rPr lang="es-MX" sz="1200" dirty="0" smtClean="0">
                <a:solidFill>
                  <a:schemeClr val="tx1"/>
                </a:solidFill>
              </a:rPr>
              <a:t>/</a:t>
            </a:r>
            <a:r>
              <a:rPr lang="es-MX" sz="1200" dirty="0" err="1" smtClean="0">
                <a:solidFill>
                  <a:schemeClr val="tx1"/>
                </a:solidFill>
              </a:rPr>
              <a:t>Documents</a:t>
            </a:r>
            <a:r>
              <a:rPr lang="es-MX" sz="1200" dirty="0" smtClean="0">
                <a:solidFill>
                  <a:schemeClr val="tx1"/>
                </a:solidFill>
              </a:rPr>
              <a:t>/cars.csv’, </a:t>
            </a:r>
            <a:r>
              <a:rPr lang="es-MX" sz="1200" dirty="0" err="1" smtClean="0">
                <a:solidFill>
                  <a:schemeClr val="tx1"/>
                </a:solidFill>
              </a:rPr>
              <a:t>header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= TRUE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</a:p>
          <a:p>
            <a:pPr algn="l" fontAlgn="base"/>
            <a:r>
              <a:rPr lang="es-MX" sz="1200" dirty="0">
                <a:solidFill>
                  <a:schemeClr val="tx1"/>
                </a:solidFill>
              </a:rPr>
              <a:t>b</a:t>
            </a:r>
            <a:r>
              <a:rPr lang="es-MX" sz="1200" dirty="0" smtClean="0">
                <a:solidFill>
                  <a:schemeClr val="tx1"/>
                </a:solidFill>
              </a:rPr>
              <a:t>ase3 &lt;- read.csv(</a:t>
            </a:r>
            <a:r>
              <a:rPr lang="es-MX" sz="1200" dirty="0" err="1" smtClean="0">
                <a:solidFill>
                  <a:schemeClr val="tx1"/>
                </a:solidFill>
              </a:rPr>
              <a:t>file.choose</a:t>
            </a:r>
            <a:r>
              <a:rPr lang="es-MX" sz="1200" dirty="0" smtClean="0">
                <a:solidFill>
                  <a:schemeClr val="tx1"/>
                </a:solidFill>
              </a:rPr>
              <a:t>(), </a:t>
            </a:r>
            <a:r>
              <a:rPr lang="es-MX" sz="1200" dirty="0" err="1" smtClean="0">
                <a:solidFill>
                  <a:schemeClr val="tx1"/>
                </a:solidFill>
              </a:rPr>
              <a:t>header</a:t>
            </a:r>
            <a:r>
              <a:rPr lang="es-MX" sz="1200" dirty="0" smtClean="0">
                <a:solidFill>
                  <a:schemeClr val="tx1"/>
                </a:solidFill>
              </a:rPr>
              <a:t>=TRUE)</a:t>
            </a:r>
          </a:p>
          <a:p>
            <a:pPr algn="l" fontAlgn="base"/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1267" y="-8625"/>
            <a:ext cx="7867898" cy="781425"/>
          </a:xfrm>
        </p:spPr>
        <p:txBody>
          <a:bodyPr/>
          <a:lstStyle/>
          <a:p>
            <a:pPr algn="l"/>
            <a:r>
              <a:rPr lang="es-MX" sz="3200" dirty="0" smtClean="0"/>
              <a:t>Temario</a:t>
            </a:r>
            <a:endParaRPr lang="es-MX" sz="32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71267" y="942455"/>
            <a:ext cx="5098211" cy="42075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s-MX" dirty="0"/>
              <a:t>1) Entorno de desarrollo integrado (</a:t>
            </a:r>
            <a:r>
              <a:rPr lang="es-MX" dirty="0" err="1"/>
              <a:t>RStudio</a:t>
            </a:r>
            <a:r>
              <a:rPr lang="es-MX" dirty="0"/>
              <a:t>) </a:t>
            </a:r>
          </a:p>
          <a:p>
            <a:pPr algn="l">
              <a:lnSpc>
                <a:spcPct val="200000"/>
              </a:lnSpc>
            </a:pPr>
            <a:r>
              <a:rPr lang="es-MX" dirty="0"/>
              <a:t>2) Importación y manipulación de Data </a:t>
            </a:r>
            <a:r>
              <a:rPr lang="es-MX" dirty="0" err="1"/>
              <a:t>Frames</a:t>
            </a:r>
            <a:r>
              <a:rPr lang="es-MX" dirty="0"/>
              <a:t> </a:t>
            </a:r>
          </a:p>
          <a:p>
            <a:pPr algn="l">
              <a:lnSpc>
                <a:spcPct val="200000"/>
              </a:lnSpc>
            </a:pPr>
            <a:r>
              <a:rPr lang="es-MX" dirty="0"/>
              <a:t>3) Introducción a </a:t>
            </a:r>
            <a:r>
              <a:rPr lang="es-MX" dirty="0" err="1"/>
              <a:t>Tidyverse</a:t>
            </a:r>
            <a:r>
              <a:rPr lang="es-MX" dirty="0"/>
              <a:t> </a:t>
            </a:r>
          </a:p>
          <a:p>
            <a:pPr algn="l">
              <a:lnSpc>
                <a:spcPct val="200000"/>
              </a:lnSpc>
            </a:pPr>
            <a:r>
              <a:rPr lang="es-MX" dirty="0"/>
              <a:t>4) Visualización de datos con ggplot2</a:t>
            </a:r>
          </a:p>
          <a:p>
            <a:pPr algn="l">
              <a:lnSpc>
                <a:spcPct val="200000"/>
              </a:lnSpc>
            </a:pPr>
            <a:r>
              <a:rPr lang="es-MX" dirty="0"/>
              <a:t>5) Análisis </a:t>
            </a:r>
            <a:r>
              <a:rPr lang="es-MX" dirty="0" smtClean="0"/>
              <a:t>exploratorio </a:t>
            </a:r>
            <a:r>
              <a:rPr lang="es-MX" dirty="0"/>
              <a:t>de datos</a:t>
            </a:r>
          </a:p>
          <a:p>
            <a:pPr algn="l">
              <a:lnSpc>
                <a:spcPct val="200000"/>
              </a:lnSpc>
            </a:pPr>
            <a:r>
              <a:rPr lang="es-MX" dirty="0"/>
              <a:t>6) Creación de reportes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40431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/>
          <p:cNvSpPr>
            <a:spLocks noGrp="1"/>
          </p:cNvSpPr>
          <p:nvPr>
            <p:ph type="subTitle" idx="1"/>
          </p:nvPr>
        </p:nvSpPr>
        <p:spPr>
          <a:xfrm>
            <a:off x="944234" y="1108675"/>
            <a:ext cx="2195781" cy="2548925"/>
          </a:xfrm>
        </p:spPr>
        <p:txBody>
          <a:bodyPr>
            <a:normAutofit/>
          </a:bodyPr>
          <a:lstStyle/>
          <a:p>
            <a:pPr marL="171450" indent="-171450" algn="l" fontAlgn="base">
              <a:buFont typeface="Courier New" panose="02070309020205020404" pitchFamily="49" charset="0"/>
              <a:buChar char="o"/>
            </a:pPr>
            <a:r>
              <a:rPr lang="es-MX" sz="1200" dirty="0" err="1" smtClean="0">
                <a:solidFill>
                  <a:schemeClr val="tx1"/>
                </a:solidFill>
              </a:rPr>
              <a:t>dim</a:t>
            </a:r>
            <a:r>
              <a:rPr lang="es-MX" sz="1200" dirty="0" smtClean="0">
                <a:solidFill>
                  <a:schemeClr val="tx1"/>
                </a:solidFill>
              </a:rPr>
              <a:t>(</a:t>
            </a:r>
            <a:r>
              <a:rPr lang="es-MX" sz="1200" i="1" dirty="0" smtClean="0">
                <a:solidFill>
                  <a:schemeClr val="tx1"/>
                </a:solidFill>
              </a:rPr>
              <a:t>base)</a:t>
            </a:r>
          </a:p>
          <a:p>
            <a:pPr marL="171450" indent="-171450" algn="l" fontAlgn="base">
              <a:buFont typeface="Courier New" panose="02070309020205020404" pitchFamily="49" charset="0"/>
              <a:buChar char="o"/>
            </a:pPr>
            <a:r>
              <a:rPr lang="es-MX" sz="1200" dirty="0" err="1">
                <a:solidFill>
                  <a:schemeClr val="tx1"/>
                </a:solidFill>
              </a:rPr>
              <a:t>n</a:t>
            </a:r>
            <a:r>
              <a:rPr lang="es-MX" sz="1200" dirty="0" err="1" smtClean="0">
                <a:solidFill>
                  <a:schemeClr val="tx1"/>
                </a:solidFill>
              </a:rPr>
              <a:t>ames</a:t>
            </a:r>
            <a:r>
              <a:rPr lang="es-MX" sz="1200" dirty="0" smtClean="0">
                <a:solidFill>
                  <a:schemeClr val="tx1"/>
                </a:solidFill>
              </a:rPr>
              <a:t>(</a:t>
            </a:r>
            <a:r>
              <a:rPr lang="es-MX" sz="1200" i="1" dirty="0" smtClean="0">
                <a:solidFill>
                  <a:schemeClr val="tx1"/>
                </a:solidFill>
              </a:rPr>
              <a:t>base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algn="l" fontAlgn="base">
              <a:buFont typeface="Courier New" panose="02070309020205020404" pitchFamily="49" charset="0"/>
              <a:buChar char="o"/>
            </a:pPr>
            <a:r>
              <a:rPr lang="es-MX" sz="1200" dirty="0" err="1">
                <a:solidFill>
                  <a:schemeClr val="tx1"/>
                </a:solidFill>
              </a:rPr>
              <a:t>s</a:t>
            </a:r>
            <a:r>
              <a:rPr lang="es-MX" sz="1200" dirty="0" err="1" smtClean="0">
                <a:solidFill>
                  <a:schemeClr val="tx1"/>
                </a:solidFill>
              </a:rPr>
              <a:t>tr</a:t>
            </a:r>
            <a:r>
              <a:rPr lang="es-MX" sz="1200" dirty="0" smtClean="0">
                <a:solidFill>
                  <a:schemeClr val="tx1"/>
                </a:solidFill>
              </a:rPr>
              <a:t>(</a:t>
            </a:r>
            <a:r>
              <a:rPr lang="es-MX" sz="1200" i="1" dirty="0" smtClean="0">
                <a:solidFill>
                  <a:schemeClr val="tx1"/>
                </a:solidFill>
              </a:rPr>
              <a:t>base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algn="l" fontAlgn="base">
              <a:buFont typeface="Courier New" panose="02070309020205020404" pitchFamily="49" charset="0"/>
              <a:buChar char="o"/>
            </a:pPr>
            <a:r>
              <a:rPr lang="es-MX" sz="1200" dirty="0" smtClean="0">
                <a:solidFill>
                  <a:schemeClr val="tx1"/>
                </a:solidFill>
              </a:rPr>
              <a:t>head</a:t>
            </a:r>
            <a:r>
              <a:rPr lang="es-MX" sz="1200" dirty="0">
                <a:solidFill>
                  <a:schemeClr val="tx1"/>
                </a:solidFill>
              </a:rPr>
              <a:t>(</a:t>
            </a:r>
            <a:r>
              <a:rPr lang="es-MX" sz="1200" i="1" dirty="0">
                <a:solidFill>
                  <a:schemeClr val="tx1"/>
                </a:solidFill>
              </a:rPr>
              <a:t>base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algn="l" fontAlgn="base">
              <a:buFont typeface="Courier New" panose="02070309020205020404" pitchFamily="49" charset="0"/>
              <a:buChar char="o"/>
            </a:pPr>
            <a:r>
              <a:rPr lang="es-MX" sz="1200" dirty="0" err="1" smtClean="0">
                <a:solidFill>
                  <a:schemeClr val="tx1"/>
                </a:solidFill>
              </a:rPr>
              <a:t>tail</a:t>
            </a:r>
            <a:r>
              <a:rPr lang="es-MX" sz="1200" dirty="0">
                <a:solidFill>
                  <a:schemeClr val="tx1"/>
                </a:solidFill>
              </a:rPr>
              <a:t>(</a:t>
            </a:r>
            <a:r>
              <a:rPr lang="es-MX" sz="1200" i="1" dirty="0">
                <a:solidFill>
                  <a:schemeClr val="tx1"/>
                </a:solidFill>
              </a:rPr>
              <a:t>base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algn="l" fontAlgn="base">
              <a:buFont typeface="Courier New" panose="02070309020205020404" pitchFamily="49" charset="0"/>
              <a:buChar char="o"/>
            </a:pPr>
            <a:r>
              <a:rPr lang="es-MX" sz="1200" dirty="0" err="1" smtClean="0">
                <a:solidFill>
                  <a:schemeClr val="tx1"/>
                </a:solidFill>
              </a:rPr>
              <a:t>summary</a:t>
            </a:r>
            <a:r>
              <a:rPr lang="es-MX" sz="1200" dirty="0">
                <a:solidFill>
                  <a:schemeClr val="tx1"/>
                </a:solidFill>
              </a:rPr>
              <a:t>(</a:t>
            </a:r>
            <a:r>
              <a:rPr lang="es-MX" sz="1200" i="1" dirty="0">
                <a:solidFill>
                  <a:schemeClr val="tx1"/>
                </a:solidFill>
              </a:rPr>
              <a:t>base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algn="l" fontAlgn="base">
              <a:buFont typeface="Courier New" panose="02070309020205020404" pitchFamily="49" charset="0"/>
              <a:buChar char="o"/>
            </a:pPr>
            <a:r>
              <a:rPr lang="es-MX" sz="1200" dirty="0" err="1" smtClean="0">
                <a:solidFill>
                  <a:schemeClr val="tx1"/>
                </a:solidFill>
              </a:rPr>
              <a:t>table</a:t>
            </a:r>
            <a:r>
              <a:rPr lang="es-MX" sz="1200" dirty="0" smtClean="0">
                <a:solidFill>
                  <a:schemeClr val="tx1"/>
                </a:solidFill>
              </a:rPr>
              <a:t>(</a:t>
            </a:r>
            <a:r>
              <a:rPr lang="es-MX" sz="1200" i="1" dirty="0" err="1" smtClean="0">
                <a:solidFill>
                  <a:schemeClr val="tx1"/>
                </a:solidFill>
              </a:rPr>
              <a:t>base$campo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 algn="l" fontAlgn="base">
              <a:buFont typeface="Courier New" panose="02070309020205020404" pitchFamily="49" charset="0"/>
              <a:buChar char="o"/>
            </a:pPr>
            <a:r>
              <a:rPr lang="es-MX" sz="1200" dirty="0" err="1">
                <a:solidFill>
                  <a:schemeClr val="tx1"/>
                </a:solidFill>
              </a:rPr>
              <a:t>p</a:t>
            </a:r>
            <a:r>
              <a:rPr lang="es-MX" sz="1200" dirty="0" err="1" smtClean="0">
                <a:solidFill>
                  <a:schemeClr val="tx1"/>
                </a:solidFill>
              </a:rPr>
              <a:t>rop.table</a:t>
            </a:r>
            <a:r>
              <a:rPr lang="es-MX" sz="1200" dirty="0" smtClean="0">
                <a:solidFill>
                  <a:schemeClr val="tx1"/>
                </a:solidFill>
              </a:rPr>
              <a:t>(</a:t>
            </a:r>
            <a:r>
              <a:rPr lang="es-MX" sz="1200" i="1" dirty="0" err="1" smtClean="0">
                <a:solidFill>
                  <a:schemeClr val="tx1"/>
                </a:solidFill>
              </a:rPr>
              <a:t>base$campo</a:t>
            </a:r>
            <a:r>
              <a:rPr lang="es-MX" sz="1200" dirty="0">
                <a:solidFill>
                  <a:schemeClr val="tx1"/>
                </a:solidFill>
              </a:rPr>
              <a:t>)</a:t>
            </a:r>
          </a:p>
          <a:p>
            <a:pPr marL="171450" indent="-171450" algn="l" fontAlgn="base">
              <a:buFont typeface="Courier New" panose="02070309020205020404" pitchFamily="49" charset="0"/>
              <a:buChar char="o"/>
            </a:pPr>
            <a:endParaRPr lang="es-MX" sz="1200" dirty="0" smtClean="0">
              <a:solidFill>
                <a:schemeClr val="tx1"/>
              </a:solidFill>
            </a:endParaRPr>
          </a:p>
          <a:p>
            <a:pPr marL="171450" indent="-171450" algn="l" fontAlgn="base">
              <a:buFont typeface="Courier New" panose="02070309020205020404" pitchFamily="49" charset="0"/>
              <a:buChar char="o"/>
            </a:pPr>
            <a:endParaRPr lang="es-MX" sz="1200" dirty="0">
              <a:solidFill>
                <a:schemeClr val="tx1"/>
              </a:solidFill>
            </a:endParaRPr>
          </a:p>
          <a:p>
            <a:pPr algn="l" fontAlgn="base"/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29097" y="182422"/>
            <a:ext cx="8129178" cy="707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200" dirty="0" smtClean="0"/>
              <a:t>Análisis exploratorio de una base de datos</a:t>
            </a:r>
            <a:endParaRPr lang="es-MX" sz="32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149716" y="1123055"/>
            <a:ext cx="6399726" cy="2548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s-MX" sz="1200" dirty="0" smtClean="0">
                <a:solidFill>
                  <a:schemeClr val="tx1"/>
                </a:solidFill>
              </a:rPr>
              <a:t>Muestra el tamaño o dimensión de una base</a:t>
            </a:r>
          </a:p>
          <a:p>
            <a:pPr algn="l" fontAlgn="base"/>
            <a:r>
              <a:rPr lang="es-MX" sz="1200" dirty="0">
                <a:solidFill>
                  <a:schemeClr val="tx1"/>
                </a:solidFill>
              </a:rPr>
              <a:t>Muestra</a:t>
            </a:r>
            <a:r>
              <a:rPr lang="es-MX" sz="1200" dirty="0" smtClean="0">
                <a:solidFill>
                  <a:schemeClr val="tx1"/>
                </a:solidFill>
              </a:rPr>
              <a:t> los nombres de los campos (variables) de una base</a:t>
            </a:r>
          </a:p>
          <a:p>
            <a:pPr algn="l" fontAlgn="base"/>
            <a:r>
              <a:rPr lang="es-MX" sz="1200" dirty="0">
                <a:solidFill>
                  <a:schemeClr val="tx1"/>
                </a:solidFill>
              </a:rPr>
              <a:t>Muestra </a:t>
            </a:r>
            <a:r>
              <a:rPr lang="es-MX" sz="1200" dirty="0" smtClean="0">
                <a:solidFill>
                  <a:schemeClr val="tx1"/>
                </a:solidFill>
              </a:rPr>
              <a:t>la estructura de datos en una base</a:t>
            </a:r>
          </a:p>
          <a:p>
            <a:pPr algn="l" fontAlgn="base"/>
            <a:r>
              <a:rPr lang="es-MX" sz="1200" dirty="0">
                <a:solidFill>
                  <a:schemeClr val="tx1"/>
                </a:solidFill>
              </a:rPr>
              <a:t>Muestra</a:t>
            </a:r>
            <a:r>
              <a:rPr lang="es-MX" sz="1200" dirty="0" smtClean="0">
                <a:solidFill>
                  <a:schemeClr val="tx1"/>
                </a:solidFill>
              </a:rPr>
              <a:t> el encabezado de una base</a:t>
            </a:r>
          </a:p>
          <a:p>
            <a:pPr algn="l" fontAlgn="base"/>
            <a:r>
              <a:rPr lang="es-MX" sz="1200" dirty="0">
                <a:solidFill>
                  <a:schemeClr val="tx1"/>
                </a:solidFill>
              </a:rPr>
              <a:t>Muestra</a:t>
            </a:r>
            <a:r>
              <a:rPr lang="es-MX" sz="1200" dirty="0" smtClean="0">
                <a:solidFill>
                  <a:schemeClr val="tx1"/>
                </a:solidFill>
              </a:rPr>
              <a:t> los últimos registros de una base</a:t>
            </a:r>
          </a:p>
          <a:p>
            <a:pPr algn="l" fontAlgn="base"/>
            <a:r>
              <a:rPr lang="es-MX" sz="1200" dirty="0">
                <a:solidFill>
                  <a:schemeClr val="tx1"/>
                </a:solidFill>
              </a:rPr>
              <a:t>Muestra</a:t>
            </a:r>
            <a:r>
              <a:rPr lang="es-MX" sz="1200" dirty="0" smtClean="0">
                <a:solidFill>
                  <a:schemeClr val="tx1"/>
                </a:solidFill>
              </a:rPr>
              <a:t> un resumen estadístico de los campos de una base</a:t>
            </a:r>
          </a:p>
          <a:p>
            <a:pPr algn="l" fontAlgn="base"/>
            <a:r>
              <a:rPr lang="es-MX" sz="1200" dirty="0" smtClean="0">
                <a:solidFill>
                  <a:schemeClr val="tx1"/>
                </a:solidFill>
              </a:rPr>
              <a:t>Muestra una tabla de frecuencias del campo especificado</a:t>
            </a:r>
          </a:p>
          <a:p>
            <a:pPr algn="l" fontAlgn="base"/>
            <a:r>
              <a:rPr lang="es-MX" sz="1200" dirty="0">
                <a:solidFill>
                  <a:schemeClr val="tx1"/>
                </a:solidFill>
              </a:rPr>
              <a:t>Muestra una tabla de frecuencias del campo </a:t>
            </a:r>
            <a:r>
              <a:rPr lang="es-MX" sz="1200" dirty="0" smtClean="0">
                <a:solidFill>
                  <a:schemeClr val="tx1"/>
                </a:solidFill>
              </a:rPr>
              <a:t>especificado como proporciones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35859" t="48611" r="34844" b="26528"/>
          <a:stretch/>
        </p:blipFill>
        <p:spPr>
          <a:xfrm>
            <a:off x="2550996" y="3917286"/>
            <a:ext cx="5327882" cy="25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929096" y="301574"/>
            <a:ext cx="8367303" cy="707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500" dirty="0" smtClean="0"/>
              <a:t>Gráficos (básicos)</a:t>
            </a:r>
            <a:endParaRPr lang="es-MX" sz="35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489" y="1160083"/>
            <a:ext cx="6827572" cy="15246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62830" t="15597" r="8939" b="47673"/>
          <a:stretch/>
        </p:blipFill>
        <p:spPr>
          <a:xfrm>
            <a:off x="490989" y="3209712"/>
            <a:ext cx="4520958" cy="330857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924425" y="2910290"/>
            <a:ext cx="8467725" cy="298736"/>
          </a:xfrm>
        </p:spPr>
        <p:txBody>
          <a:bodyPr>
            <a:normAutofit/>
          </a:bodyPr>
          <a:lstStyle/>
          <a:p>
            <a:pPr algn="l" fontAlgn="base"/>
            <a:r>
              <a:rPr lang="es-MX" sz="1200" dirty="0" smtClean="0">
                <a:solidFill>
                  <a:schemeClr val="tx1"/>
                </a:solidFill>
              </a:rPr>
              <a:t>BOXPLOT</a:t>
            </a:r>
            <a:endParaRPr lang="es-MX" sz="1200" dirty="0">
              <a:solidFill>
                <a:schemeClr val="tx1"/>
              </a:solidFill>
            </a:endParaRPr>
          </a:p>
          <a:p>
            <a:pPr algn="l" fontAlgn="base"/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4756250" y="3536831"/>
            <a:ext cx="4540149" cy="24293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s-MX" sz="1300" dirty="0" smtClean="0"/>
              <a:t>Q1 = primer cuartil</a:t>
            </a:r>
          </a:p>
          <a:p>
            <a:pPr algn="just" fontAlgn="base"/>
            <a:r>
              <a:rPr lang="es-MX" sz="1300" dirty="0" smtClean="0"/>
              <a:t>Q2 = segundo cuartil = mediana</a:t>
            </a:r>
          </a:p>
          <a:p>
            <a:pPr algn="just" fontAlgn="base"/>
            <a:r>
              <a:rPr lang="es-MX" sz="1300" dirty="0" smtClean="0"/>
              <a:t>Q3 = tercer cuartil</a:t>
            </a:r>
          </a:p>
          <a:p>
            <a:pPr algn="just" fontAlgn="base"/>
            <a:r>
              <a:rPr lang="es-MX" sz="1300" dirty="0" smtClean="0"/>
              <a:t>RIC = rango </a:t>
            </a:r>
            <a:r>
              <a:rPr lang="es-MX" sz="1300" dirty="0" err="1" smtClean="0"/>
              <a:t>intercuartílico</a:t>
            </a:r>
            <a:endParaRPr lang="es-MX" sz="1300" dirty="0" smtClean="0"/>
          </a:p>
          <a:p>
            <a:pPr algn="just" fontAlgn="base"/>
            <a:r>
              <a:rPr lang="es-MX" sz="1300" dirty="0" smtClean="0"/>
              <a:t>Los </a:t>
            </a:r>
            <a:r>
              <a:rPr lang="es-MX" sz="1300" dirty="0"/>
              <a:t>cuartiles son los tres valores de la variable que dividen </a:t>
            </a:r>
            <a:r>
              <a:rPr lang="es-MX" sz="1300" dirty="0" smtClean="0"/>
              <a:t>los datos </a:t>
            </a:r>
            <a:r>
              <a:rPr lang="es-MX" sz="1300" dirty="0"/>
              <a:t>ordenados en cuatro partes iguales</a:t>
            </a:r>
            <a:r>
              <a:rPr lang="es-MX" sz="1300" dirty="0" smtClean="0"/>
              <a:t>. Determinan los valores correspondientes al 25%, 50% (mediana), 75% de los datos.</a:t>
            </a:r>
            <a:endParaRPr lang="es-MX" sz="1300" dirty="0" smtClean="0">
              <a:solidFill>
                <a:schemeClr val="tx1"/>
              </a:solidFill>
            </a:endParaRPr>
          </a:p>
          <a:p>
            <a:pPr algn="just" fontAlgn="base"/>
            <a:endParaRPr lang="es-MX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855"/>
          <a:stretch/>
        </p:blipFill>
        <p:spPr>
          <a:xfrm>
            <a:off x="695323" y="1022150"/>
            <a:ext cx="7629528" cy="4083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4286"/>
          <a:stretch/>
        </p:blipFill>
        <p:spPr>
          <a:xfrm>
            <a:off x="2108198" y="2495550"/>
            <a:ext cx="7218149" cy="38862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29096" y="103516"/>
            <a:ext cx="8367303" cy="707367"/>
          </a:xfrm>
        </p:spPr>
        <p:txBody>
          <a:bodyPr/>
          <a:lstStyle/>
          <a:p>
            <a:pPr algn="l"/>
            <a:r>
              <a:rPr lang="es-MX" sz="3500" dirty="0" smtClean="0"/>
              <a:t>¿Cómo guardar un proyecto (programa)?</a:t>
            </a:r>
            <a:endParaRPr lang="es-MX" sz="3500" dirty="0"/>
          </a:p>
        </p:txBody>
      </p:sp>
      <p:sp>
        <p:nvSpPr>
          <p:cNvPr id="7" name="Elipse 6"/>
          <p:cNvSpPr/>
          <p:nvPr/>
        </p:nvSpPr>
        <p:spPr>
          <a:xfrm>
            <a:off x="486294" y="1022150"/>
            <a:ext cx="1075806" cy="57805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4724919" y="3667124"/>
            <a:ext cx="1075806" cy="29527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6629" y="2329130"/>
            <a:ext cx="7705944" cy="1230006"/>
          </a:xfrm>
        </p:spPr>
        <p:txBody>
          <a:bodyPr/>
          <a:lstStyle/>
          <a:p>
            <a:r>
              <a:rPr lang="es-MX" sz="3600" dirty="0" smtClean="0"/>
              <a:t>3</a:t>
            </a:r>
            <a:r>
              <a:rPr lang="es-MX" sz="3600" dirty="0" smtClean="0"/>
              <a:t>. </a:t>
            </a:r>
            <a:r>
              <a:rPr lang="es-MX" sz="3600" dirty="0"/>
              <a:t>Introducción a </a:t>
            </a:r>
            <a:r>
              <a:rPr lang="es-MX" sz="3600" dirty="0" err="1"/>
              <a:t>Tidyverse</a:t>
            </a:r>
            <a:endParaRPr lang="es-MX" sz="3500" dirty="0"/>
          </a:p>
        </p:txBody>
      </p:sp>
    </p:spTree>
    <p:extLst>
      <p:ext uri="{BB962C8B-B14F-4D97-AF65-F5344CB8AC3E}">
        <p14:creationId xmlns:p14="http://schemas.microsoft.com/office/powerpoint/2010/main" val="34126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29096" y="103516"/>
            <a:ext cx="8367303" cy="707367"/>
          </a:xfrm>
        </p:spPr>
        <p:txBody>
          <a:bodyPr/>
          <a:lstStyle/>
          <a:p>
            <a:pPr algn="l"/>
            <a:r>
              <a:rPr lang="es-MX" sz="3200" dirty="0" err="1"/>
              <a:t>Tidyverse</a:t>
            </a:r>
            <a:endParaRPr lang="es-MX" sz="3500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4898799" y="1415545"/>
            <a:ext cx="4788665" cy="4459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s-MX" sz="1200" dirty="0" smtClean="0"/>
              <a:t>Es un </a:t>
            </a:r>
            <a:r>
              <a:rPr lang="es-MX" sz="1200" dirty="0"/>
              <a:t>conjunto de librerías de R diseñadas para la </a:t>
            </a:r>
            <a:r>
              <a:rPr lang="es-MX" sz="1200" i="1" dirty="0"/>
              <a:t>“Ciencia de </a:t>
            </a:r>
            <a:r>
              <a:rPr lang="es-MX" sz="1200" i="1" dirty="0" smtClean="0"/>
              <a:t>datos”</a:t>
            </a:r>
            <a:r>
              <a:rPr lang="es-MX" sz="1200" dirty="0" smtClean="0"/>
              <a:t>. </a:t>
            </a:r>
            <a:r>
              <a:rPr lang="es-MX" sz="1200" dirty="0"/>
              <a:t>Todas las librerías de este conjunto comparten la misma filosofía de trabajo, la misma gramática y las mismas estructuras de datos</a:t>
            </a:r>
            <a:r>
              <a:rPr lang="es-MX" sz="1200" dirty="0" smtClean="0"/>
              <a:t>.</a:t>
            </a:r>
          </a:p>
          <a:p>
            <a:pPr algn="just" fontAlgn="base"/>
            <a:r>
              <a:rPr lang="es-MX" sz="1200" dirty="0" smtClean="0">
                <a:solidFill>
                  <a:schemeClr val="tx1"/>
                </a:solidFill>
              </a:rPr>
              <a:t>Instalación del paquete:</a:t>
            </a:r>
          </a:p>
          <a:p>
            <a:pPr algn="just" fontAlgn="base"/>
            <a:r>
              <a:rPr lang="es-MX" altLang="es-MX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MX" altLang="es-MX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altLang="es-MX" sz="1200" dirty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altLang="es-MX" sz="1200" dirty="0" err="1" smtClean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s-MX" altLang="es-MX" sz="1200" dirty="0" smtClean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just" fontAlgn="base"/>
            <a:r>
              <a:rPr lang="es-MX" sz="1200" dirty="0" smtClean="0"/>
              <a:t>Librerías </a:t>
            </a:r>
            <a:r>
              <a:rPr lang="es-MX" sz="1200" dirty="0" err="1" smtClean="0"/>
              <a:t>Tidyverse</a:t>
            </a:r>
            <a:r>
              <a:rPr lang="es-MX" sz="1200" dirty="0" smtClean="0"/>
              <a:t>:</a:t>
            </a:r>
          </a:p>
          <a:p>
            <a:pPr algn="just" fontAlgn="base"/>
            <a:r>
              <a:rPr lang="es-MX" sz="1200" dirty="0" smtClean="0"/>
              <a:t>ggplot2		</a:t>
            </a:r>
            <a:r>
              <a:rPr lang="es-MX" sz="1200" dirty="0"/>
              <a:t> </a:t>
            </a:r>
            <a:endParaRPr lang="es-MX" sz="1200" dirty="0" smtClean="0"/>
          </a:p>
          <a:p>
            <a:pPr algn="just" fontAlgn="base"/>
            <a:r>
              <a:rPr lang="es-MX" sz="1200" dirty="0" err="1" smtClean="0"/>
              <a:t>dplyr</a:t>
            </a:r>
            <a:endParaRPr lang="es-MX" sz="1200" dirty="0"/>
          </a:p>
          <a:p>
            <a:pPr algn="just" fontAlgn="base"/>
            <a:r>
              <a:rPr lang="es-MX" sz="1200" dirty="0" err="1"/>
              <a:t>t</a:t>
            </a:r>
            <a:r>
              <a:rPr lang="es-MX" sz="1200" dirty="0" err="1" smtClean="0"/>
              <a:t>idyr</a:t>
            </a:r>
            <a:endParaRPr lang="es-MX" sz="1200" dirty="0"/>
          </a:p>
          <a:p>
            <a:pPr algn="just" fontAlgn="base"/>
            <a:r>
              <a:rPr lang="es-MX" sz="1200" dirty="0" err="1"/>
              <a:t>r</a:t>
            </a:r>
            <a:r>
              <a:rPr lang="es-MX" sz="1200" dirty="0" err="1" smtClean="0"/>
              <a:t>eadr</a:t>
            </a:r>
            <a:endParaRPr lang="es-MX" sz="1200" dirty="0"/>
          </a:p>
          <a:p>
            <a:pPr algn="just" fontAlgn="base"/>
            <a:r>
              <a:rPr lang="es-MX" sz="1200" dirty="0" err="1"/>
              <a:t>p</a:t>
            </a:r>
            <a:r>
              <a:rPr lang="es-MX" sz="1200" dirty="0" err="1" smtClean="0"/>
              <a:t>urrr</a:t>
            </a:r>
            <a:endParaRPr lang="es-MX" sz="1200" dirty="0"/>
          </a:p>
          <a:p>
            <a:pPr algn="just" fontAlgn="base"/>
            <a:r>
              <a:rPr lang="es-MX" sz="1200" dirty="0" err="1"/>
              <a:t>t</a:t>
            </a:r>
            <a:r>
              <a:rPr lang="es-MX" sz="1200" dirty="0" err="1" smtClean="0"/>
              <a:t>ibble</a:t>
            </a:r>
            <a:endParaRPr lang="es-MX" sz="1200" dirty="0"/>
          </a:p>
          <a:p>
            <a:pPr algn="just" fontAlgn="base"/>
            <a:r>
              <a:rPr lang="es-MX" sz="1200" dirty="0" err="1"/>
              <a:t>s</a:t>
            </a:r>
            <a:r>
              <a:rPr lang="es-MX" sz="1200" dirty="0" err="1" smtClean="0"/>
              <a:t>tringr</a:t>
            </a:r>
            <a:endParaRPr lang="es-MX" sz="1200" dirty="0" smtClean="0"/>
          </a:p>
          <a:p>
            <a:pPr algn="just" fontAlgn="base"/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9198" t="22138" r="56203" b="13711"/>
          <a:stretch/>
        </p:blipFill>
        <p:spPr>
          <a:xfrm>
            <a:off x="680483" y="1086928"/>
            <a:ext cx="4218317" cy="43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esultado de imagen para dud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45" y="1637129"/>
            <a:ext cx="4410972" cy="38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6629" y="2760460"/>
            <a:ext cx="7705944" cy="634776"/>
          </a:xfrm>
        </p:spPr>
        <p:txBody>
          <a:bodyPr/>
          <a:lstStyle/>
          <a:p>
            <a:r>
              <a:rPr lang="es-MX" sz="3500" dirty="0" smtClean="0"/>
              <a:t>1. Entorno </a:t>
            </a:r>
            <a:r>
              <a:rPr lang="es-MX" sz="3500" dirty="0"/>
              <a:t>de desarrollo integrado</a:t>
            </a:r>
          </a:p>
        </p:txBody>
      </p:sp>
    </p:spTree>
    <p:extLst>
      <p:ext uri="{BB962C8B-B14F-4D97-AF65-F5344CB8AC3E}">
        <p14:creationId xmlns:p14="http://schemas.microsoft.com/office/powerpoint/2010/main" val="1278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097" y="103516"/>
            <a:ext cx="7766936" cy="707367"/>
          </a:xfrm>
        </p:spPr>
        <p:txBody>
          <a:bodyPr/>
          <a:lstStyle/>
          <a:p>
            <a:pPr algn="l"/>
            <a:r>
              <a:rPr lang="es-MX" dirty="0" smtClean="0"/>
              <a:t>      </a:t>
            </a:r>
            <a:r>
              <a:rPr lang="es-MX" sz="3500" dirty="0" smtClean="0"/>
              <a:t>¿Qué es R?</a:t>
            </a:r>
            <a:endParaRPr lang="es-MX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6377" y="1112809"/>
            <a:ext cx="8755812" cy="1086927"/>
          </a:xfrm>
        </p:spPr>
        <p:txBody>
          <a:bodyPr>
            <a:normAutofit/>
          </a:bodyPr>
          <a:lstStyle/>
          <a:p>
            <a:pPr algn="just" fontAlgn="base"/>
            <a:r>
              <a:rPr lang="es-MX" sz="1600" dirty="0"/>
              <a:t>R es un proyecto de software libre. Es tanto un lenguaje de programación como un entorno de trabajo, orientados al </a:t>
            </a:r>
            <a:r>
              <a:rPr lang="es-MX" sz="1600" dirty="0" smtClean="0"/>
              <a:t>análisis estadístico principalmente. Sin embargo, los paquetes creados por los usuarios han ampliado su funcionalidad </a:t>
            </a:r>
            <a:r>
              <a:rPr lang="es-MX" sz="1600" dirty="0" smtClean="0"/>
              <a:t>al procesamiento, análisis, modelación y reporte de datos entre otras cosas.</a:t>
            </a:r>
            <a:endParaRPr lang="es-MX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62737"/>
          <a:stretch/>
        </p:blipFill>
        <p:spPr>
          <a:xfrm>
            <a:off x="1053769" y="139296"/>
            <a:ext cx="1068329" cy="771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4150"/>
          <a:stretch/>
        </p:blipFill>
        <p:spPr>
          <a:xfrm>
            <a:off x="1330206" y="2469595"/>
            <a:ext cx="7537750" cy="406400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41343" y="3496307"/>
            <a:ext cx="3680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  <a:latin typeface="Calibri" panose="020F0502020204030204" pitchFamily="34" charset="0"/>
              </a:rPr>
              <a:t>→  </a:t>
            </a:r>
            <a:r>
              <a:rPr lang="es-MX" sz="1600" dirty="0">
                <a:solidFill>
                  <a:schemeClr val="bg1"/>
                </a:solidFill>
              </a:rPr>
              <a:t>Variedad de librerías</a:t>
            </a:r>
          </a:p>
          <a:p>
            <a:r>
              <a:rPr lang="es-MX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→  </a:t>
            </a:r>
            <a:r>
              <a:rPr lang="es-MX" sz="1600" dirty="0" smtClean="0">
                <a:solidFill>
                  <a:schemeClr val="bg1"/>
                </a:solidFill>
              </a:rPr>
              <a:t>Capacidad de visualización </a:t>
            </a:r>
            <a:r>
              <a:rPr lang="es-MX" sz="1600" dirty="0" smtClean="0">
                <a:solidFill>
                  <a:schemeClr val="bg1"/>
                </a:solidFill>
              </a:rPr>
              <a:t>gráfica</a:t>
            </a:r>
          </a:p>
          <a:p>
            <a:r>
              <a:rPr lang="es-MX" sz="1600" dirty="0">
                <a:solidFill>
                  <a:schemeClr val="bg1"/>
                </a:solidFill>
                <a:latin typeface="Calibri" panose="020F0502020204030204" pitchFamily="34" charset="0"/>
              </a:rPr>
              <a:t>→  </a:t>
            </a:r>
            <a:r>
              <a:rPr lang="es-MX" sz="1600" dirty="0">
                <a:solidFill>
                  <a:schemeClr val="bg1"/>
                </a:solidFill>
              </a:rPr>
              <a:t>Código </a:t>
            </a:r>
            <a:r>
              <a:rPr lang="es-MX" sz="1600" dirty="0" smtClean="0">
                <a:solidFill>
                  <a:schemeClr val="bg1"/>
                </a:solidFill>
              </a:rPr>
              <a:t>abierto</a:t>
            </a:r>
            <a:endParaRPr lang="es-MX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097" y="103516"/>
            <a:ext cx="7766936" cy="707367"/>
          </a:xfrm>
        </p:spPr>
        <p:txBody>
          <a:bodyPr/>
          <a:lstStyle/>
          <a:p>
            <a:pPr algn="l"/>
            <a:r>
              <a:rPr lang="es-MX" dirty="0" smtClean="0"/>
              <a:t>     </a:t>
            </a:r>
            <a:r>
              <a:rPr lang="es-MX" sz="3500" dirty="0" smtClean="0"/>
              <a:t>¿Qué es </a:t>
            </a:r>
            <a:r>
              <a:rPr lang="es-MX" sz="3500" dirty="0" err="1" smtClean="0"/>
              <a:t>RStudio</a:t>
            </a:r>
            <a:r>
              <a:rPr lang="es-MX" sz="3500" dirty="0" smtClean="0"/>
              <a:t>?</a:t>
            </a:r>
            <a:endParaRPr lang="es-MX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6377" y="1112808"/>
            <a:ext cx="8755812" cy="992217"/>
          </a:xfrm>
        </p:spPr>
        <p:txBody>
          <a:bodyPr>
            <a:normAutofit/>
          </a:bodyPr>
          <a:lstStyle/>
          <a:p>
            <a:pPr algn="just" fontAlgn="base"/>
            <a:r>
              <a:rPr lang="es-MX" sz="1600" dirty="0" err="1"/>
              <a:t>RStudio</a:t>
            </a:r>
            <a:r>
              <a:rPr lang="es-MX" sz="1600" dirty="0"/>
              <a:t> es un entorno de desarrollo integrado </a:t>
            </a:r>
            <a:r>
              <a:rPr lang="es-MX" sz="1600" dirty="0" smtClean="0"/>
              <a:t>(amigable) para </a:t>
            </a:r>
            <a:r>
              <a:rPr lang="es-MX" sz="1600" dirty="0"/>
              <a:t>R. </a:t>
            </a:r>
            <a:r>
              <a:rPr lang="es-MX" sz="1600" dirty="0" smtClean="0"/>
              <a:t>Puede ejecutarse </a:t>
            </a:r>
            <a:r>
              <a:rPr lang="es-MX" sz="1600" dirty="0"/>
              <a:t>sobre distintas plataformas (Windows, Mac, </a:t>
            </a:r>
            <a:r>
              <a:rPr lang="es-MX" sz="1600" dirty="0" err="1"/>
              <a:t>or</a:t>
            </a:r>
            <a:r>
              <a:rPr lang="es-MX" sz="1600" dirty="0"/>
              <a:t> Linux) o incluso desde la web usando </a:t>
            </a:r>
            <a:r>
              <a:rPr lang="es-MX" sz="1600" dirty="0" err="1"/>
              <a:t>RStudio</a:t>
            </a:r>
            <a:r>
              <a:rPr lang="es-MX" sz="1600" dirty="0"/>
              <a:t> Server.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7" y="1831794"/>
            <a:ext cx="8450372" cy="456008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476375" y="4810125"/>
            <a:ext cx="3705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solidFill>
                  <a:schemeClr val="accent5"/>
                </a:solidFill>
              </a:rPr>
              <a:t>CONSOLA</a:t>
            </a:r>
          </a:p>
          <a:p>
            <a:pPr algn="ctr"/>
            <a:r>
              <a:rPr lang="es-MX" sz="1600" dirty="0">
                <a:solidFill>
                  <a:schemeClr val="accent5"/>
                </a:solidFill>
              </a:rPr>
              <a:t>p</a:t>
            </a:r>
            <a:r>
              <a:rPr lang="es-MX" sz="1600" dirty="0" smtClean="0">
                <a:solidFill>
                  <a:schemeClr val="accent5"/>
                </a:solidFill>
              </a:rPr>
              <a:t>antalla donde se ejecutan comandos y se muestran los resultados</a:t>
            </a:r>
            <a:endParaRPr lang="es-MX" sz="1600" dirty="0">
              <a:solidFill>
                <a:schemeClr val="accent5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447800" y="2867025"/>
            <a:ext cx="3705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solidFill>
                  <a:schemeClr val="accent5"/>
                </a:solidFill>
              </a:rPr>
              <a:t>EDITOR</a:t>
            </a:r>
          </a:p>
          <a:p>
            <a:pPr algn="ctr"/>
            <a:r>
              <a:rPr lang="es-MX" sz="1600" dirty="0">
                <a:solidFill>
                  <a:schemeClr val="accent5"/>
                </a:solidFill>
              </a:rPr>
              <a:t>p</a:t>
            </a:r>
            <a:r>
              <a:rPr lang="es-MX" sz="1600" dirty="0" smtClean="0">
                <a:solidFill>
                  <a:schemeClr val="accent5"/>
                </a:solidFill>
              </a:rPr>
              <a:t>antalla donde se escriben las instrucciones (script)</a:t>
            </a:r>
            <a:endParaRPr lang="es-MX" sz="1600" dirty="0">
              <a:solidFill>
                <a:schemeClr val="accent5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192946" y="2689651"/>
            <a:ext cx="304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solidFill>
                  <a:schemeClr val="accent5"/>
                </a:solidFill>
              </a:rPr>
              <a:t>AMBIENTE </a:t>
            </a:r>
          </a:p>
          <a:p>
            <a:pPr algn="just"/>
            <a:r>
              <a:rPr lang="es-MX" sz="1600" dirty="0" smtClean="0">
                <a:solidFill>
                  <a:schemeClr val="accent5"/>
                </a:solidFill>
              </a:rPr>
              <a:t>pantalla donde se visualizan las variables declaradas</a:t>
            </a:r>
            <a:endParaRPr lang="es-MX" sz="1600" dirty="0">
              <a:solidFill>
                <a:schemeClr val="accent5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194785" y="4527976"/>
            <a:ext cx="304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solidFill>
                  <a:schemeClr val="accent5"/>
                </a:solidFill>
              </a:rPr>
              <a:t>GRAFICOS / PAQUETES / AYUDA</a:t>
            </a:r>
            <a:endParaRPr lang="es-MX" sz="1600" dirty="0">
              <a:solidFill>
                <a:schemeClr val="accent5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5" t="36537" r="30237" b="36188"/>
          <a:stretch/>
        </p:blipFill>
        <p:spPr>
          <a:xfrm>
            <a:off x="888449" y="43130"/>
            <a:ext cx="968824" cy="9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540"/>
          <a:stretch/>
        </p:blipFill>
        <p:spPr>
          <a:xfrm>
            <a:off x="1057634" y="1162581"/>
            <a:ext cx="7550988" cy="40545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1607" t="16087" r="31812" b="17085"/>
          <a:stretch/>
        </p:blipFill>
        <p:spPr>
          <a:xfrm>
            <a:off x="4369276" y="2685166"/>
            <a:ext cx="3838578" cy="394447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929096" y="103516"/>
            <a:ext cx="8367303" cy="707367"/>
          </a:xfrm>
        </p:spPr>
        <p:txBody>
          <a:bodyPr/>
          <a:lstStyle/>
          <a:p>
            <a:pPr algn="l"/>
            <a:r>
              <a:rPr lang="es-MX" sz="3500" dirty="0" smtClean="0"/>
              <a:t>		Editor</a:t>
            </a:r>
            <a:endParaRPr lang="es-MX" sz="3500" dirty="0"/>
          </a:p>
        </p:txBody>
      </p:sp>
      <p:sp>
        <p:nvSpPr>
          <p:cNvPr id="7" name="Elipse 6"/>
          <p:cNvSpPr/>
          <p:nvPr/>
        </p:nvSpPr>
        <p:spPr>
          <a:xfrm>
            <a:off x="2780159" y="2186333"/>
            <a:ext cx="856732" cy="3770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4404762" y="3615083"/>
            <a:ext cx="856732" cy="46861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1360309" y="1526994"/>
            <a:ext cx="473236" cy="3770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4622388" y="1526993"/>
            <a:ext cx="473236" cy="3770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5" t="36537" r="30237" b="36188"/>
          <a:stretch/>
        </p:blipFill>
        <p:spPr>
          <a:xfrm>
            <a:off x="888449" y="43130"/>
            <a:ext cx="968824" cy="9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097" y="103516"/>
            <a:ext cx="7766936" cy="707367"/>
          </a:xfrm>
        </p:spPr>
        <p:txBody>
          <a:bodyPr/>
          <a:lstStyle/>
          <a:p>
            <a:pPr algn="l"/>
            <a:r>
              <a:rPr lang="es-MX" sz="3500" dirty="0" smtClean="0"/>
              <a:t>		Consola </a:t>
            </a:r>
            <a:r>
              <a:rPr lang="es-MX" sz="3500" dirty="0"/>
              <a:t>&amp;</a:t>
            </a:r>
            <a:r>
              <a:rPr lang="es-MX" sz="3500" dirty="0" smtClean="0"/>
              <a:t> Ambiente</a:t>
            </a:r>
            <a:endParaRPr lang="es-MX" sz="3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571"/>
          <a:stretch/>
        </p:blipFill>
        <p:spPr>
          <a:xfrm>
            <a:off x="929097" y="1273654"/>
            <a:ext cx="7982308" cy="428481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29097" y="3648975"/>
            <a:ext cx="5143899" cy="19094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derecha 5"/>
          <p:cNvSpPr/>
          <p:nvPr/>
        </p:nvSpPr>
        <p:spPr>
          <a:xfrm>
            <a:off x="664233" y="1889186"/>
            <a:ext cx="195852" cy="1984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5995836" y="1988390"/>
            <a:ext cx="508481" cy="33211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5" t="36537" r="30237" b="36188"/>
          <a:stretch/>
        </p:blipFill>
        <p:spPr>
          <a:xfrm>
            <a:off x="888449" y="43130"/>
            <a:ext cx="968824" cy="9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-1" b="4730"/>
          <a:stretch/>
        </p:blipFill>
        <p:spPr>
          <a:xfrm>
            <a:off x="1742538" y="1069365"/>
            <a:ext cx="7775266" cy="477716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096" y="103516"/>
            <a:ext cx="8430563" cy="707367"/>
          </a:xfrm>
        </p:spPr>
        <p:txBody>
          <a:bodyPr/>
          <a:lstStyle/>
          <a:p>
            <a:pPr algn="l"/>
            <a:r>
              <a:rPr lang="es-MX" sz="3500" dirty="0" smtClean="0"/>
              <a:t>		Gráficas</a:t>
            </a:r>
            <a:endParaRPr lang="es-MX" sz="3500" dirty="0"/>
          </a:p>
        </p:txBody>
      </p:sp>
      <p:sp>
        <p:nvSpPr>
          <p:cNvPr id="10" name="Elipse 9"/>
          <p:cNvSpPr/>
          <p:nvPr/>
        </p:nvSpPr>
        <p:spPr>
          <a:xfrm>
            <a:off x="6918863" y="3562808"/>
            <a:ext cx="370459" cy="29383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96" y="2873564"/>
            <a:ext cx="5325376" cy="3681418"/>
          </a:xfrm>
          <a:prstGeom prst="rect">
            <a:avLst/>
          </a:prstGeom>
          <a:ln w="15875">
            <a:solidFill>
              <a:srgbClr val="C00000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5" t="36537" r="30237" b="36188"/>
          <a:stretch/>
        </p:blipFill>
        <p:spPr>
          <a:xfrm>
            <a:off x="888449" y="43130"/>
            <a:ext cx="968824" cy="9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097" y="55891"/>
            <a:ext cx="7766936" cy="1220459"/>
          </a:xfrm>
        </p:spPr>
        <p:txBody>
          <a:bodyPr/>
          <a:lstStyle/>
          <a:p>
            <a:pPr algn="l"/>
            <a:r>
              <a:rPr lang="es-MX" sz="3500" dirty="0"/>
              <a:t>	</a:t>
            </a:r>
            <a:r>
              <a:rPr lang="es-MX" sz="3500" dirty="0" smtClean="0"/>
              <a:t>	Paquetes</a:t>
            </a:r>
            <a:r>
              <a:rPr lang="es-MX" sz="3500" dirty="0"/>
              <a:t/>
            </a:r>
            <a:br>
              <a:rPr lang="es-MX" sz="3500" dirty="0"/>
            </a:br>
            <a:r>
              <a:rPr lang="es-MX" sz="3500" dirty="0"/>
              <a:t>	</a:t>
            </a:r>
            <a:r>
              <a:rPr lang="es-MX" sz="3500" dirty="0" smtClean="0"/>
              <a:t>	¿Cómo cargar una librería?</a:t>
            </a:r>
            <a:endParaRPr lang="es-MX" sz="35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4181"/>
          <a:stretch/>
        </p:blipFill>
        <p:spPr>
          <a:xfrm>
            <a:off x="929097" y="1569244"/>
            <a:ext cx="8345698" cy="4498182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334644" y="3513777"/>
            <a:ext cx="856732" cy="3770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3822859" y="3441298"/>
            <a:ext cx="1501616" cy="44951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5992003" y="3974751"/>
            <a:ext cx="428366" cy="3770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5" t="36537" r="30237" b="36188"/>
          <a:stretch/>
        </p:blipFill>
        <p:spPr>
          <a:xfrm>
            <a:off x="888449" y="267420"/>
            <a:ext cx="968824" cy="9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10564</TotalTime>
  <Words>998</Words>
  <Application>Microsoft Office PowerPoint</Application>
  <PresentationFormat>Panorámica</PresentationFormat>
  <Paragraphs>180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Trebuchet MS</vt:lpstr>
      <vt:lpstr>Wingdings</vt:lpstr>
      <vt:lpstr>Wingdings 3</vt:lpstr>
      <vt:lpstr>Faceta</vt:lpstr>
      <vt:lpstr>Introducción a la Programación en R con RStudio</vt:lpstr>
      <vt:lpstr>Temario</vt:lpstr>
      <vt:lpstr>1. Entorno de desarrollo integrado</vt:lpstr>
      <vt:lpstr>      ¿Qué es R?</vt:lpstr>
      <vt:lpstr>     ¿Qué es RStudio?</vt:lpstr>
      <vt:lpstr>  Editor</vt:lpstr>
      <vt:lpstr>  Consola &amp; Ambiente</vt:lpstr>
      <vt:lpstr>  Gráficas</vt:lpstr>
      <vt:lpstr>  Paquetes   ¿Cómo cargar una librería?</vt:lpstr>
      <vt:lpstr>  Ayuda</vt:lpstr>
      <vt:lpstr>  Ayuda</vt:lpstr>
      <vt:lpstr>  Ayuda</vt:lpstr>
      <vt:lpstr>2. Importación y manipulación de  Data Frames</vt:lpstr>
      <vt:lpstr>Presentación de PowerPoint</vt:lpstr>
      <vt:lpstr>Presentación de PowerPoint</vt:lpstr>
      <vt:lpstr>Tipo de Datos</vt:lpstr>
      <vt:lpstr>Presentación de PowerPoint</vt:lpstr>
      <vt:lpstr>Vectores</vt:lpstr>
      <vt:lpstr>¿Cómo cargar una base a R?</vt:lpstr>
      <vt:lpstr>Presentación de PowerPoint</vt:lpstr>
      <vt:lpstr>Presentación de PowerPoint</vt:lpstr>
      <vt:lpstr>¿Cómo guardar un proyecto (programa)?</vt:lpstr>
      <vt:lpstr>3. Introducción a Tidyverse</vt:lpstr>
      <vt:lpstr>Tidyverse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</dc:title>
  <dc:creator>Elena Ramirez García</dc:creator>
  <cp:lastModifiedBy>Elena Ramirez García</cp:lastModifiedBy>
  <cp:revision>102</cp:revision>
  <dcterms:created xsi:type="dcterms:W3CDTF">2019-01-31T19:43:02Z</dcterms:created>
  <dcterms:modified xsi:type="dcterms:W3CDTF">2020-04-07T19:29:59Z</dcterms:modified>
</cp:coreProperties>
</file>