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44"/>
  </p:notesMasterIdLst>
  <p:sldIdLst>
    <p:sldId id="256" r:id="rId3"/>
    <p:sldId id="260" r:id="rId4"/>
    <p:sldId id="320" r:id="rId5"/>
    <p:sldId id="385" r:id="rId6"/>
    <p:sldId id="301" r:id="rId7"/>
    <p:sldId id="373" r:id="rId8"/>
    <p:sldId id="354" r:id="rId9"/>
    <p:sldId id="302" r:id="rId10"/>
    <p:sldId id="345" r:id="rId11"/>
    <p:sldId id="347" r:id="rId12"/>
    <p:sldId id="374" r:id="rId13"/>
    <p:sldId id="375" r:id="rId14"/>
    <p:sldId id="348" r:id="rId15"/>
    <p:sldId id="376" r:id="rId16"/>
    <p:sldId id="387" r:id="rId17"/>
    <p:sldId id="388" r:id="rId18"/>
    <p:sldId id="389" r:id="rId19"/>
    <p:sldId id="390" r:id="rId20"/>
    <p:sldId id="377" r:id="rId21"/>
    <p:sldId id="353" r:id="rId22"/>
    <p:sldId id="355" r:id="rId23"/>
    <p:sldId id="391" r:id="rId24"/>
    <p:sldId id="392" r:id="rId25"/>
    <p:sldId id="378" r:id="rId26"/>
    <p:sldId id="379" r:id="rId27"/>
    <p:sldId id="380" r:id="rId28"/>
    <p:sldId id="384" r:id="rId29"/>
    <p:sldId id="381" r:id="rId30"/>
    <p:sldId id="382" r:id="rId31"/>
    <p:sldId id="383" r:id="rId32"/>
    <p:sldId id="356" r:id="rId33"/>
    <p:sldId id="357" r:id="rId34"/>
    <p:sldId id="394" r:id="rId35"/>
    <p:sldId id="395" r:id="rId36"/>
    <p:sldId id="396" r:id="rId37"/>
    <p:sldId id="397" r:id="rId38"/>
    <p:sldId id="398" r:id="rId39"/>
    <p:sldId id="399" r:id="rId40"/>
    <p:sldId id="258" r:id="rId41"/>
    <p:sldId id="278" r:id="rId42"/>
    <p:sldId id="276" r:id="rId43"/>
  </p:sldIdLst>
  <p:sldSz cx="9144000" cy="6858000" type="screen4x3"/>
  <p:notesSz cx="6670675" cy="98758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049" autoAdjust="0"/>
    <p:restoredTop sz="95252" autoAdjust="0"/>
  </p:normalViewPr>
  <p:slideViewPr>
    <p:cSldViewPr>
      <p:cViewPr varScale="1">
        <p:scale>
          <a:sx n="87" d="100"/>
          <a:sy n="87" d="100"/>
        </p:scale>
        <p:origin x="-1590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1A3C9-7B25-4A98-900B-9AFEDAFCF69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BEF4E73-6BE2-4312-A57B-23945F443CCB}">
      <dgm:prSet phldrT="[Текст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000" b="1" dirty="0" smtClean="0"/>
            <a:t>Исполнитель последовательности</a:t>
          </a:r>
          <a:r>
            <a:rPr lang="en-US" sz="2000" b="1" dirty="0" smtClean="0"/>
            <a:t> (flow executor)</a:t>
          </a:r>
          <a:endParaRPr lang="ru-RU" sz="2000" b="1" dirty="0">
            <a:latin typeface="+mj-lt"/>
          </a:endParaRPr>
        </a:p>
      </dgm:t>
    </dgm:pt>
    <dgm:pt modelId="{72FAA356-0761-4640-94B8-DC30FCE7181F}" type="parTrans" cxnId="{F0EAF161-6D2F-4E9F-B702-C5E6F8874312}">
      <dgm:prSet/>
      <dgm:spPr/>
      <dgm:t>
        <a:bodyPr/>
        <a:lstStyle/>
        <a:p>
          <a:endParaRPr lang="ru-RU"/>
        </a:p>
      </dgm:t>
    </dgm:pt>
    <dgm:pt modelId="{AC23C5B6-7F2B-44A4-8365-6915BA7FC9CC}" type="sibTrans" cxnId="{F0EAF161-6D2F-4E9F-B702-C5E6F8874312}">
      <dgm:prSet/>
      <dgm:spPr/>
      <dgm:t>
        <a:bodyPr/>
        <a:lstStyle/>
        <a:p>
          <a:endParaRPr lang="ru-RU"/>
        </a:p>
      </dgm:t>
    </dgm:pt>
    <dgm:pt modelId="{CB3A26D7-4BB3-43A0-AA63-67E7C34694B5}">
      <dgm:prSet phldrT="[Текст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000" b="1" dirty="0" smtClean="0"/>
            <a:t>Реестр последовательности </a:t>
          </a:r>
          <a:r>
            <a:rPr lang="en-US" sz="2000" b="1" dirty="0" smtClean="0"/>
            <a:t> </a:t>
          </a:r>
          <a:br>
            <a:rPr lang="en-US" sz="2000" b="1" dirty="0" smtClean="0"/>
          </a:br>
          <a:r>
            <a:rPr lang="en-US" sz="2000" b="1" dirty="0" smtClean="0"/>
            <a:t>(flow registry)</a:t>
          </a:r>
          <a:endParaRPr lang="ru-RU" sz="2000" b="1" dirty="0">
            <a:latin typeface="+mj-lt"/>
          </a:endParaRPr>
        </a:p>
      </dgm:t>
    </dgm:pt>
    <dgm:pt modelId="{1FCDCF19-060D-462B-8851-F623A967FB68}" type="parTrans" cxnId="{6981BFA4-4152-4545-98D5-70CD1900ED13}">
      <dgm:prSet/>
      <dgm:spPr/>
      <dgm:t>
        <a:bodyPr/>
        <a:lstStyle/>
        <a:p>
          <a:endParaRPr lang="ru-RU"/>
        </a:p>
      </dgm:t>
    </dgm:pt>
    <dgm:pt modelId="{442E80ED-5EE5-41A1-B0DB-7B9038FB8B83}" type="sibTrans" cxnId="{6981BFA4-4152-4545-98D5-70CD1900ED13}">
      <dgm:prSet/>
      <dgm:spPr/>
      <dgm:t>
        <a:bodyPr/>
        <a:lstStyle/>
        <a:p>
          <a:endParaRPr lang="ru-RU"/>
        </a:p>
      </dgm:t>
    </dgm:pt>
    <dgm:pt modelId="{5A95DDCC-E3B9-4290-ACBB-60E6C17AF294}">
      <dgm:prSet phldrT="[Текст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000" b="1" dirty="0" smtClean="0">
              <a:solidFill>
                <a:schemeClr val="tx1"/>
              </a:solidFill>
            </a:rPr>
            <a:t>Передатчик запросов от </a:t>
          </a:r>
          <a:r>
            <a:rPr lang="en-US" sz="2000" b="1" dirty="0" err="1" smtClean="0">
              <a:solidFill>
                <a:schemeClr val="tx1"/>
              </a:solidFill>
            </a:rPr>
            <a:t>DispatcherServlet</a:t>
          </a:r>
          <a:r>
            <a:rPr lang="en-US" sz="2000" b="1" dirty="0" smtClean="0">
              <a:solidFill>
                <a:schemeClr val="tx1"/>
              </a:solidFill>
            </a:rPr>
            <a:t> </a:t>
          </a:r>
          <a:br>
            <a:rPr lang="en-US" sz="2000" b="1" dirty="0" smtClean="0">
              <a:solidFill>
                <a:schemeClr val="tx1"/>
              </a:solidFill>
            </a:rPr>
          </a:br>
          <a:r>
            <a:rPr lang="ru-RU" sz="2000" b="1" dirty="0" smtClean="0">
              <a:solidFill>
                <a:schemeClr val="tx1"/>
              </a:solidFill>
            </a:rPr>
            <a:t>к </a:t>
          </a:r>
          <a:r>
            <a:rPr lang="en-US" sz="2000" b="1" dirty="0" smtClean="0">
              <a:solidFill>
                <a:schemeClr val="tx1"/>
              </a:solidFill>
            </a:rPr>
            <a:t>Web Flow</a:t>
          </a:r>
          <a:br>
            <a:rPr lang="en-US" sz="2000" b="1" dirty="0" smtClean="0">
              <a:solidFill>
                <a:schemeClr val="tx1"/>
              </a:solidFill>
            </a:rPr>
          </a:br>
          <a:r>
            <a:rPr lang="en-US" sz="2000" b="1" dirty="0" smtClean="0">
              <a:solidFill>
                <a:schemeClr val="tx1"/>
              </a:solidFill>
            </a:rPr>
            <a:t> (flow handler mapping)</a:t>
          </a:r>
          <a:endParaRPr lang="ru-RU" sz="2000" b="1" dirty="0">
            <a:solidFill>
              <a:schemeClr val="tx1"/>
            </a:solidFill>
            <a:latin typeface="+mj-lt"/>
          </a:endParaRPr>
        </a:p>
      </dgm:t>
    </dgm:pt>
    <dgm:pt modelId="{C0E9740A-88A9-48C4-A70D-2835C8573148}" type="parTrans" cxnId="{A0825B63-F8A1-42E9-9F1E-A92CA41979A3}">
      <dgm:prSet/>
      <dgm:spPr/>
      <dgm:t>
        <a:bodyPr/>
        <a:lstStyle/>
        <a:p>
          <a:endParaRPr lang="ru-RU"/>
        </a:p>
      </dgm:t>
    </dgm:pt>
    <dgm:pt modelId="{39319A12-FDAB-445B-A2E1-06052377F152}" type="sibTrans" cxnId="{A0825B63-F8A1-42E9-9F1E-A92CA41979A3}">
      <dgm:prSet/>
      <dgm:spPr/>
      <dgm:t>
        <a:bodyPr/>
        <a:lstStyle/>
        <a:p>
          <a:endParaRPr lang="ru-RU"/>
        </a:p>
      </dgm:t>
    </dgm:pt>
    <dgm:pt modelId="{57306513-942A-49C9-B388-7A541CB98D19}">
      <dgm:prSet phldrT="[Текст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000" b="1" dirty="0" smtClean="0">
              <a:solidFill>
                <a:schemeClr val="tx1"/>
              </a:solidFill>
            </a:rPr>
            <a:t>Обработчик запросов к последовательности</a:t>
          </a:r>
          <a:r>
            <a:rPr lang="en-US" sz="2000" b="1" dirty="0" smtClean="0">
              <a:solidFill>
                <a:schemeClr val="tx1"/>
              </a:solidFill>
            </a:rPr>
            <a:t/>
          </a:r>
          <a:br>
            <a:rPr lang="en-US" sz="2000" b="1" dirty="0" smtClean="0">
              <a:solidFill>
                <a:schemeClr val="tx1"/>
              </a:solidFill>
            </a:rPr>
          </a:br>
          <a:r>
            <a:rPr lang="ru-RU" sz="2000" b="1" dirty="0" smtClean="0">
              <a:solidFill>
                <a:schemeClr val="tx1"/>
              </a:solidFill>
            </a:rPr>
            <a:t>(</a:t>
          </a:r>
          <a:r>
            <a:rPr lang="en-US" sz="2000" b="1" dirty="0" smtClean="0">
              <a:solidFill>
                <a:schemeClr val="tx1"/>
              </a:solidFill>
            </a:rPr>
            <a:t>flow handler adapter</a:t>
          </a:r>
          <a:r>
            <a:rPr lang="ru-RU" sz="2000" b="1" dirty="0" smtClean="0">
              <a:solidFill>
                <a:schemeClr val="tx1"/>
              </a:solidFill>
            </a:rPr>
            <a:t>)</a:t>
          </a:r>
          <a:endParaRPr lang="ru-RU" sz="2000" b="1" dirty="0">
            <a:solidFill>
              <a:schemeClr val="tx1"/>
            </a:solidFill>
            <a:latin typeface="+mj-lt"/>
          </a:endParaRPr>
        </a:p>
      </dgm:t>
    </dgm:pt>
    <dgm:pt modelId="{13B48DC5-F32D-4920-83E1-098CF7623B01}" type="parTrans" cxnId="{E28DFAF4-DCAD-4E77-BB26-1DA5565E05B4}">
      <dgm:prSet/>
      <dgm:spPr/>
      <dgm:t>
        <a:bodyPr/>
        <a:lstStyle/>
        <a:p>
          <a:endParaRPr lang="ru-RU"/>
        </a:p>
      </dgm:t>
    </dgm:pt>
    <dgm:pt modelId="{3B6F27AB-413E-4AEC-AC28-C214E45CA374}" type="sibTrans" cxnId="{E28DFAF4-DCAD-4E77-BB26-1DA5565E05B4}">
      <dgm:prSet/>
      <dgm:spPr/>
      <dgm:t>
        <a:bodyPr/>
        <a:lstStyle/>
        <a:p>
          <a:endParaRPr lang="ru-RU"/>
        </a:p>
      </dgm:t>
    </dgm:pt>
    <dgm:pt modelId="{6FA9E811-449B-4DBC-83F7-9464452B1B34}" type="pres">
      <dgm:prSet presAssocID="{6D91A3C9-7B25-4A98-900B-9AFEDAFCF69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A513F2-1864-47CB-8E52-F2A17F1D061D}" type="pres">
      <dgm:prSet presAssocID="{0BEF4E73-6BE2-4312-A57B-23945F443CCB}" presName="node" presStyleLbl="node1" presStyleIdx="0" presStyleCnt="4" custScaleX="111832" custScaleY="102786" custLinFactNeighborY="-66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F4DEEC-E880-4D1D-8601-D0060F749FDC}" type="pres">
      <dgm:prSet presAssocID="{AC23C5B6-7F2B-44A4-8365-6915BA7FC9CC}" presName="sibTrans" presStyleCnt="0"/>
      <dgm:spPr/>
    </dgm:pt>
    <dgm:pt modelId="{EE58B36C-D7A4-480A-92DE-25E67A4259B7}" type="pres">
      <dgm:prSet presAssocID="{CB3A26D7-4BB3-43A0-AA63-67E7C34694B5}" presName="node" presStyleLbl="node1" presStyleIdx="1" presStyleCnt="4" custScaleX="95374" custScaleY="9849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48F079-533D-4197-9FD7-E086AE98E502}" type="pres">
      <dgm:prSet presAssocID="{442E80ED-5EE5-41A1-B0DB-7B9038FB8B83}" presName="sibTrans" presStyleCnt="0"/>
      <dgm:spPr/>
    </dgm:pt>
    <dgm:pt modelId="{352FD7F6-1A44-4D8F-A7BB-0060BCC3252C}" type="pres">
      <dgm:prSet presAssocID="{5A95DDCC-E3B9-4290-ACBB-60E6C17AF294}" presName="node" presStyleLbl="node1" presStyleIdx="2" presStyleCnt="4" custScaleX="111877" custLinFactNeighborX="0" custLinFactNeighborY="-107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69DF36-FB26-449B-BEFF-18854E20AECB}" type="pres">
      <dgm:prSet presAssocID="{39319A12-FDAB-445B-A2E1-06052377F152}" presName="sibTrans" presStyleCnt="0"/>
      <dgm:spPr/>
    </dgm:pt>
    <dgm:pt modelId="{8BD72D53-D936-429B-8CEF-2430B29E8D0D}" type="pres">
      <dgm:prSet presAssocID="{57306513-942A-49C9-B388-7A541CB98D1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D4A8123-BD32-4CBB-BB68-86538BA03255}" type="presOf" srcId="{0BEF4E73-6BE2-4312-A57B-23945F443CCB}" destId="{A5A513F2-1864-47CB-8E52-F2A17F1D061D}" srcOrd="0" destOrd="0" presId="urn:microsoft.com/office/officeart/2005/8/layout/default"/>
    <dgm:cxn modelId="{E43819C3-FEDC-4BF9-8A3C-739058672AF3}" type="presOf" srcId="{CB3A26D7-4BB3-43A0-AA63-67E7C34694B5}" destId="{EE58B36C-D7A4-480A-92DE-25E67A4259B7}" srcOrd="0" destOrd="0" presId="urn:microsoft.com/office/officeart/2005/8/layout/default"/>
    <dgm:cxn modelId="{80BFB470-CB47-465C-A7CA-BFEE00D96F2C}" type="presOf" srcId="{6D91A3C9-7B25-4A98-900B-9AFEDAFCF69F}" destId="{6FA9E811-449B-4DBC-83F7-9464452B1B34}" srcOrd="0" destOrd="0" presId="urn:microsoft.com/office/officeart/2005/8/layout/default"/>
    <dgm:cxn modelId="{4E661AF2-ED3A-447B-B8F7-721DD7EAF002}" type="presOf" srcId="{57306513-942A-49C9-B388-7A541CB98D19}" destId="{8BD72D53-D936-429B-8CEF-2430B29E8D0D}" srcOrd="0" destOrd="0" presId="urn:microsoft.com/office/officeart/2005/8/layout/default"/>
    <dgm:cxn modelId="{5CEE696A-5703-484B-B92B-75A3043F9C2C}" type="presOf" srcId="{5A95DDCC-E3B9-4290-ACBB-60E6C17AF294}" destId="{352FD7F6-1A44-4D8F-A7BB-0060BCC3252C}" srcOrd="0" destOrd="0" presId="urn:microsoft.com/office/officeart/2005/8/layout/default"/>
    <dgm:cxn modelId="{E28DFAF4-DCAD-4E77-BB26-1DA5565E05B4}" srcId="{6D91A3C9-7B25-4A98-900B-9AFEDAFCF69F}" destId="{57306513-942A-49C9-B388-7A541CB98D19}" srcOrd="3" destOrd="0" parTransId="{13B48DC5-F32D-4920-83E1-098CF7623B01}" sibTransId="{3B6F27AB-413E-4AEC-AC28-C214E45CA374}"/>
    <dgm:cxn modelId="{6981BFA4-4152-4545-98D5-70CD1900ED13}" srcId="{6D91A3C9-7B25-4A98-900B-9AFEDAFCF69F}" destId="{CB3A26D7-4BB3-43A0-AA63-67E7C34694B5}" srcOrd="1" destOrd="0" parTransId="{1FCDCF19-060D-462B-8851-F623A967FB68}" sibTransId="{442E80ED-5EE5-41A1-B0DB-7B9038FB8B83}"/>
    <dgm:cxn modelId="{A0825B63-F8A1-42E9-9F1E-A92CA41979A3}" srcId="{6D91A3C9-7B25-4A98-900B-9AFEDAFCF69F}" destId="{5A95DDCC-E3B9-4290-ACBB-60E6C17AF294}" srcOrd="2" destOrd="0" parTransId="{C0E9740A-88A9-48C4-A70D-2835C8573148}" sibTransId="{39319A12-FDAB-445B-A2E1-06052377F152}"/>
    <dgm:cxn modelId="{F0EAF161-6D2F-4E9F-B702-C5E6F8874312}" srcId="{6D91A3C9-7B25-4A98-900B-9AFEDAFCF69F}" destId="{0BEF4E73-6BE2-4312-A57B-23945F443CCB}" srcOrd="0" destOrd="0" parTransId="{72FAA356-0761-4640-94B8-DC30FCE7181F}" sibTransId="{AC23C5B6-7F2B-44A4-8365-6915BA7FC9CC}"/>
    <dgm:cxn modelId="{8743798D-56CA-43C6-8882-1365C3C0B7B4}" type="presParOf" srcId="{6FA9E811-449B-4DBC-83F7-9464452B1B34}" destId="{A5A513F2-1864-47CB-8E52-F2A17F1D061D}" srcOrd="0" destOrd="0" presId="urn:microsoft.com/office/officeart/2005/8/layout/default"/>
    <dgm:cxn modelId="{05C2FCAC-9EF6-459E-A647-E859302D6866}" type="presParOf" srcId="{6FA9E811-449B-4DBC-83F7-9464452B1B34}" destId="{49F4DEEC-E880-4D1D-8601-D0060F749FDC}" srcOrd="1" destOrd="0" presId="urn:microsoft.com/office/officeart/2005/8/layout/default"/>
    <dgm:cxn modelId="{6BB1C318-C527-4DA6-999A-EB3F5A0CEFB1}" type="presParOf" srcId="{6FA9E811-449B-4DBC-83F7-9464452B1B34}" destId="{EE58B36C-D7A4-480A-92DE-25E67A4259B7}" srcOrd="2" destOrd="0" presId="urn:microsoft.com/office/officeart/2005/8/layout/default"/>
    <dgm:cxn modelId="{6A23C12D-5419-4B2A-AFFE-FF1AC4725084}" type="presParOf" srcId="{6FA9E811-449B-4DBC-83F7-9464452B1B34}" destId="{1D48F079-533D-4197-9FD7-E086AE98E502}" srcOrd="3" destOrd="0" presId="urn:microsoft.com/office/officeart/2005/8/layout/default"/>
    <dgm:cxn modelId="{D6949F80-1480-432D-A8E4-3725A96381A5}" type="presParOf" srcId="{6FA9E811-449B-4DBC-83F7-9464452B1B34}" destId="{352FD7F6-1A44-4D8F-A7BB-0060BCC3252C}" srcOrd="4" destOrd="0" presId="urn:microsoft.com/office/officeart/2005/8/layout/default"/>
    <dgm:cxn modelId="{46E5E27C-C412-417F-BD1A-A2FDD91516A4}" type="presParOf" srcId="{6FA9E811-449B-4DBC-83F7-9464452B1B34}" destId="{1D69DF36-FB26-449B-BEFF-18854E20AECB}" srcOrd="5" destOrd="0" presId="urn:microsoft.com/office/officeart/2005/8/layout/default"/>
    <dgm:cxn modelId="{56DA65AD-A248-48C3-A1D7-4B4F275750D0}" type="presParOf" srcId="{6FA9E811-449B-4DBC-83F7-9464452B1B34}" destId="{8BD72D53-D936-429B-8CEF-2430B29E8D0D}" srcOrd="6" destOrd="0" presId="urn:microsoft.com/office/officeart/2005/8/layout/default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91A3C9-7B25-4A98-900B-9AFEDAFCF69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0867ABE-E6DE-4B59-9B4D-29828A92EDB7}">
      <dgm:prSet phldrT="[Текст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dirty="0" smtClean="0"/>
            <a:t>Отвечает за создание и выполнением последовательности операций</a:t>
          </a:r>
          <a:endParaRPr lang="ru-RU" b="0" dirty="0">
            <a:latin typeface="+mj-lt"/>
          </a:endParaRPr>
        </a:p>
      </dgm:t>
    </dgm:pt>
    <dgm:pt modelId="{D241C879-E3A8-41FE-A031-7A849492BA98}" type="parTrans" cxnId="{91E61F8C-862A-4032-B7A1-EB5825F7AF95}">
      <dgm:prSet/>
      <dgm:spPr/>
      <dgm:t>
        <a:bodyPr/>
        <a:lstStyle/>
        <a:p>
          <a:endParaRPr lang="ru-RU"/>
        </a:p>
      </dgm:t>
    </dgm:pt>
    <dgm:pt modelId="{13C87546-2293-4998-966C-FA3DEEE6E314}" type="sibTrans" cxnId="{91E61F8C-862A-4032-B7A1-EB5825F7AF95}">
      <dgm:prSet/>
      <dgm:spPr/>
      <dgm:t>
        <a:bodyPr/>
        <a:lstStyle/>
        <a:p>
          <a:endParaRPr lang="ru-RU"/>
        </a:p>
      </dgm:t>
    </dgm:pt>
    <dgm:pt modelId="{6FA9E811-449B-4DBC-83F7-9464452B1B34}" type="pres">
      <dgm:prSet presAssocID="{6D91A3C9-7B25-4A98-900B-9AFEDAFCF69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401C51A-80C5-450F-8735-740BDDA869C1}" type="pres">
      <dgm:prSet presAssocID="{E0867ABE-E6DE-4B59-9B4D-29828A92EDB7}" presName="node" presStyleLbl="node1" presStyleIdx="0" presStyleCnt="1" custScaleY="16172" custLinFactNeighborX="-833" custLinFactNeighborY="-16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E61F8C-862A-4032-B7A1-EB5825F7AF95}" srcId="{6D91A3C9-7B25-4A98-900B-9AFEDAFCF69F}" destId="{E0867ABE-E6DE-4B59-9B4D-29828A92EDB7}" srcOrd="0" destOrd="0" parTransId="{D241C879-E3A8-41FE-A031-7A849492BA98}" sibTransId="{13C87546-2293-4998-966C-FA3DEEE6E314}"/>
    <dgm:cxn modelId="{F6D7735A-EF39-4111-BE75-77B0573175EC}" type="presOf" srcId="{E0867ABE-E6DE-4B59-9B4D-29828A92EDB7}" destId="{4401C51A-80C5-450F-8735-740BDDA869C1}" srcOrd="0" destOrd="0" presId="urn:microsoft.com/office/officeart/2005/8/layout/default"/>
    <dgm:cxn modelId="{8330BC8C-7D10-4C41-B6A3-C5E040D8A23F}" type="presOf" srcId="{6D91A3C9-7B25-4A98-900B-9AFEDAFCF69F}" destId="{6FA9E811-449B-4DBC-83F7-9464452B1B34}" srcOrd="0" destOrd="0" presId="urn:microsoft.com/office/officeart/2005/8/layout/default"/>
    <dgm:cxn modelId="{DB399E75-3881-414F-AF11-74551B382203}" type="presParOf" srcId="{6FA9E811-449B-4DBC-83F7-9464452B1B34}" destId="{4401C51A-80C5-450F-8735-740BDDA869C1}" srcOrd="0" destOrd="0" presId="urn:microsoft.com/office/officeart/2005/8/layout/default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91A3C9-7B25-4A98-900B-9AFEDAFCF69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0867ABE-E6DE-4B59-9B4D-29828A92EDB7}">
      <dgm:prSet phldrT="[Текст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dirty="0" smtClean="0"/>
            <a:t>Отвечает за загрузку последовательности операций</a:t>
          </a:r>
          <a:endParaRPr lang="ru-RU" b="0" dirty="0">
            <a:latin typeface="+mj-lt"/>
          </a:endParaRPr>
        </a:p>
      </dgm:t>
    </dgm:pt>
    <dgm:pt modelId="{D241C879-E3A8-41FE-A031-7A849492BA98}" type="parTrans" cxnId="{91E61F8C-862A-4032-B7A1-EB5825F7AF95}">
      <dgm:prSet/>
      <dgm:spPr/>
      <dgm:t>
        <a:bodyPr/>
        <a:lstStyle/>
        <a:p>
          <a:endParaRPr lang="ru-RU"/>
        </a:p>
      </dgm:t>
    </dgm:pt>
    <dgm:pt modelId="{13C87546-2293-4998-966C-FA3DEEE6E314}" type="sibTrans" cxnId="{91E61F8C-862A-4032-B7A1-EB5825F7AF95}">
      <dgm:prSet/>
      <dgm:spPr/>
      <dgm:t>
        <a:bodyPr/>
        <a:lstStyle/>
        <a:p>
          <a:endParaRPr lang="ru-RU"/>
        </a:p>
      </dgm:t>
    </dgm:pt>
    <dgm:pt modelId="{6FA9E811-449B-4DBC-83F7-9464452B1B34}" type="pres">
      <dgm:prSet presAssocID="{6D91A3C9-7B25-4A98-900B-9AFEDAFCF69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401C51A-80C5-450F-8735-740BDDA869C1}" type="pres">
      <dgm:prSet presAssocID="{E0867ABE-E6DE-4B59-9B4D-29828A92EDB7}" presName="node" presStyleLbl="node1" presStyleIdx="0" presStyleCnt="1" custScaleY="16172" custLinFactNeighborX="-833" custLinFactNeighborY="-16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89BEBBF-17E5-4738-8469-83A177FC27ED}" type="presOf" srcId="{6D91A3C9-7B25-4A98-900B-9AFEDAFCF69F}" destId="{6FA9E811-449B-4DBC-83F7-9464452B1B34}" srcOrd="0" destOrd="0" presId="urn:microsoft.com/office/officeart/2005/8/layout/default"/>
    <dgm:cxn modelId="{91E61F8C-862A-4032-B7A1-EB5825F7AF95}" srcId="{6D91A3C9-7B25-4A98-900B-9AFEDAFCF69F}" destId="{E0867ABE-E6DE-4B59-9B4D-29828A92EDB7}" srcOrd="0" destOrd="0" parTransId="{D241C879-E3A8-41FE-A031-7A849492BA98}" sibTransId="{13C87546-2293-4998-966C-FA3DEEE6E314}"/>
    <dgm:cxn modelId="{9F5F4A65-C645-4FC1-9ECD-ABDD6D06B5F3}" type="presOf" srcId="{E0867ABE-E6DE-4B59-9B4D-29828A92EDB7}" destId="{4401C51A-80C5-450F-8735-740BDDA869C1}" srcOrd="0" destOrd="0" presId="urn:microsoft.com/office/officeart/2005/8/layout/default"/>
    <dgm:cxn modelId="{8887DA29-352E-4E68-BD7F-14A5C185277F}" type="presParOf" srcId="{6FA9E811-449B-4DBC-83F7-9464452B1B34}" destId="{4401C51A-80C5-450F-8735-740BDDA869C1}" srcOrd="0" destOrd="0" presId="urn:microsoft.com/office/officeart/2005/8/layout/default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91A3C9-7B25-4A98-900B-9AFEDAFCF69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0867ABE-E6DE-4B59-9B4D-29828A92EDB7}">
      <dgm:prSet phldrT="[Текст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dirty="0" smtClean="0"/>
            <a:t>Отвечает за поиск исполнителя для последовательности</a:t>
          </a:r>
          <a:endParaRPr lang="ru-RU" b="0" dirty="0">
            <a:latin typeface="+mj-lt"/>
          </a:endParaRPr>
        </a:p>
      </dgm:t>
    </dgm:pt>
    <dgm:pt modelId="{D241C879-E3A8-41FE-A031-7A849492BA98}" type="parTrans" cxnId="{91E61F8C-862A-4032-B7A1-EB5825F7AF95}">
      <dgm:prSet/>
      <dgm:spPr/>
      <dgm:t>
        <a:bodyPr/>
        <a:lstStyle/>
        <a:p>
          <a:endParaRPr lang="ru-RU"/>
        </a:p>
      </dgm:t>
    </dgm:pt>
    <dgm:pt modelId="{13C87546-2293-4998-966C-FA3DEEE6E314}" type="sibTrans" cxnId="{91E61F8C-862A-4032-B7A1-EB5825F7AF95}">
      <dgm:prSet/>
      <dgm:spPr/>
      <dgm:t>
        <a:bodyPr/>
        <a:lstStyle/>
        <a:p>
          <a:endParaRPr lang="ru-RU"/>
        </a:p>
      </dgm:t>
    </dgm:pt>
    <dgm:pt modelId="{6FA9E811-449B-4DBC-83F7-9464452B1B34}" type="pres">
      <dgm:prSet presAssocID="{6D91A3C9-7B25-4A98-900B-9AFEDAFCF69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401C51A-80C5-450F-8735-740BDDA869C1}" type="pres">
      <dgm:prSet presAssocID="{E0867ABE-E6DE-4B59-9B4D-29828A92EDB7}" presName="node" presStyleLbl="node1" presStyleIdx="0" presStyleCnt="1" custScaleY="16172" custLinFactNeighborX="-833" custLinFactNeighborY="-16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E61F8C-862A-4032-B7A1-EB5825F7AF95}" srcId="{6D91A3C9-7B25-4A98-900B-9AFEDAFCF69F}" destId="{E0867ABE-E6DE-4B59-9B4D-29828A92EDB7}" srcOrd="0" destOrd="0" parTransId="{D241C879-E3A8-41FE-A031-7A849492BA98}" sibTransId="{13C87546-2293-4998-966C-FA3DEEE6E314}"/>
    <dgm:cxn modelId="{9518A9D6-5E60-4D71-9AE1-033B996A78BD}" type="presOf" srcId="{E0867ABE-E6DE-4B59-9B4D-29828A92EDB7}" destId="{4401C51A-80C5-450F-8735-740BDDA869C1}" srcOrd="0" destOrd="0" presId="urn:microsoft.com/office/officeart/2005/8/layout/default"/>
    <dgm:cxn modelId="{CE975F00-5D16-4BED-826C-3025FDDE4A11}" type="presOf" srcId="{6D91A3C9-7B25-4A98-900B-9AFEDAFCF69F}" destId="{6FA9E811-449B-4DBC-83F7-9464452B1B34}" srcOrd="0" destOrd="0" presId="urn:microsoft.com/office/officeart/2005/8/layout/default"/>
    <dgm:cxn modelId="{C8508A03-15F1-473D-AE64-505F579B3B7E}" type="presParOf" srcId="{6FA9E811-449B-4DBC-83F7-9464452B1B34}" destId="{4401C51A-80C5-450F-8735-740BDDA869C1}" srcOrd="0" destOrd="0" presId="urn:microsoft.com/office/officeart/2005/8/layout/default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91A3C9-7B25-4A98-900B-9AFEDAFCF69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0867ABE-E6DE-4B59-9B4D-29828A92EDB7}">
      <dgm:prSet phldrT="[Текст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dirty="0" smtClean="0"/>
            <a:t>Отвечает за непосредственное выполнение последовательности</a:t>
          </a:r>
          <a:r>
            <a:rPr lang="en-US" b="0" dirty="0" smtClean="0"/>
            <a:t> (</a:t>
          </a:r>
          <a:r>
            <a:rPr lang="ru-RU" b="0" dirty="0" smtClean="0"/>
            <a:t>эквивалент контроллера</a:t>
          </a:r>
          <a:r>
            <a:rPr lang="en-US" b="0" dirty="0" smtClean="0"/>
            <a:t> Spring MVC)</a:t>
          </a:r>
          <a:r>
            <a:rPr lang="ru-RU" b="0" dirty="0" smtClean="0"/>
            <a:t> </a:t>
          </a:r>
          <a:endParaRPr lang="ru-RU" b="0" dirty="0">
            <a:latin typeface="+mj-lt"/>
          </a:endParaRPr>
        </a:p>
      </dgm:t>
    </dgm:pt>
    <dgm:pt modelId="{D241C879-E3A8-41FE-A031-7A849492BA98}" type="parTrans" cxnId="{91E61F8C-862A-4032-B7A1-EB5825F7AF95}">
      <dgm:prSet/>
      <dgm:spPr/>
      <dgm:t>
        <a:bodyPr/>
        <a:lstStyle/>
        <a:p>
          <a:endParaRPr lang="ru-RU"/>
        </a:p>
      </dgm:t>
    </dgm:pt>
    <dgm:pt modelId="{13C87546-2293-4998-966C-FA3DEEE6E314}" type="sibTrans" cxnId="{91E61F8C-862A-4032-B7A1-EB5825F7AF95}">
      <dgm:prSet/>
      <dgm:spPr/>
      <dgm:t>
        <a:bodyPr/>
        <a:lstStyle/>
        <a:p>
          <a:endParaRPr lang="ru-RU"/>
        </a:p>
      </dgm:t>
    </dgm:pt>
    <dgm:pt modelId="{6FA9E811-449B-4DBC-83F7-9464452B1B34}" type="pres">
      <dgm:prSet presAssocID="{6D91A3C9-7B25-4A98-900B-9AFEDAFCF69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401C51A-80C5-450F-8735-740BDDA869C1}" type="pres">
      <dgm:prSet presAssocID="{E0867ABE-E6DE-4B59-9B4D-29828A92EDB7}" presName="node" presStyleLbl="node1" presStyleIdx="0" presStyleCnt="1" custScaleY="16172" custLinFactNeighborX="-833" custLinFactNeighborY="-16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E61F8C-862A-4032-B7A1-EB5825F7AF95}" srcId="{6D91A3C9-7B25-4A98-900B-9AFEDAFCF69F}" destId="{E0867ABE-E6DE-4B59-9B4D-29828A92EDB7}" srcOrd="0" destOrd="0" parTransId="{D241C879-E3A8-41FE-A031-7A849492BA98}" sibTransId="{13C87546-2293-4998-966C-FA3DEEE6E314}"/>
    <dgm:cxn modelId="{D1AF6D0F-042D-47DB-A7D1-5691DDF64386}" type="presOf" srcId="{E0867ABE-E6DE-4B59-9B4D-29828A92EDB7}" destId="{4401C51A-80C5-450F-8735-740BDDA869C1}" srcOrd="0" destOrd="0" presId="urn:microsoft.com/office/officeart/2005/8/layout/default"/>
    <dgm:cxn modelId="{3DE707E7-969A-4993-B49E-AC1903C949DE}" type="presOf" srcId="{6D91A3C9-7B25-4A98-900B-9AFEDAFCF69F}" destId="{6FA9E811-449B-4DBC-83F7-9464452B1B34}" srcOrd="0" destOrd="0" presId="urn:microsoft.com/office/officeart/2005/8/layout/default"/>
    <dgm:cxn modelId="{BED301AD-07AF-473B-B664-E37EFD6BCC66}" type="presParOf" srcId="{6FA9E811-449B-4DBC-83F7-9464452B1B34}" destId="{4401C51A-80C5-450F-8735-740BDDA869C1}" srcOrd="0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 noProof="0"/>
              <a:t>Для правки формата примечаний щелкните мышью</a:t>
            </a:r>
            <a:endParaRPr noProof="0"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&lt;заголовок&gt;</a:t>
            </a:r>
            <a:endParaRPr sz="1800">
              <a:latin typeface="+mn-l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&lt;дата/время&gt;</a:t>
            </a:r>
            <a:endParaRPr sz="1800">
              <a:latin typeface="+mn-l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&lt;нижний колонтитул&gt;</a:t>
            </a:r>
            <a:endParaRPr sz="1800">
              <a:latin typeface="+mn-lt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fld id="{87342468-06F5-47C0-B3CA-640664202160}" type="slidenum">
              <a:rPr lang="ru-RU"/>
              <a:pPr>
                <a:defRPr/>
              </a:pPr>
              <a:t>‹#›</a:t>
            </a:fld>
            <a:endParaRPr sz="180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930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PlaceHolder 1"/>
          <p:cNvSpPr>
            <a:spLocks noGrp="1"/>
          </p:cNvSpPr>
          <p:nvPr>
            <p:ph type="body"/>
          </p:nvPr>
        </p:nvSpPr>
        <p:spPr bwMode="auto">
          <a:xfrm>
            <a:off x="666750" y="4691063"/>
            <a:ext cx="5337175" cy="444341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 smtClean="0"/>
          </a:p>
        </p:txBody>
      </p:sp>
      <p:sp>
        <p:nvSpPr>
          <p:cNvPr id="47107" name="TextShape 2"/>
          <p:cNvSpPr txBox="1">
            <a:spLocks noChangeArrowheads="1"/>
          </p:cNvSpPr>
          <p:nvPr/>
        </p:nvSpPr>
        <p:spPr bwMode="auto">
          <a:xfrm>
            <a:off x="3778250" y="9380538"/>
            <a:ext cx="289083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D42A5D5-0783-4299-BB37-AB14841184C8}" type="slidenum">
              <a:rPr lang="ru-RU" altLang="ru-RU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ru-RU" altLang="ru-RU"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374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71569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9149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268413"/>
            <a:ext cx="64055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268413"/>
            <a:ext cx="64055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15859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9154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06222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856825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72528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2558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37273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70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69706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43397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43611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725264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9329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268413"/>
            <a:ext cx="64055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268413"/>
            <a:ext cx="64055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91059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52284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7856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266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9641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5590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3776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5490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 bwMode="auto">
          <a:xfrm>
            <a:off x="3851275" y="2133600"/>
            <a:ext cx="5040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Для правки текста заголовка щелкните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963"/>
            <a:ext cx="8229600" cy="39766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/>
              <a:t>Для правки структуры щелкните мышью</a:t>
            </a:r>
            <a:endParaRPr/>
          </a:p>
          <a:p>
            <a:pPr lvl="1"/>
            <a:r>
              <a:rPr lang="ru-RU"/>
              <a:t>Второй уровень структуры</a:t>
            </a:r>
            <a:endParaRPr/>
          </a:p>
          <a:p>
            <a:pPr lvl="2"/>
            <a:r>
              <a:rPr lang="ru-RU"/>
              <a:t>Третий уровень структуры</a:t>
            </a:r>
            <a:endParaRPr/>
          </a:p>
          <a:p>
            <a:pPr lvl="3"/>
            <a:r>
              <a:rPr lang="ru-RU"/>
              <a:t>Четвёртый уровень структуры</a:t>
            </a:r>
            <a:endParaRPr/>
          </a:p>
          <a:p>
            <a:pPr lvl="4"/>
            <a:r>
              <a:rPr lang="ru-RU"/>
              <a:t>Пятый уровень структуры</a:t>
            </a:r>
            <a:endParaRPr/>
          </a:p>
          <a:p>
            <a:pPr lvl="5"/>
            <a:r>
              <a:rPr lang="ru-RU"/>
              <a:t>Шестой уровень структуры</a:t>
            </a:r>
            <a:endParaRPr/>
          </a:p>
          <a:p>
            <a:pPr lvl="6"/>
            <a:r>
              <a:rPr lang="ru-RU"/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457200" y="1268413"/>
            <a:ext cx="8280400" cy="51117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Для правки структуры щелкните мышью</a:t>
            </a:r>
            <a:endParaRPr/>
          </a:p>
          <a:p>
            <a:pPr lvl="1"/>
            <a:r>
              <a:rPr lang="ru-RU"/>
              <a:t>Второй уровень структуры</a:t>
            </a:r>
            <a:endParaRPr/>
          </a:p>
          <a:p>
            <a:pPr lvl="2"/>
            <a:r>
              <a:rPr lang="ru-RU"/>
              <a:t>Третий уровень структуры</a:t>
            </a:r>
            <a:endParaRPr/>
          </a:p>
          <a:p>
            <a:pPr lvl="3"/>
            <a:r>
              <a:rPr lang="ru-RU"/>
              <a:t>Четвёртый уровень структуры</a:t>
            </a:r>
            <a:endParaRPr/>
          </a:p>
          <a:p>
            <a:pPr lvl="4"/>
            <a:r>
              <a:rPr lang="ru-RU"/>
              <a:t>Пятый уровень структуры</a:t>
            </a:r>
            <a:endParaRPr/>
          </a:p>
          <a:p>
            <a:pPr lvl="5"/>
            <a:r>
              <a:rPr lang="ru-RU"/>
              <a:t>Шестой уровень структуры</a:t>
            </a:r>
            <a:endParaRPr/>
          </a:p>
          <a:p>
            <a:r>
              <a:rPr lang="ru-RU"/>
              <a:t>Седьмой уровень структурыОбразец текста</a:t>
            </a:r>
            <a:endParaRPr/>
          </a:p>
          <a:p>
            <a:pPr lvl="1"/>
            <a:r>
              <a:rPr lang="ru-RU"/>
              <a:t>Второй уровень</a:t>
            </a:r>
            <a:endParaRPr/>
          </a:p>
          <a:p>
            <a:pPr lvl="2"/>
            <a:r>
              <a:rPr lang="ru-RU"/>
              <a:t>Третий уровень</a:t>
            </a:r>
            <a:endParaRPr/>
          </a:p>
          <a:p>
            <a:pPr lvl="3"/>
            <a:r>
              <a:rPr lang="ru-RU"/>
              <a:t>Четвертый уровень</a:t>
            </a:r>
            <a:endParaRPr/>
          </a:p>
          <a:p>
            <a:pPr lvl="4"/>
            <a:r>
              <a:rPr lang="ru-RU"/>
              <a:t>Пятый уровень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ldNum"/>
          </p:nvPr>
        </p:nvSpPr>
        <p:spPr>
          <a:xfrm>
            <a:off x="6902450" y="6381750"/>
            <a:ext cx="2133600" cy="363538"/>
          </a:xfrm>
          <a:prstGeom prst="rect">
            <a:avLst/>
          </a:prstGeom>
        </p:spPr>
        <p:txBody>
          <a:bodyPr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808080"/>
                </a:solidFill>
                <a:latin typeface="Georgia"/>
                <a:ea typeface="+mn-ea"/>
                <a:cs typeface="+mn-cs"/>
              </a:defRPr>
            </a:lvl1pPr>
          </a:lstStyle>
          <a:p>
            <a:pPr>
              <a:defRPr/>
            </a:pPr>
            <a:fld id="{3223FEB8-35F2-47A6-8EB1-5BA4A3C7EC26}" type="slidenum">
              <a:rPr lang="ru-RU"/>
              <a:pPr>
                <a:defRPr/>
              </a:pPr>
              <a:t>‹#›</a:t>
            </a:fld>
            <a:endParaRPr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76" name="PlaceHolder 3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74263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Для правки текста заголовка щелкните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earch-flow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framework.org/schema/beans/spring-beans-3.0.xsd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Shape 1"/>
          <p:cNvSpPr txBox="1">
            <a:spLocks noChangeArrowheads="1"/>
          </p:cNvSpPr>
          <p:nvPr/>
        </p:nvSpPr>
        <p:spPr bwMode="auto">
          <a:xfrm>
            <a:off x="3851275" y="2133600"/>
            <a:ext cx="5040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/>
              <a:t>Java-</a:t>
            </a:r>
            <a:r>
              <a:rPr lang="ru-RU" altLang="ru-RU" sz="2400" dirty="0"/>
              <a:t>школа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/>
              <a:t>Занятие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 smtClean="0"/>
              <a:t>Spring </a:t>
            </a:r>
            <a:r>
              <a:rPr lang="en-US" altLang="ru-RU" sz="2400" dirty="0" err="1" smtClean="0"/>
              <a:t>WebFlow</a:t>
            </a:r>
            <a:endParaRPr lang="ru-RU" altLang="ru-RU" sz="2400" dirty="0"/>
          </a:p>
        </p:txBody>
      </p:sp>
      <p:sp>
        <p:nvSpPr>
          <p:cNvPr id="29699" name="TextShape 2"/>
          <p:cNvSpPr txBox="1">
            <a:spLocks noChangeArrowheads="1"/>
          </p:cNvSpPr>
          <p:nvPr/>
        </p:nvSpPr>
        <p:spPr bwMode="auto">
          <a:xfrm>
            <a:off x="4140200" y="5661025"/>
            <a:ext cx="475138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</p:txBody>
      </p:sp>
    </p:spTree>
  </p:cSld>
  <p:clrMapOvr>
    <a:masterClrMapping/>
  </p:clrMapOvr>
  <p:transition advTm="1156"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Исполнитель последовательности </a:t>
            </a:r>
            <a:r>
              <a:rPr lang="en-US" altLang="ru-RU" sz="2800" b="1" kern="1200" dirty="0" smtClean="0">
                <a:solidFill>
                  <a:srgbClr val="349845"/>
                </a:solidFill>
                <a:latin typeface="Arial" charset="0"/>
              </a:rPr>
              <a:t/>
            </a:r>
            <a:br>
              <a:rPr lang="en-US" altLang="ru-RU" sz="2800" b="1" kern="1200" dirty="0" smtClean="0">
                <a:solidFill>
                  <a:srgbClr val="349845"/>
                </a:solidFill>
                <a:latin typeface="Arial" charset="0"/>
              </a:rPr>
            </a:br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(</a:t>
            </a:r>
            <a:r>
              <a:rPr lang="en-US" altLang="ru-RU" sz="2800" b="1" kern="1200" dirty="0" smtClean="0">
                <a:solidFill>
                  <a:srgbClr val="349845"/>
                </a:solidFill>
                <a:latin typeface="Arial" charset="0"/>
              </a:rPr>
              <a:t>flow executor)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2071678"/>
            <a:ext cx="800105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	</a:t>
            </a:r>
            <a:r>
              <a:rPr lang="ru-RU" sz="2000" dirty="0" smtClean="0"/>
              <a:t>Когда пользователь приступает к выполнению некоторой последовательности, компонент-исполнитель создает и запускает экземпляр, представляющий последовательность операций, для этого пользователя. Когда выполнение последовательности приостанавливается (например, когда пользователю отправляется страница, подготовленная представлением), компонент-исполнитель возобновляет ее выполнение после совершения пользователем некоторого действия.</a:t>
            </a:r>
          </a:p>
          <a:p>
            <a:endParaRPr lang="ru-RU" sz="2000" dirty="0" smtClean="0"/>
          </a:p>
          <a:p>
            <a:r>
              <a:rPr lang="en-US" dirty="0" smtClean="0"/>
              <a:t>&lt;</a:t>
            </a:r>
            <a:r>
              <a:rPr lang="en-US" b="1" dirty="0" err="1" smtClean="0">
                <a:solidFill>
                  <a:srgbClr val="660E7A"/>
                </a:solidFill>
              </a:rPr>
              <a:t>flow</a:t>
            </a:r>
            <a:r>
              <a:rPr lang="en-US" b="1" dirty="0" err="1" smtClean="0">
                <a:solidFill>
                  <a:srgbClr val="000080"/>
                </a:solidFill>
              </a:rPr>
              <a:t>:flow</a:t>
            </a:r>
            <a:r>
              <a:rPr lang="en-US" b="1" dirty="0" smtClean="0">
                <a:solidFill>
                  <a:srgbClr val="000080"/>
                </a:solidFill>
              </a:rPr>
              <a:t>-executor </a:t>
            </a:r>
            <a:r>
              <a:rPr lang="en-US" b="1" dirty="0" smtClean="0">
                <a:solidFill>
                  <a:srgbClr val="0000FF"/>
                </a:solidFill>
              </a:rPr>
              <a:t>id</a:t>
            </a:r>
            <a:r>
              <a:rPr lang="en-US" b="1" dirty="0" smtClean="0">
                <a:solidFill>
                  <a:srgbClr val="008000"/>
                </a:solidFill>
              </a:rPr>
              <a:t>="</a:t>
            </a:r>
            <a:r>
              <a:rPr lang="en-US" b="1" dirty="0" err="1" smtClean="0">
                <a:solidFill>
                  <a:srgbClr val="008000"/>
                </a:solidFill>
              </a:rPr>
              <a:t>flowExecutor</a:t>
            </a:r>
            <a:r>
              <a:rPr lang="en-US" b="1" dirty="0" smtClean="0">
                <a:solidFill>
                  <a:srgbClr val="008000"/>
                </a:solidFill>
              </a:rPr>
              <a:t>" </a:t>
            </a:r>
            <a:r>
              <a:rPr lang="en-US" b="1" dirty="0" smtClean="0">
                <a:solidFill>
                  <a:srgbClr val="0000FF"/>
                </a:solidFill>
              </a:rPr>
              <a:t>flow-registry</a:t>
            </a:r>
            <a:r>
              <a:rPr lang="en-US" b="1" dirty="0" smtClean="0">
                <a:solidFill>
                  <a:srgbClr val="008000"/>
                </a:solidFill>
              </a:rPr>
              <a:t>="</a:t>
            </a:r>
            <a:r>
              <a:rPr lang="en-US" b="1" dirty="0" err="1" smtClean="0">
                <a:solidFill>
                  <a:srgbClr val="008000"/>
                </a:solidFill>
              </a:rPr>
              <a:t>flowRegistry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dirty="0" smtClean="0"/>
              <a:t>/&gt;</a:t>
            </a:r>
            <a:endParaRPr lang="ru-RU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357158" y="857232"/>
          <a:ext cx="8572560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Овал 4"/>
          <p:cNvSpPr/>
          <p:nvPr/>
        </p:nvSpPr>
        <p:spPr>
          <a:xfrm>
            <a:off x="6143636" y="5786454"/>
            <a:ext cx="2714644" cy="8572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Шаг</a:t>
            </a:r>
            <a:r>
              <a:rPr lang="en-US" sz="3200" b="1" dirty="0" smtClean="0"/>
              <a:t> </a:t>
            </a:r>
            <a:r>
              <a:rPr lang="ru-RU" sz="3200" b="1" dirty="0" smtClean="0"/>
              <a:t>6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Реестр последовательности </a:t>
            </a:r>
            <a:r>
              <a:rPr lang="en-US" altLang="ru-RU" sz="2800" b="1" kern="1200" dirty="0" smtClean="0">
                <a:solidFill>
                  <a:srgbClr val="349845"/>
                </a:solidFill>
                <a:latin typeface="Arial" charset="0"/>
              </a:rPr>
              <a:t/>
            </a:r>
            <a:br>
              <a:rPr lang="en-US" altLang="ru-RU" sz="2800" b="1" kern="1200" dirty="0" smtClean="0">
                <a:solidFill>
                  <a:srgbClr val="349845"/>
                </a:solidFill>
                <a:latin typeface="Arial" charset="0"/>
              </a:rPr>
            </a:br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(</a:t>
            </a:r>
            <a:r>
              <a:rPr lang="en-US" altLang="ru-RU" sz="2800" b="1" kern="1200" dirty="0" smtClean="0">
                <a:solidFill>
                  <a:srgbClr val="349845"/>
                </a:solidFill>
                <a:latin typeface="Arial" charset="0"/>
              </a:rPr>
              <a:t>flow registry)</a:t>
            </a:r>
            <a:br>
              <a:rPr lang="en-US" altLang="ru-RU" sz="2800" b="1" kern="1200" dirty="0" smtClean="0">
                <a:solidFill>
                  <a:srgbClr val="349845"/>
                </a:solidFill>
                <a:latin typeface="Arial" charset="0"/>
              </a:rPr>
            </a:br>
            <a:endParaRPr lang="en-US" altLang="ru-RU" sz="2800" b="1" kern="1200" dirty="0" smtClean="0">
              <a:solidFill>
                <a:srgbClr val="349845"/>
              </a:solidFill>
              <a:latin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1857364"/>
            <a:ext cx="878684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	Задача реестра последовательности состоит в том, чтобы загрузить определение последовательности операций и сделать его доступным для компонента-исполнителя.</a:t>
            </a:r>
          </a:p>
          <a:p>
            <a:endParaRPr lang="en-US" dirty="0" smtClean="0"/>
          </a:p>
          <a:p>
            <a:r>
              <a:rPr lang="ru-RU" b="1" i="1" dirty="0" smtClean="0">
                <a:solidFill>
                  <a:srgbClr val="808080"/>
                </a:solidFill>
              </a:rPr>
              <a:t>&lt;!-- При использовании будет слушаться наименование папки --&gt;</a:t>
            </a:r>
            <a:endParaRPr lang="ru-RU" dirty="0" smtClean="0"/>
          </a:p>
          <a:p>
            <a:r>
              <a:rPr lang="ru-RU" b="1" i="1" dirty="0" smtClean="0">
                <a:solidFill>
                  <a:srgbClr val="808080"/>
                </a:solidFill>
              </a:rPr>
              <a:t>&lt;!-- </a:t>
            </a:r>
            <a:r>
              <a:rPr lang="en-US" b="1" i="1" dirty="0" smtClean="0">
                <a:solidFill>
                  <a:srgbClr val="808080"/>
                </a:solidFill>
              </a:rPr>
              <a:t>/WEB-INF/flows/</a:t>
            </a:r>
            <a:r>
              <a:rPr lang="en-US" b="1" i="1" dirty="0" smtClean="0">
                <a:solidFill>
                  <a:srgbClr val="FF9908"/>
                </a:solidFill>
              </a:rPr>
              <a:t>folder</a:t>
            </a:r>
            <a:r>
              <a:rPr lang="en-US" b="1" i="1" dirty="0" smtClean="0">
                <a:solidFill>
                  <a:srgbClr val="808080"/>
                </a:solidFill>
              </a:rPr>
              <a:t>/some-file-flow.xml </a:t>
            </a:r>
            <a:r>
              <a:rPr lang="ru-RU" b="1" i="1" dirty="0" smtClean="0">
                <a:solidFill>
                  <a:srgbClr val="808080"/>
                </a:solidFill>
              </a:rPr>
              <a:t> и файлы по маске </a:t>
            </a:r>
            <a:r>
              <a:rPr lang="en-US" b="1" i="1" dirty="0" smtClean="0">
                <a:solidFill>
                  <a:srgbClr val="FF9908"/>
                </a:solidFill>
              </a:rPr>
              <a:t>*-</a:t>
            </a:r>
            <a:r>
              <a:rPr lang="en-US" b="1" i="1" dirty="0" err="1" smtClean="0">
                <a:solidFill>
                  <a:srgbClr val="FF9908"/>
                </a:solidFill>
              </a:rPr>
              <a:t>flow.xml</a:t>
            </a:r>
            <a:r>
              <a:rPr lang="ru-RU" b="1" i="1" dirty="0" smtClean="0">
                <a:solidFill>
                  <a:srgbClr val="808080"/>
                </a:solidFill>
              </a:rPr>
              <a:t>--&gt;</a:t>
            </a:r>
            <a:endParaRPr lang="en-US" b="1" i="1" dirty="0" smtClean="0">
              <a:solidFill>
                <a:srgbClr val="808080"/>
              </a:solidFill>
            </a:endParaRPr>
          </a:p>
          <a:p>
            <a:r>
              <a:rPr lang="en-US" dirty="0" smtClean="0"/>
              <a:t>&lt;</a:t>
            </a:r>
            <a:r>
              <a:rPr lang="en-US" b="1" dirty="0" err="1" smtClean="0">
                <a:solidFill>
                  <a:srgbClr val="660E7A"/>
                </a:solidFill>
              </a:rPr>
              <a:t>flow</a:t>
            </a:r>
            <a:r>
              <a:rPr lang="en-US" b="1" dirty="0" err="1" smtClean="0">
                <a:solidFill>
                  <a:srgbClr val="000080"/>
                </a:solidFill>
              </a:rPr>
              <a:t>:flow</a:t>
            </a:r>
            <a:r>
              <a:rPr lang="en-US" b="1" dirty="0" smtClean="0">
                <a:solidFill>
                  <a:srgbClr val="000080"/>
                </a:solidFill>
              </a:rPr>
              <a:t>-registry </a:t>
            </a:r>
            <a:r>
              <a:rPr lang="en-US" b="1" dirty="0" smtClean="0">
                <a:solidFill>
                  <a:srgbClr val="0000FF"/>
                </a:solidFill>
              </a:rPr>
              <a:t>id</a:t>
            </a:r>
            <a:r>
              <a:rPr lang="en-US" b="1" dirty="0" smtClean="0">
                <a:solidFill>
                  <a:srgbClr val="008000"/>
                </a:solidFill>
              </a:rPr>
              <a:t>="</a:t>
            </a:r>
            <a:r>
              <a:rPr lang="en-US" b="1" dirty="0" err="1" smtClean="0">
                <a:solidFill>
                  <a:srgbClr val="008000"/>
                </a:solidFill>
              </a:rPr>
              <a:t>flowRegistry</a:t>
            </a:r>
            <a:r>
              <a:rPr lang="en-US" b="1" dirty="0" smtClean="0">
                <a:solidFill>
                  <a:srgbClr val="008000"/>
                </a:solidFill>
              </a:rPr>
              <a:t>" </a:t>
            </a:r>
            <a:r>
              <a:rPr lang="en-US" b="1" dirty="0" smtClean="0">
                <a:solidFill>
                  <a:srgbClr val="0000FF"/>
                </a:solidFill>
              </a:rPr>
              <a:t>base-path</a:t>
            </a:r>
            <a:r>
              <a:rPr lang="en-US" b="1" dirty="0" smtClean="0">
                <a:solidFill>
                  <a:srgbClr val="008000"/>
                </a:solidFill>
              </a:rPr>
              <a:t>="/WEB-INF/flows"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b="1" dirty="0" err="1" smtClean="0">
                <a:solidFill>
                  <a:srgbClr val="660E7A"/>
                </a:solidFill>
              </a:rPr>
              <a:t>flow</a:t>
            </a:r>
            <a:r>
              <a:rPr lang="en-US" b="1" dirty="0" err="1" smtClean="0">
                <a:solidFill>
                  <a:srgbClr val="000080"/>
                </a:solidFill>
              </a:rPr>
              <a:t>:flow</a:t>
            </a:r>
            <a:r>
              <a:rPr lang="en-US" b="1" dirty="0" smtClean="0">
                <a:solidFill>
                  <a:srgbClr val="000080"/>
                </a:solidFill>
              </a:rPr>
              <a:t>-location-pattern </a:t>
            </a:r>
            <a:r>
              <a:rPr lang="en-US" b="1" dirty="0" smtClean="0">
                <a:solidFill>
                  <a:srgbClr val="0000FF"/>
                </a:solidFill>
              </a:rPr>
              <a:t>value</a:t>
            </a:r>
            <a:r>
              <a:rPr lang="en-US" b="1" dirty="0" smtClean="0">
                <a:solidFill>
                  <a:srgbClr val="008000"/>
                </a:solidFill>
              </a:rPr>
              <a:t>="*-</a:t>
            </a:r>
            <a:r>
              <a:rPr lang="en-US" b="1" dirty="0" err="1" smtClean="0">
                <a:solidFill>
                  <a:srgbClr val="008000"/>
                </a:solidFill>
              </a:rPr>
              <a:t>flow.xml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b="1" dirty="0" err="1" smtClean="0">
                <a:solidFill>
                  <a:srgbClr val="660E7A"/>
                </a:solidFill>
              </a:rPr>
              <a:t>flow</a:t>
            </a:r>
            <a:r>
              <a:rPr lang="en-US" b="1" dirty="0" err="1" smtClean="0">
                <a:solidFill>
                  <a:srgbClr val="000080"/>
                </a:solidFill>
              </a:rPr>
              <a:t>:flow</a:t>
            </a:r>
            <a:r>
              <a:rPr lang="en-US" b="1" dirty="0" smtClean="0">
                <a:solidFill>
                  <a:srgbClr val="000080"/>
                </a:solidFill>
              </a:rPr>
              <a:t>-registry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/WEB-INF/flows/</a:t>
            </a:r>
            <a:r>
              <a:rPr lang="en-US" b="1" dirty="0" smtClean="0">
                <a:solidFill>
                  <a:srgbClr val="FF0000"/>
                </a:solidFill>
              </a:rPr>
              <a:t>order</a:t>
            </a:r>
            <a:r>
              <a:rPr lang="en-US" dirty="0" smtClean="0"/>
              <a:t>/order-flow.xml</a:t>
            </a:r>
            <a:endParaRPr lang="ru-RU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357158" y="857232"/>
          <a:ext cx="8572560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Овал 4"/>
          <p:cNvSpPr/>
          <p:nvPr/>
        </p:nvSpPr>
        <p:spPr>
          <a:xfrm>
            <a:off x="6143636" y="6000768"/>
            <a:ext cx="2714644" cy="6429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Шаг</a:t>
            </a:r>
            <a:r>
              <a:rPr lang="en-US" sz="3200" b="1" dirty="0" smtClean="0"/>
              <a:t> </a:t>
            </a:r>
            <a:r>
              <a:rPr lang="ru-RU" sz="3200" b="1" dirty="0" smtClean="0"/>
              <a:t>7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1876" y="5286388"/>
            <a:ext cx="161691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базовый путь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71604" y="5857892"/>
            <a:ext cx="240270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идентификатор </a:t>
            </a:r>
            <a:br>
              <a:rPr lang="ru-RU" dirty="0" smtClean="0"/>
            </a:br>
            <a:r>
              <a:rPr lang="ru-RU" dirty="0" smtClean="0"/>
              <a:t>последовательности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5143512"/>
            <a:ext cx="240270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файл определения </a:t>
            </a:r>
            <a:br>
              <a:rPr lang="ru-RU" dirty="0" smtClean="0"/>
            </a:br>
            <a:r>
              <a:rPr lang="ru-RU" dirty="0" smtClean="0"/>
              <a:t>последовательности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rot="5400000" flipH="1" flipV="1">
            <a:off x="893737" y="510699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5400000" flipH="1" flipV="1">
            <a:off x="2000232" y="5429264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9" idx="1"/>
          </p:cNvCxnSpPr>
          <p:nvPr/>
        </p:nvCxnSpPr>
        <p:spPr>
          <a:xfrm rot="10800000">
            <a:off x="3500430" y="5072074"/>
            <a:ext cx="571504" cy="394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Реестр последовательности </a:t>
            </a:r>
            <a:r>
              <a:rPr lang="en-US" altLang="ru-RU" sz="2800" b="1" kern="1200" dirty="0" smtClean="0">
                <a:solidFill>
                  <a:srgbClr val="349845"/>
                </a:solidFill>
                <a:latin typeface="Arial" charset="0"/>
              </a:rPr>
              <a:t/>
            </a:r>
            <a:br>
              <a:rPr lang="en-US" altLang="ru-RU" sz="2800" b="1" kern="1200" dirty="0" smtClean="0">
                <a:solidFill>
                  <a:srgbClr val="349845"/>
                </a:solidFill>
                <a:latin typeface="Arial" charset="0"/>
              </a:rPr>
            </a:br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(</a:t>
            </a:r>
            <a:r>
              <a:rPr lang="en-US" altLang="ru-RU" sz="2800" b="1" kern="1200" dirty="0" smtClean="0">
                <a:solidFill>
                  <a:srgbClr val="349845"/>
                </a:solidFill>
                <a:latin typeface="Arial" charset="0"/>
              </a:rPr>
              <a:t>flow registry)</a:t>
            </a:r>
            <a:br>
              <a:rPr lang="en-US" altLang="ru-RU" sz="2800" b="1" kern="1200" dirty="0" smtClean="0">
                <a:solidFill>
                  <a:srgbClr val="349845"/>
                </a:solidFill>
                <a:latin typeface="Arial" charset="0"/>
              </a:rPr>
            </a:br>
            <a:endParaRPr lang="en-US" altLang="ru-RU" sz="2800" b="1" kern="1200" dirty="0" smtClean="0">
              <a:solidFill>
                <a:srgbClr val="349845"/>
              </a:solidFill>
              <a:latin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785794"/>
            <a:ext cx="878687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	Обратим внимание на пути, которые используются для идентификации последовательности, как на те которые слушаем, так и на сами файлы:</a:t>
            </a:r>
          </a:p>
          <a:p>
            <a:endParaRPr lang="ru-RU" sz="2000" i="1" dirty="0" smtClean="0">
              <a:solidFill>
                <a:srgbClr val="808080"/>
              </a:solidFill>
            </a:endParaRPr>
          </a:p>
          <a:p>
            <a:r>
              <a:rPr lang="ru-RU" sz="2000" b="1" i="1" dirty="0" smtClean="0">
                <a:solidFill>
                  <a:srgbClr val="808080"/>
                </a:solidFill>
              </a:rPr>
              <a:t>&lt;!– Идентификатором последовательности становится имя файла – в данном случае </a:t>
            </a:r>
            <a:r>
              <a:rPr lang="en-US" sz="2000" b="1" i="1" dirty="0" err="1" smtClean="0">
                <a:solidFill>
                  <a:srgbClr val="FF9908"/>
                </a:solidFill>
              </a:rPr>
              <a:t>springtimes</a:t>
            </a:r>
            <a:r>
              <a:rPr lang="ru-RU" sz="2000" b="1" i="1" dirty="0" smtClean="0">
                <a:solidFill>
                  <a:srgbClr val="808080"/>
                </a:solidFill>
              </a:rPr>
              <a:t>--&gt;</a:t>
            </a:r>
            <a:endParaRPr lang="en-US" sz="2000" b="1" i="1" dirty="0" smtClean="0">
              <a:solidFill>
                <a:srgbClr val="808080"/>
              </a:solidFill>
            </a:endParaRPr>
          </a:p>
          <a:p>
            <a:r>
              <a:rPr lang="en-US" sz="2000" dirty="0" smtClean="0"/>
              <a:t>&lt;</a:t>
            </a:r>
            <a:r>
              <a:rPr lang="en-US" sz="2000" b="1" dirty="0" err="1" smtClean="0">
                <a:solidFill>
                  <a:srgbClr val="660E7A"/>
                </a:solidFill>
              </a:rPr>
              <a:t>flow</a:t>
            </a:r>
            <a:r>
              <a:rPr lang="en-US" sz="2000" b="1" dirty="0" err="1" smtClean="0">
                <a:solidFill>
                  <a:srgbClr val="000080"/>
                </a:solidFill>
              </a:rPr>
              <a:t>:flow</a:t>
            </a:r>
            <a:r>
              <a:rPr lang="en-US" sz="2000" b="1" dirty="0" smtClean="0">
                <a:solidFill>
                  <a:srgbClr val="000080"/>
                </a:solidFill>
              </a:rPr>
              <a:t>-registry </a:t>
            </a:r>
            <a:r>
              <a:rPr lang="en-US" sz="2000" b="1" dirty="0" smtClean="0">
                <a:solidFill>
                  <a:srgbClr val="0000FF"/>
                </a:solidFill>
              </a:rPr>
              <a:t>id</a:t>
            </a:r>
            <a:r>
              <a:rPr lang="en-US" sz="2000" b="1" dirty="0" smtClean="0">
                <a:solidFill>
                  <a:srgbClr val="008000"/>
                </a:solidFill>
              </a:rPr>
              <a:t>="</a:t>
            </a:r>
            <a:r>
              <a:rPr lang="en-US" sz="2000" b="1" dirty="0" err="1" smtClean="0">
                <a:solidFill>
                  <a:srgbClr val="008000"/>
                </a:solidFill>
              </a:rPr>
              <a:t>flowRegistry</a:t>
            </a:r>
            <a:r>
              <a:rPr lang="en-US" sz="2000" b="1" dirty="0" smtClean="0">
                <a:solidFill>
                  <a:srgbClr val="008000"/>
                </a:solidFill>
              </a:rPr>
              <a:t>“ 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    &lt;</a:t>
            </a:r>
            <a:r>
              <a:rPr lang="en-US" sz="2000" b="1" dirty="0" err="1" smtClean="0">
                <a:solidFill>
                  <a:srgbClr val="660E7A"/>
                </a:solidFill>
              </a:rPr>
              <a:t>flow</a:t>
            </a:r>
            <a:r>
              <a:rPr lang="en-US" sz="2000" b="1" dirty="0" err="1" smtClean="0">
                <a:solidFill>
                  <a:srgbClr val="000080"/>
                </a:solidFill>
              </a:rPr>
              <a:t>:flow</a:t>
            </a:r>
            <a:r>
              <a:rPr lang="en-US" sz="2000" b="1" dirty="0" smtClean="0">
                <a:solidFill>
                  <a:srgbClr val="000080"/>
                </a:solidFill>
              </a:rPr>
              <a:t>-location</a:t>
            </a:r>
            <a:r>
              <a:rPr lang="ru-RU" sz="2000" b="1" dirty="0" smtClean="0">
                <a:solidFill>
                  <a:srgbClr val="000080"/>
                </a:solidFill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</a:rPr>
              <a:t>path</a:t>
            </a:r>
            <a:r>
              <a:rPr lang="en-US" sz="2000" b="1" dirty="0" smtClean="0">
                <a:solidFill>
                  <a:srgbClr val="008000"/>
                </a:solidFill>
              </a:rPr>
              <a:t>=" WEB-INF/flows/springtimes.xml "</a:t>
            </a:r>
            <a:r>
              <a:rPr lang="en-US" sz="2000" dirty="0" smtClean="0"/>
              <a:t>/&gt;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b="1" dirty="0" err="1" smtClean="0">
                <a:solidFill>
                  <a:srgbClr val="660E7A"/>
                </a:solidFill>
              </a:rPr>
              <a:t>flow</a:t>
            </a:r>
            <a:r>
              <a:rPr lang="en-US" sz="2000" b="1" dirty="0" err="1" smtClean="0">
                <a:solidFill>
                  <a:srgbClr val="000080"/>
                </a:solidFill>
              </a:rPr>
              <a:t>:flow</a:t>
            </a:r>
            <a:r>
              <a:rPr lang="en-US" sz="2000" b="1" dirty="0" smtClean="0">
                <a:solidFill>
                  <a:srgbClr val="000080"/>
                </a:solidFill>
              </a:rPr>
              <a:t>-registry</a:t>
            </a:r>
            <a:r>
              <a:rPr lang="en-US" sz="2000" dirty="0" smtClean="0"/>
              <a:t>&gt;</a:t>
            </a:r>
            <a:endParaRPr lang="ru-RU" sz="2000" dirty="0" smtClean="0"/>
          </a:p>
          <a:p>
            <a:endParaRPr lang="ru-RU" sz="2000" i="1" dirty="0" smtClean="0">
              <a:solidFill>
                <a:srgbClr val="808080"/>
              </a:solidFill>
            </a:endParaRPr>
          </a:p>
          <a:p>
            <a:r>
              <a:rPr lang="ru-RU" b="1" i="1" dirty="0" smtClean="0">
                <a:solidFill>
                  <a:srgbClr val="808080"/>
                </a:solidFill>
              </a:rPr>
              <a:t>&lt;!-- При использовании будет слушаться путь: </a:t>
            </a:r>
            <a:r>
              <a:rPr lang="en-US" b="1" i="1" dirty="0" err="1" smtClean="0">
                <a:solidFill>
                  <a:srgbClr val="FF9908"/>
                </a:solidFill>
              </a:rPr>
              <a:t>pathInBrowser</a:t>
            </a:r>
            <a:r>
              <a:rPr lang="ru-RU" b="1" i="1" dirty="0" smtClean="0">
                <a:solidFill>
                  <a:srgbClr val="FF9908"/>
                </a:solidFill>
              </a:rPr>
              <a:t> </a:t>
            </a:r>
            <a:r>
              <a:rPr lang="ru-RU" b="1" i="1" dirty="0" smtClean="0">
                <a:solidFill>
                  <a:srgbClr val="808080"/>
                </a:solidFill>
              </a:rPr>
              <a:t>--&gt;</a:t>
            </a:r>
            <a:endParaRPr lang="en-US" b="1" i="1" dirty="0" smtClean="0">
              <a:solidFill>
                <a:srgbClr val="808080"/>
              </a:solidFill>
            </a:endParaRPr>
          </a:p>
          <a:p>
            <a:r>
              <a:rPr lang="ru-RU" b="1" i="1" dirty="0" smtClean="0">
                <a:solidFill>
                  <a:srgbClr val="808080"/>
                </a:solidFill>
              </a:rPr>
              <a:t>&lt;!-- и файл </a:t>
            </a:r>
            <a:r>
              <a:rPr lang="en-US" b="1" i="1" dirty="0" smtClean="0">
                <a:solidFill>
                  <a:srgbClr val="FF9908"/>
                </a:solidFill>
              </a:rPr>
              <a:t>springtimes.xml </a:t>
            </a:r>
            <a:r>
              <a:rPr lang="ru-RU" b="1" i="1" dirty="0" smtClean="0">
                <a:solidFill>
                  <a:srgbClr val="808080"/>
                </a:solidFill>
              </a:rPr>
              <a:t>--&gt;</a:t>
            </a:r>
            <a:endParaRPr lang="en-US" b="1" i="1" dirty="0" smtClean="0">
              <a:solidFill>
                <a:srgbClr val="808080"/>
              </a:solidFill>
            </a:endParaRPr>
          </a:p>
          <a:p>
            <a:r>
              <a:rPr lang="en-US" dirty="0" smtClean="0"/>
              <a:t>&lt;</a:t>
            </a:r>
            <a:r>
              <a:rPr lang="en-US" b="1" dirty="0" err="1" smtClean="0">
                <a:solidFill>
                  <a:srgbClr val="660E7A"/>
                </a:solidFill>
              </a:rPr>
              <a:t>flow</a:t>
            </a:r>
            <a:r>
              <a:rPr lang="en-US" b="1" dirty="0" err="1" smtClean="0">
                <a:solidFill>
                  <a:srgbClr val="000080"/>
                </a:solidFill>
              </a:rPr>
              <a:t>:flow</a:t>
            </a:r>
            <a:r>
              <a:rPr lang="en-US" b="1" dirty="0" smtClean="0">
                <a:solidFill>
                  <a:srgbClr val="000080"/>
                </a:solidFill>
              </a:rPr>
              <a:t>-registry </a:t>
            </a:r>
            <a:r>
              <a:rPr lang="en-US" b="1" dirty="0" smtClean="0">
                <a:solidFill>
                  <a:srgbClr val="0000FF"/>
                </a:solidFill>
              </a:rPr>
              <a:t>id</a:t>
            </a:r>
            <a:r>
              <a:rPr lang="en-US" b="1" dirty="0" smtClean="0">
                <a:solidFill>
                  <a:srgbClr val="008000"/>
                </a:solidFill>
              </a:rPr>
              <a:t>="</a:t>
            </a:r>
            <a:r>
              <a:rPr lang="en-US" b="1" dirty="0" err="1" smtClean="0">
                <a:solidFill>
                  <a:srgbClr val="008000"/>
                </a:solidFill>
              </a:rPr>
              <a:t>flowRegistry</a:t>
            </a:r>
            <a:r>
              <a:rPr lang="en-US" b="1" dirty="0" smtClean="0">
                <a:solidFill>
                  <a:srgbClr val="008000"/>
                </a:solidFill>
              </a:rPr>
              <a:t>" </a:t>
            </a:r>
            <a:r>
              <a:rPr lang="en-US" b="1" dirty="0" smtClean="0">
                <a:solidFill>
                  <a:srgbClr val="0000FF"/>
                </a:solidFill>
              </a:rPr>
              <a:t>flow-builder-services</a:t>
            </a:r>
            <a:r>
              <a:rPr lang="en-US" b="1" dirty="0" smtClean="0">
                <a:solidFill>
                  <a:srgbClr val="008000"/>
                </a:solidFill>
              </a:rPr>
              <a:t>="</a:t>
            </a:r>
            <a:r>
              <a:rPr lang="en-US" b="1" dirty="0" err="1" smtClean="0">
                <a:solidFill>
                  <a:srgbClr val="008000"/>
                </a:solidFill>
              </a:rPr>
              <a:t>flowBuilderServices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b="1" dirty="0" err="1" smtClean="0">
                <a:solidFill>
                  <a:srgbClr val="660E7A"/>
                </a:solidFill>
              </a:rPr>
              <a:t>flow</a:t>
            </a:r>
            <a:r>
              <a:rPr lang="en-US" b="1" dirty="0" err="1" smtClean="0">
                <a:solidFill>
                  <a:srgbClr val="000080"/>
                </a:solidFill>
              </a:rPr>
              <a:t>:flow</a:t>
            </a:r>
            <a:r>
              <a:rPr lang="en-US" b="1" dirty="0" smtClean="0">
                <a:solidFill>
                  <a:srgbClr val="000080"/>
                </a:solidFill>
              </a:rPr>
              <a:t>-location </a:t>
            </a:r>
            <a:r>
              <a:rPr lang="en-US" b="1" dirty="0" smtClean="0">
                <a:solidFill>
                  <a:srgbClr val="0000FF"/>
                </a:solidFill>
              </a:rPr>
              <a:t>id</a:t>
            </a:r>
            <a:r>
              <a:rPr lang="en-US" b="1" dirty="0" smtClean="0">
                <a:solidFill>
                  <a:srgbClr val="008000"/>
                </a:solidFill>
              </a:rPr>
              <a:t>=“</a:t>
            </a:r>
            <a:r>
              <a:rPr lang="en-US" b="1" dirty="0" err="1" smtClean="0">
                <a:solidFill>
                  <a:srgbClr val="008000"/>
                </a:solidFill>
              </a:rPr>
              <a:t>pathInBrowser</a:t>
            </a:r>
            <a:r>
              <a:rPr lang="en-US" b="1" dirty="0" smtClean="0">
                <a:solidFill>
                  <a:srgbClr val="008000"/>
                </a:solidFill>
              </a:rPr>
              <a:t>" </a:t>
            </a:r>
            <a:r>
              <a:rPr lang="en-US" b="1" dirty="0" smtClean="0">
                <a:solidFill>
                  <a:srgbClr val="0000FF"/>
                </a:solidFill>
              </a:rPr>
              <a:t>path</a:t>
            </a:r>
            <a:r>
              <a:rPr lang="en-US" b="1" dirty="0" smtClean="0">
                <a:solidFill>
                  <a:srgbClr val="008000"/>
                </a:solidFill>
              </a:rPr>
              <a:t>="/WEB-INF/flows/springtimes.xml"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b="1" dirty="0" err="1" smtClean="0">
                <a:solidFill>
                  <a:srgbClr val="660E7A"/>
                </a:solidFill>
              </a:rPr>
              <a:t>flow</a:t>
            </a:r>
            <a:r>
              <a:rPr lang="en-US" b="1" dirty="0" err="1" smtClean="0">
                <a:solidFill>
                  <a:srgbClr val="000080"/>
                </a:solidFill>
              </a:rPr>
              <a:t>:flow</a:t>
            </a:r>
            <a:r>
              <a:rPr lang="en-US" b="1" dirty="0" smtClean="0">
                <a:solidFill>
                  <a:srgbClr val="000080"/>
                </a:solidFill>
              </a:rPr>
              <a:t>-registry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Делегирование обработки последовательностей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1928802"/>
            <a:ext cx="80010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	Как мы помним </a:t>
            </a:r>
            <a:r>
              <a:rPr lang="ru-RU" sz="2400" dirty="0" err="1" smtClean="0"/>
              <a:t>DispatcherServlet</a:t>
            </a:r>
            <a:r>
              <a:rPr lang="ru-RU" sz="2400" dirty="0" smtClean="0"/>
              <a:t> обычно передает запросы другим контроллерам для обработки. Но в случае с последовательностями операций в помощь контроллеру </a:t>
            </a:r>
            <a:r>
              <a:rPr lang="ru-RU" sz="2400" dirty="0" err="1" smtClean="0"/>
              <a:t>DispatcherServlet</a:t>
            </a:r>
            <a:r>
              <a:rPr lang="ru-RU" sz="2400" dirty="0" smtClean="0"/>
              <a:t> необходимо создать компонент </a:t>
            </a:r>
            <a:r>
              <a:rPr lang="ru-RU" sz="2400" dirty="0" err="1" smtClean="0"/>
              <a:t>FlowHandler</a:t>
            </a:r>
            <a:r>
              <a:rPr lang="ru-RU" sz="2400" dirty="0" smtClean="0"/>
              <a:t> </a:t>
            </a:r>
            <a:r>
              <a:rPr lang="ru-RU" sz="2400" dirty="0" err="1" smtClean="0"/>
              <a:t>Mapping</a:t>
            </a:r>
            <a:r>
              <a:rPr lang="ru-RU" sz="2400" dirty="0" smtClean="0"/>
              <a:t> , чтобы обеспечить передачу запросов расширению </a:t>
            </a:r>
            <a:r>
              <a:rPr lang="ru-RU" sz="2400" dirty="0" err="1" smtClean="0"/>
              <a:t>Spring</a:t>
            </a:r>
            <a:r>
              <a:rPr lang="ru-RU" sz="2400" dirty="0" smtClean="0"/>
              <a:t> </a:t>
            </a:r>
            <a:r>
              <a:rPr lang="ru-RU" sz="2400" dirty="0" err="1" smtClean="0"/>
              <a:t>Web</a:t>
            </a:r>
            <a:r>
              <a:rPr lang="ru-RU" sz="2400" dirty="0" smtClean="0"/>
              <a:t> </a:t>
            </a:r>
            <a:r>
              <a:rPr lang="ru-RU" sz="2400" dirty="0" err="1" smtClean="0"/>
              <a:t>Flow</a:t>
            </a:r>
            <a:r>
              <a:rPr lang="ru-RU" sz="2400" dirty="0" smtClean="0"/>
              <a:t>. </a:t>
            </a:r>
          </a:p>
          <a:p>
            <a:endParaRPr lang="en-US" sz="2000" dirty="0" smtClean="0"/>
          </a:p>
          <a:p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bean </a:t>
            </a:r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 smtClean="0">
                <a:solidFill>
                  <a:srgbClr val="008000"/>
                </a:solidFill>
              </a:rPr>
              <a:t>="</a:t>
            </a:r>
            <a:r>
              <a:rPr lang="en-US" b="1" dirty="0" err="1" smtClean="0">
                <a:solidFill>
                  <a:srgbClr val="008000"/>
                </a:solidFill>
              </a:rPr>
              <a:t>org.springframework.webflow.mvc.servlet.FlowHandlerMapping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b="1" dirty="0" smtClean="0">
                <a:solidFill>
                  <a:srgbClr val="000080"/>
                </a:solidFill>
              </a:rPr>
              <a:t>property </a:t>
            </a:r>
            <a:r>
              <a:rPr lang="en-US" b="1" dirty="0" smtClean="0">
                <a:solidFill>
                  <a:srgbClr val="0000FF"/>
                </a:solidFill>
              </a:rPr>
              <a:t>name</a:t>
            </a:r>
            <a:r>
              <a:rPr lang="en-US" b="1" dirty="0" smtClean="0">
                <a:solidFill>
                  <a:srgbClr val="008000"/>
                </a:solidFill>
              </a:rPr>
              <a:t>="</a:t>
            </a:r>
            <a:r>
              <a:rPr lang="en-US" b="1" dirty="0" err="1" smtClean="0">
                <a:solidFill>
                  <a:srgbClr val="008000"/>
                </a:solidFill>
              </a:rPr>
              <a:t>flowRegistry</a:t>
            </a:r>
            <a:r>
              <a:rPr lang="en-US" b="1" dirty="0" smtClean="0">
                <a:solidFill>
                  <a:srgbClr val="008000"/>
                </a:solidFill>
              </a:rPr>
              <a:t>" </a:t>
            </a:r>
            <a:r>
              <a:rPr lang="en-US" b="1" dirty="0" smtClean="0">
                <a:solidFill>
                  <a:srgbClr val="0000FF"/>
                </a:solidFill>
              </a:rPr>
              <a:t>ref</a:t>
            </a:r>
            <a:r>
              <a:rPr lang="en-US" b="1" dirty="0" smtClean="0">
                <a:solidFill>
                  <a:srgbClr val="008000"/>
                </a:solidFill>
              </a:rPr>
              <a:t>="</a:t>
            </a:r>
            <a:r>
              <a:rPr lang="en-US" b="1" dirty="0" err="1" smtClean="0">
                <a:solidFill>
                  <a:srgbClr val="008000"/>
                </a:solidFill>
              </a:rPr>
              <a:t>flowRegistry</a:t>
            </a:r>
            <a:r>
              <a:rPr lang="en-US" b="1" dirty="0" smtClean="0">
                <a:solidFill>
                  <a:srgbClr val="008000"/>
                </a:solidFill>
              </a:rPr>
              <a:t>"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b="1" dirty="0" smtClean="0">
                <a:solidFill>
                  <a:srgbClr val="000080"/>
                </a:solidFill>
              </a:rPr>
              <a:t>bean</a:t>
            </a:r>
            <a:r>
              <a:rPr lang="en-US" dirty="0" smtClean="0"/>
              <a:t>&gt;</a:t>
            </a:r>
            <a:endParaRPr lang="ru-RU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357158" y="857232"/>
          <a:ext cx="8572560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Овал 5"/>
          <p:cNvSpPr/>
          <p:nvPr/>
        </p:nvSpPr>
        <p:spPr>
          <a:xfrm>
            <a:off x="6143636" y="5929330"/>
            <a:ext cx="2714644" cy="7143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Шаг</a:t>
            </a:r>
            <a:r>
              <a:rPr lang="en-US" sz="3200" b="1" dirty="0" smtClean="0"/>
              <a:t> </a:t>
            </a:r>
            <a:r>
              <a:rPr lang="ru-RU" sz="3200" b="1" dirty="0" smtClean="0"/>
              <a:t>8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Выполнение последовательности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1928802"/>
            <a:ext cx="857256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	 Компонент </a:t>
            </a:r>
            <a:r>
              <a:rPr lang="ru-RU" sz="2400" dirty="0" err="1" smtClean="0"/>
              <a:t>FlowHandlerAdapter</a:t>
            </a:r>
            <a:r>
              <a:rPr lang="ru-RU" sz="2400" dirty="0" smtClean="0"/>
              <a:t> является эквивалентом контроллера </a:t>
            </a:r>
            <a:r>
              <a:rPr lang="ru-RU" sz="2400" dirty="0" err="1" smtClean="0"/>
              <a:t>Spring</a:t>
            </a:r>
            <a:r>
              <a:rPr lang="ru-RU" sz="2400" dirty="0" smtClean="0"/>
              <a:t> MVC, в том смысле что он обрабатывает входящие запросы к последовательности. </a:t>
            </a:r>
          </a:p>
          <a:p>
            <a:r>
              <a:rPr lang="ru-RU" sz="2400" dirty="0" smtClean="0"/>
              <a:t>	Этот компонент-обработчик играет роль моста между </a:t>
            </a:r>
            <a:r>
              <a:rPr lang="ru-RU" sz="2400" dirty="0" err="1" smtClean="0"/>
              <a:t>DispatcherServlet</a:t>
            </a:r>
            <a:r>
              <a:rPr lang="ru-RU" sz="2400" dirty="0" smtClean="0"/>
              <a:t> и </a:t>
            </a:r>
            <a:r>
              <a:rPr lang="ru-RU" sz="2400" dirty="0" err="1" smtClean="0"/>
              <a:t>Spring</a:t>
            </a:r>
            <a:r>
              <a:rPr lang="ru-RU" sz="2400" dirty="0" smtClean="0"/>
              <a:t> </a:t>
            </a:r>
            <a:r>
              <a:rPr lang="ru-RU" sz="2400" dirty="0" err="1" smtClean="0"/>
              <a:t>Web</a:t>
            </a:r>
            <a:r>
              <a:rPr lang="ru-RU" sz="2400" dirty="0" smtClean="0"/>
              <a:t> </a:t>
            </a:r>
            <a:r>
              <a:rPr lang="ru-RU" sz="2400" dirty="0" err="1" smtClean="0"/>
              <a:t>Flow</a:t>
            </a:r>
            <a:r>
              <a:rPr lang="ru-RU" sz="2400" dirty="0" smtClean="0"/>
              <a:t>. Он обрабатывает запросы к последовательности и управляет ими.</a:t>
            </a:r>
          </a:p>
          <a:p>
            <a:r>
              <a:rPr lang="en-US" sz="2000" dirty="0" smtClean="0"/>
              <a:t>&lt;</a:t>
            </a:r>
            <a:r>
              <a:rPr lang="en-US" sz="2000" b="1" dirty="0" smtClean="0">
                <a:solidFill>
                  <a:srgbClr val="000080"/>
                </a:solidFill>
              </a:rPr>
              <a:t>bean </a:t>
            </a:r>
            <a:r>
              <a:rPr lang="en-US" sz="2000" b="1" dirty="0" smtClean="0">
                <a:solidFill>
                  <a:srgbClr val="0000FF"/>
                </a:solidFill>
              </a:rPr>
              <a:t>class</a:t>
            </a:r>
            <a:r>
              <a:rPr lang="en-US" sz="2000" b="1" dirty="0" smtClean="0">
                <a:solidFill>
                  <a:srgbClr val="008000"/>
                </a:solidFill>
              </a:rPr>
              <a:t>="</a:t>
            </a:r>
            <a:r>
              <a:rPr lang="en-US" sz="2000" b="1" dirty="0" err="1" smtClean="0">
                <a:solidFill>
                  <a:srgbClr val="008000"/>
                </a:solidFill>
              </a:rPr>
              <a:t>org.springframework.webflow.mvc.servlet.FlowHandlerAdapter</a:t>
            </a:r>
            <a:r>
              <a:rPr lang="en-US" sz="2000" b="1" dirty="0" smtClean="0">
                <a:solidFill>
                  <a:srgbClr val="008000"/>
                </a:solidFill>
              </a:rPr>
              <a:t>"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    &lt;</a:t>
            </a:r>
            <a:r>
              <a:rPr lang="en-US" sz="2000" b="1" dirty="0" smtClean="0">
                <a:solidFill>
                  <a:srgbClr val="000080"/>
                </a:solidFill>
              </a:rPr>
              <a:t>property </a:t>
            </a:r>
            <a:r>
              <a:rPr lang="en-US" sz="2000" b="1" dirty="0" smtClean="0">
                <a:solidFill>
                  <a:srgbClr val="0000FF"/>
                </a:solidFill>
              </a:rPr>
              <a:t>name</a:t>
            </a:r>
            <a:r>
              <a:rPr lang="en-US" sz="2000" b="1" dirty="0" smtClean="0">
                <a:solidFill>
                  <a:srgbClr val="008000"/>
                </a:solidFill>
              </a:rPr>
              <a:t>="</a:t>
            </a:r>
            <a:r>
              <a:rPr lang="en-US" sz="2000" b="1" dirty="0" err="1" smtClean="0">
                <a:solidFill>
                  <a:srgbClr val="008000"/>
                </a:solidFill>
              </a:rPr>
              <a:t>flowExecutor</a:t>
            </a:r>
            <a:r>
              <a:rPr lang="en-US" sz="2000" b="1" dirty="0" smtClean="0">
                <a:solidFill>
                  <a:srgbClr val="008000"/>
                </a:solidFill>
              </a:rPr>
              <a:t>" </a:t>
            </a:r>
            <a:r>
              <a:rPr lang="en-US" sz="2000" b="1" dirty="0" smtClean="0">
                <a:solidFill>
                  <a:srgbClr val="0000FF"/>
                </a:solidFill>
              </a:rPr>
              <a:t>ref</a:t>
            </a:r>
            <a:r>
              <a:rPr lang="en-US" sz="2000" b="1" dirty="0" smtClean="0">
                <a:solidFill>
                  <a:srgbClr val="008000"/>
                </a:solidFill>
              </a:rPr>
              <a:t>="</a:t>
            </a:r>
            <a:r>
              <a:rPr lang="en-US" sz="2000" b="1" dirty="0" err="1" smtClean="0">
                <a:solidFill>
                  <a:srgbClr val="008000"/>
                </a:solidFill>
              </a:rPr>
              <a:t>flowExecutor</a:t>
            </a:r>
            <a:r>
              <a:rPr lang="en-US" sz="2000" b="1" dirty="0" smtClean="0">
                <a:solidFill>
                  <a:srgbClr val="008000"/>
                </a:solidFill>
              </a:rPr>
              <a:t>" </a:t>
            </a:r>
            <a:r>
              <a:rPr lang="en-US" sz="2000" dirty="0" smtClean="0"/>
              <a:t>/&gt;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b="1" dirty="0" smtClean="0">
                <a:solidFill>
                  <a:srgbClr val="000080"/>
                </a:solidFill>
              </a:rPr>
              <a:t>bean</a:t>
            </a:r>
            <a:r>
              <a:rPr lang="en-US" sz="2000" dirty="0" smtClean="0"/>
              <a:t>&gt;</a:t>
            </a:r>
            <a:endParaRPr lang="ru-RU" sz="2000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357158" y="857232"/>
          <a:ext cx="8572560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Овал 5"/>
          <p:cNvSpPr/>
          <p:nvPr/>
        </p:nvSpPr>
        <p:spPr>
          <a:xfrm>
            <a:off x="6429356" y="6143620"/>
            <a:ext cx="2714644" cy="7143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Шаг</a:t>
            </a:r>
            <a:r>
              <a:rPr lang="en-US" sz="3200" b="1" dirty="0" smtClean="0"/>
              <a:t> </a:t>
            </a:r>
            <a:r>
              <a:rPr lang="ru-RU" sz="3200" b="1" dirty="0" smtClean="0"/>
              <a:t>9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pPr eaLnBrk="1" hangingPunct="1"/>
            <a:endParaRPr lang="ru-RU" altLang="ru-RU" sz="2800" b="1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841" t="2730" r="703" b="45405"/>
          <a:stretch>
            <a:fillRect/>
          </a:stretch>
        </p:blipFill>
        <p:spPr bwMode="auto">
          <a:xfrm>
            <a:off x="428596" y="71414"/>
            <a:ext cx="835824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694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pPr eaLnBrk="1" hangingPunct="1"/>
            <a:endParaRPr lang="ru-RU" altLang="ru-RU" sz="2800" b="1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841" t="2730" r="703" b="45405"/>
          <a:stretch>
            <a:fillRect/>
          </a:stretch>
        </p:blipFill>
        <p:spPr bwMode="auto">
          <a:xfrm>
            <a:off x="428596" y="71414"/>
            <a:ext cx="835824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214314" y="3071810"/>
            <a:ext cx="87868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Состояние </a:t>
            </a:r>
            <a:r>
              <a:rPr lang="ru-RU" sz="2400" dirty="0" smtClean="0"/>
              <a:t>– это точки в последовательности, где что-то происходит (выполняются действия, принимаются решения).</a:t>
            </a:r>
            <a:br>
              <a:rPr lang="ru-RU" sz="2400" dirty="0" smtClean="0"/>
            </a:br>
            <a:endParaRPr lang="ru-RU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28694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pPr eaLnBrk="1" hangingPunct="1"/>
            <a:endParaRPr lang="ru-RU" altLang="ru-RU" sz="2800" b="1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841" t="2730" r="703" b="45405"/>
          <a:stretch>
            <a:fillRect/>
          </a:stretch>
        </p:blipFill>
        <p:spPr bwMode="auto">
          <a:xfrm>
            <a:off x="428596" y="71414"/>
            <a:ext cx="835824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214314" y="3071810"/>
            <a:ext cx="87868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Состояние </a:t>
            </a:r>
            <a:r>
              <a:rPr lang="ru-RU" sz="2400" dirty="0" smtClean="0"/>
              <a:t>– это точки в последовательности, где что-то происходит (выполняются действия, принимаются решения).</a:t>
            </a:r>
            <a:br>
              <a:rPr lang="ru-RU" sz="2400" dirty="0" smtClean="0"/>
            </a:br>
            <a:endParaRPr lang="ru-RU" sz="2400" dirty="0" smtClean="0"/>
          </a:p>
          <a:p>
            <a:r>
              <a:rPr lang="ru-RU" sz="2400" b="1" dirty="0" smtClean="0"/>
              <a:t>Переходы</a:t>
            </a:r>
            <a:r>
              <a:rPr lang="ru-RU" sz="2400" dirty="0" smtClean="0"/>
              <a:t> – дороги, соединяющие две точки. Выполняя последовательность, приложение перемещается от одного состояния к другому посредством переходов.</a:t>
            </a:r>
            <a:br>
              <a:rPr lang="ru-RU" sz="2400" dirty="0" smtClean="0"/>
            </a:br>
            <a:endParaRPr lang="ru-RU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28694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pPr eaLnBrk="1" hangingPunct="1"/>
            <a:endParaRPr lang="ru-RU" altLang="ru-RU" sz="2800" b="1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841" t="2730" r="703" b="45405"/>
          <a:stretch>
            <a:fillRect/>
          </a:stretch>
        </p:blipFill>
        <p:spPr bwMode="auto">
          <a:xfrm>
            <a:off x="428596" y="71414"/>
            <a:ext cx="835824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214314" y="3071810"/>
            <a:ext cx="87868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Состояние </a:t>
            </a:r>
            <a:r>
              <a:rPr lang="ru-RU" sz="2400" dirty="0" smtClean="0"/>
              <a:t>– это точки в последовательности, где что-то происходит (выполняются действия, принимаются решения).</a:t>
            </a:r>
            <a:br>
              <a:rPr lang="ru-RU" sz="2400" dirty="0" smtClean="0"/>
            </a:br>
            <a:endParaRPr lang="ru-RU" sz="2400" dirty="0" smtClean="0"/>
          </a:p>
          <a:p>
            <a:r>
              <a:rPr lang="ru-RU" sz="2400" b="1" dirty="0" smtClean="0"/>
              <a:t>Переходы</a:t>
            </a:r>
            <a:r>
              <a:rPr lang="ru-RU" sz="2400" dirty="0" smtClean="0"/>
              <a:t> – дороги, соединяющие две точки. Выполняя последовательность, приложение перемещается от одного состояния к другому посредством переходов. </a:t>
            </a:r>
            <a:br>
              <a:rPr lang="ru-RU" sz="2400" dirty="0" smtClean="0"/>
            </a:br>
            <a:endParaRPr lang="ru-RU" sz="2400" dirty="0" smtClean="0"/>
          </a:p>
          <a:p>
            <a:r>
              <a:rPr lang="ru-RU" sz="2400" b="1" dirty="0" smtClean="0"/>
              <a:t>Данные </a:t>
            </a:r>
            <a:r>
              <a:rPr lang="ru-RU" sz="2400" dirty="0" smtClean="0"/>
              <a:t>характеризуют условия выполнения.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28694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pPr eaLnBrk="1" hangingPunct="1"/>
            <a:endParaRPr lang="ru-RU" altLang="ru-RU" sz="2800" b="1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14"/>
            <a:ext cx="8489402" cy="523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694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633412"/>
          </a:xfrm>
        </p:spPr>
        <p:txBody>
          <a:bodyPr/>
          <a:lstStyle/>
          <a:p>
            <a:pPr eaLnBrk="1" hangingPunct="1"/>
            <a:r>
              <a:rPr lang="ru-RU" altLang="ru-RU" sz="3200" b="1" kern="1200" dirty="0" smtClean="0">
                <a:solidFill>
                  <a:srgbClr val="349845"/>
                </a:solidFill>
                <a:latin typeface="Arial" charset="0"/>
              </a:rPr>
              <a:t>План занятия</a:t>
            </a:r>
            <a:endParaRPr lang="ru-RU" altLang="ru-RU" sz="2800" b="1" dirty="0" smtClean="0">
              <a:solidFill>
                <a:srgbClr val="000000"/>
              </a:solidFill>
            </a:endParaRPr>
          </a:p>
        </p:txBody>
      </p:sp>
      <p:sp>
        <p:nvSpPr>
          <p:cNvPr id="30723" name="Объект 2"/>
          <p:cNvSpPr>
            <a:spLocks noGrp="1"/>
          </p:cNvSpPr>
          <p:nvPr>
            <p:ph idx="4294967295"/>
          </p:nvPr>
        </p:nvSpPr>
        <p:spPr bwMode="auto">
          <a:xfrm>
            <a:off x="457200" y="1125538"/>
            <a:ext cx="8229600" cy="525621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ru-RU" sz="2800" dirty="0" smtClean="0">
                <a:solidFill>
                  <a:srgbClr val="000000"/>
                </a:solidFill>
              </a:rPr>
              <a:t>Spring Web Flow</a:t>
            </a:r>
            <a:r>
              <a:rPr lang="ru-RU" altLang="ru-RU" sz="2800" dirty="0" smtClean="0">
                <a:solidFill>
                  <a:srgbClr val="000000"/>
                </a:solidFill>
              </a:rPr>
              <a:t> - идея.</a:t>
            </a:r>
            <a:endParaRPr lang="en-US" altLang="ru-RU" sz="28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ru-RU" altLang="ru-RU" sz="2800" dirty="0" smtClean="0">
                <a:solidFill>
                  <a:srgbClr val="000000"/>
                </a:solidFill>
              </a:rPr>
              <a:t>Компоненты:</a:t>
            </a:r>
            <a:endParaRPr lang="en-US" altLang="ru-RU" sz="2800" dirty="0" smtClean="0">
              <a:solidFill>
                <a:srgbClr val="000000"/>
              </a:solidFill>
            </a:endParaRPr>
          </a:p>
          <a:p>
            <a:pPr marL="857250" lvl="1" indent="-457200" eaLnBrk="1" hangingPunct="1">
              <a:spcBef>
                <a:spcPct val="0"/>
              </a:spcBef>
            </a:pPr>
            <a:r>
              <a:rPr lang="en-US" altLang="ru-RU" sz="2400" dirty="0" smtClean="0">
                <a:solidFill>
                  <a:srgbClr val="000000"/>
                </a:solidFill>
              </a:rPr>
              <a:t>flow executor;</a:t>
            </a:r>
          </a:p>
          <a:p>
            <a:pPr marL="857250" lvl="1" indent="-457200" eaLnBrk="1" hangingPunct="1">
              <a:spcBef>
                <a:spcPct val="0"/>
              </a:spcBef>
            </a:pPr>
            <a:r>
              <a:rPr lang="en-US" altLang="ru-RU" sz="2400" dirty="0" smtClean="0">
                <a:solidFill>
                  <a:srgbClr val="000000"/>
                </a:solidFill>
              </a:rPr>
              <a:t>flow registry;</a:t>
            </a:r>
            <a:endParaRPr lang="ru-RU" altLang="ru-RU" sz="2400" dirty="0" smtClean="0">
              <a:solidFill>
                <a:srgbClr val="000000"/>
              </a:solidFill>
            </a:endParaRPr>
          </a:p>
          <a:p>
            <a:pPr marL="857250" lvl="1" indent="-457200" eaLnBrk="1" hangingPunct="1">
              <a:spcBef>
                <a:spcPct val="0"/>
              </a:spcBef>
            </a:pPr>
            <a:r>
              <a:rPr lang="en-US" altLang="ru-RU" sz="2400" dirty="0" smtClean="0">
                <a:solidFill>
                  <a:srgbClr val="000000"/>
                </a:solidFill>
              </a:rPr>
              <a:t>flow handler mapping</a:t>
            </a:r>
            <a:r>
              <a:rPr lang="en-US" altLang="ru-RU" sz="2400" dirty="0" smtClean="0">
                <a:solidFill>
                  <a:srgbClr val="000000"/>
                </a:solidFill>
              </a:rPr>
              <a:t>;</a:t>
            </a:r>
            <a:endParaRPr lang="ru-RU" altLang="ru-RU" sz="2400" dirty="0" smtClean="0">
              <a:solidFill>
                <a:srgbClr val="000000"/>
              </a:solidFill>
            </a:endParaRPr>
          </a:p>
          <a:p>
            <a:pPr marL="857250" lvl="1" indent="-457200" eaLnBrk="1" hangingPunct="1">
              <a:spcBef>
                <a:spcPct val="0"/>
              </a:spcBef>
            </a:pPr>
            <a:r>
              <a:rPr lang="en-US" altLang="ru-RU" sz="2400" dirty="0" smtClean="0">
                <a:solidFill>
                  <a:srgbClr val="000000"/>
                </a:solidFill>
              </a:rPr>
              <a:t>flow handler adapter</a:t>
            </a:r>
            <a:r>
              <a:rPr lang="ru-RU" altLang="ru-RU" sz="24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ru-RU" altLang="ru-RU" sz="2800" dirty="0" smtClean="0">
                <a:solidFill>
                  <a:srgbClr val="000000"/>
                </a:solidFill>
              </a:rPr>
              <a:t>Элементы последовательности.</a:t>
            </a:r>
            <a:endParaRPr lang="en-US" altLang="ru-RU" sz="2800" dirty="0" smtClean="0">
              <a:solidFill>
                <a:srgbClr val="000000"/>
              </a:solidFill>
            </a:endParaRPr>
          </a:p>
          <a:p>
            <a:pPr marL="857250" lvl="1" indent="-457200" eaLnBrk="1" hangingPunct="1">
              <a:spcBef>
                <a:spcPct val="0"/>
              </a:spcBef>
            </a:pPr>
            <a:r>
              <a:rPr lang="ru-RU" altLang="ru-RU" sz="2400" dirty="0" smtClean="0">
                <a:solidFill>
                  <a:srgbClr val="000000"/>
                </a:solidFill>
              </a:rPr>
              <a:t>Состояния</a:t>
            </a:r>
            <a:r>
              <a:rPr lang="ru-RU" altLang="ru-RU" sz="2400" dirty="0" smtClean="0">
                <a:solidFill>
                  <a:srgbClr val="000000"/>
                </a:solidFill>
              </a:rPr>
              <a:t>. Виды состояний</a:t>
            </a:r>
            <a:endParaRPr lang="ru-RU" altLang="ru-RU" sz="2400" dirty="0" smtClean="0">
              <a:solidFill>
                <a:srgbClr val="000000"/>
              </a:solidFill>
            </a:endParaRPr>
          </a:p>
          <a:p>
            <a:pPr marL="857250" lvl="1" indent="-457200" eaLnBrk="1" hangingPunct="1">
              <a:spcBef>
                <a:spcPct val="0"/>
              </a:spcBef>
            </a:pPr>
            <a:r>
              <a:rPr lang="ru-RU" altLang="ru-RU" sz="2400" dirty="0" smtClean="0">
                <a:solidFill>
                  <a:srgbClr val="000000"/>
                </a:solidFill>
              </a:rPr>
              <a:t>Переходы</a:t>
            </a:r>
            <a:r>
              <a:rPr lang="ru-RU" altLang="ru-RU" sz="2400" dirty="0" smtClean="0">
                <a:solidFill>
                  <a:srgbClr val="000000"/>
                </a:solidFill>
              </a:rPr>
              <a:t>. </a:t>
            </a:r>
            <a:endParaRPr lang="ru-RU" altLang="ru-RU" sz="2400" dirty="0" smtClean="0">
              <a:solidFill>
                <a:srgbClr val="000000"/>
              </a:solidFill>
            </a:endParaRPr>
          </a:p>
          <a:p>
            <a:pPr marL="857250" lvl="1" indent="-457200" eaLnBrk="1" hangingPunct="1">
              <a:spcBef>
                <a:spcPct val="0"/>
              </a:spcBef>
            </a:pPr>
            <a:r>
              <a:rPr lang="ru-RU" altLang="ru-RU" sz="2400" dirty="0" smtClean="0">
                <a:solidFill>
                  <a:srgbClr val="000000"/>
                </a:solidFill>
              </a:rPr>
              <a:t>Данные</a:t>
            </a:r>
            <a:r>
              <a:rPr lang="ru-RU" altLang="ru-RU" sz="2400" dirty="0" smtClean="0">
                <a:solidFill>
                  <a:srgbClr val="000000"/>
                </a:solidFill>
              </a:rPr>
              <a:t>. Области видимости.</a:t>
            </a:r>
            <a:endParaRPr lang="en-US" altLang="ru-RU" sz="24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ru-RU" altLang="ru-RU" sz="2800" dirty="0" smtClean="0">
                <a:solidFill>
                  <a:srgbClr val="000000"/>
                </a:solidFill>
              </a:rPr>
              <a:t>Практика.</a:t>
            </a:r>
            <a:endParaRPr lang="en-US" altLang="ru-RU" sz="28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ru-RU" altLang="ru-RU" sz="2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000" b="1" kern="1200" dirty="0" smtClean="0">
                <a:solidFill>
                  <a:srgbClr val="349845"/>
                </a:solidFill>
                <a:latin typeface="Arial" charset="0"/>
              </a:rPr>
              <a:t>Набор состояний, определяемые </a:t>
            </a:r>
            <a:r>
              <a:rPr lang="ru-RU" altLang="ru-RU" sz="2000" b="1" kern="1200" dirty="0" err="1" smtClean="0">
                <a:solidFill>
                  <a:srgbClr val="349845"/>
                </a:solidFill>
                <a:latin typeface="Arial" charset="0"/>
              </a:rPr>
              <a:t>Spring</a:t>
            </a:r>
            <a:r>
              <a:rPr lang="ru-RU" altLang="ru-RU" sz="2000" b="1" kern="1200" dirty="0" smtClean="0">
                <a:solidFill>
                  <a:srgbClr val="349845"/>
                </a:solidFill>
                <a:latin typeface="Arial" charset="0"/>
              </a:rPr>
              <a:t> </a:t>
            </a:r>
            <a:r>
              <a:rPr lang="ru-RU" altLang="ru-RU" sz="2000" b="1" kern="1200" dirty="0" err="1" smtClean="0">
                <a:solidFill>
                  <a:srgbClr val="349845"/>
                </a:solidFill>
                <a:latin typeface="Arial" charset="0"/>
              </a:rPr>
              <a:t>Web</a:t>
            </a:r>
            <a:r>
              <a:rPr lang="ru-RU" altLang="ru-RU" sz="2000" b="1" kern="1200" dirty="0" smtClean="0">
                <a:solidFill>
                  <a:srgbClr val="349845"/>
                </a:solidFill>
                <a:latin typeface="Arial" charset="0"/>
              </a:rPr>
              <a:t> </a:t>
            </a:r>
            <a:r>
              <a:rPr lang="ru-RU" altLang="ru-RU" sz="2000" b="1" kern="1200" dirty="0" err="1" smtClean="0">
                <a:solidFill>
                  <a:srgbClr val="349845"/>
                </a:solidFill>
                <a:latin typeface="Arial" charset="0"/>
              </a:rPr>
              <a:t>Flow</a:t>
            </a:r>
            <a:endParaRPr lang="ru-RU" altLang="ru-RU" sz="2000" b="1" kern="1200" dirty="0" smtClean="0">
              <a:solidFill>
                <a:srgbClr val="349845"/>
              </a:solidFill>
              <a:latin typeface="Arial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2127732"/>
              </p:ext>
            </p:extLst>
          </p:nvPr>
        </p:nvGraphicFramePr>
        <p:xfrm>
          <a:off x="357158" y="962161"/>
          <a:ext cx="8572528" cy="52529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71702"/>
                <a:gridCol w="6500826"/>
              </a:tblGrid>
              <a:tr h="37736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Состояние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Описание</a:t>
                      </a:r>
                      <a:endParaRPr lang="ru-RU" sz="1800" dirty="0"/>
                    </a:p>
                  </a:txBody>
                  <a:tcPr/>
                </a:tc>
              </a:tr>
              <a:tr h="1041528"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Представление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Представление вызывает приостановку последовательности и дает пользователю возможность принять участие в процессе выполнения </a:t>
                      </a:r>
                      <a:endParaRPr lang="ru-RU" sz="1800" dirty="0"/>
                    </a:p>
                  </a:txBody>
                  <a:tcPr/>
                </a:tc>
              </a:tr>
              <a:tr h="709446"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Действие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Действие – это место в последовательности,</a:t>
                      </a:r>
                    </a:p>
                    <a:p>
                      <a:r>
                        <a:rPr lang="ru-RU" sz="1800" dirty="0" smtClean="0"/>
                        <a:t>где выполняется некоторая логика </a:t>
                      </a:r>
                      <a:endParaRPr lang="ru-RU" sz="1800" dirty="0"/>
                    </a:p>
                  </a:txBody>
                  <a:tcPr/>
                </a:tc>
              </a:tr>
              <a:tr h="709446"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Решение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Решение – это точка ветвления последовательности на два направления, исходя из накопленных данных </a:t>
                      </a:r>
                      <a:endParaRPr lang="ru-RU" sz="1800" dirty="0"/>
                    </a:p>
                  </a:txBody>
                  <a:tcPr/>
                </a:tc>
              </a:tr>
              <a:tr h="1041528"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Под последовательность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 состоянии «под последовательность» запускается новая последовательность, выполняющаяся в контексте текущей последовательности</a:t>
                      </a:r>
                      <a:endParaRPr lang="ru-RU" sz="1800" dirty="0"/>
                    </a:p>
                  </a:txBody>
                  <a:tcPr/>
                </a:tc>
              </a:tr>
              <a:tr h="1373609"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Конец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Конец – это последняя остановка в последовательности. По достижении этого состояния выполнение последовательности завершается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596" y="131761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Представление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1000108"/>
            <a:ext cx="87868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Состояние-представление </a:t>
            </a:r>
            <a:r>
              <a:rPr lang="ru-RU" sz="2400" dirty="0" smtClean="0"/>
              <a:t>используется для вывода информации и дают пользователю возможность принять активное участие в выполнении последовательности.</a:t>
            </a:r>
            <a:br>
              <a:rPr lang="ru-RU" sz="2400" dirty="0" smtClean="0"/>
            </a:br>
            <a:endParaRPr lang="ru-RU" sz="2400" dirty="0" smtClean="0"/>
          </a:p>
          <a:p>
            <a:r>
              <a:rPr lang="ru-RU" sz="2400" dirty="0" smtClean="0"/>
              <a:t>Может быть любым представлением – часто </a:t>
            </a:r>
            <a:r>
              <a:rPr lang="en-US" sz="2400" dirty="0" smtClean="0"/>
              <a:t>JSP </a:t>
            </a:r>
            <a:r>
              <a:rPr lang="ru-RU" sz="2400" dirty="0" smtClean="0"/>
              <a:t>страница.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71670" y="3571876"/>
            <a:ext cx="4857784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Вовлекает в работу пользователя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596" y="131761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Примеры представлений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857232"/>
            <a:ext cx="87868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9908"/>
                </a:solidFill>
              </a:rPr>
              <a:t>&lt;</a:t>
            </a:r>
            <a:r>
              <a:rPr lang="ru-RU" sz="2400" b="1" dirty="0" smtClean="0">
                <a:solidFill>
                  <a:srgbClr val="FF9908"/>
                </a:solidFill>
              </a:rPr>
              <a:t>!</a:t>
            </a:r>
            <a:r>
              <a:rPr lang="en-US" sz="2400" b="1" dirty="0" smtClean="0">
                <a:solidFill>
                  <a:srgbClr val="FF9908"/>
                </a:solidFill>
              </a:rPr>
              <a:t>-- </a:t>
            </a:r>
            <a:r>
              <a:rPr lang="ru-RU" sz="2400" b="1" dirty="0" smtClean="0">
                <a:solidFill>
                  <a:srgbClr val="FF9908"/>
                </a:solidFill>
              </a:rPr>
              <a:t>идентификация состояния внутри последовательности + определяет логическое имя представления</a:t>
            </a:r>
            <a:r>
              <a:rPr lang="en-US" sz="2400" b="1" dirty="0" smtClean="0">
                <a:solidFill>
                  <a:srgbClr val="FF9908"/>
                </a:solidFill>
              </a:rPr>
              <a:t>--&gt;</a:t>
            </a:r>
          </a:p>
          <a:p>
            <a:r>
              <a:rPr lang="en-US" sz="2400" dirty="0" smtClean="0"/>
              <a:t>&lt;</a:t>
            </a:r>
            <a:r>
              <a:rPr lang="en-US" sz="2400" b="1" dirty="0" smtClean="0">
                <a:solidFill>
                  <a:srgbClr val="000080"/>
                </a:solidFill>
              </a:rPr>
              <a:t>view-state </a:t>
            </a:r>
            <a:r>
              <a:rPr lang="en-US" sz="2400" b="1" dirty="0" smtClean="0">
                <a:solidFill>
                  <a:srgbClr val="0000FF"/>
                </a:solidFill>
              </a:rPr>
              <a:t>id</a:t>
            </a:r>
            <a:r>
              <a:rPr lang="en-US" sz="2400" b="1" dirty="0" smtClean="0">
                <a:solidFill>
                  <a:srgbClr val="008000"/>
                </a:solidFill>
              </a:rPr>
              <a:t>="welcome" </a:t>
            </a:r>
            <a:r>
              <a:rPr lang="en-US" sz="2400" dirty="0" smtClean="0"/>
              <a:t>/&gt;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b="1" dirty="0" smtClean="0">
              <a:solidFill>
                <a:srgbClr val="FF9908"/>
              </a:solidFill>
            </a:endParaRPr>
          </a:p>
          <a:p>
            <a:r>
              <a:rPr lang="en-US" sz="2400" b="1" dirty="0" smtClean="0">
                <a:solidFill>
                  <a:srgbClr val="FF9908"/>
                </a:solidFill>
              </a:rPr>
              <a:t>&lt;</a:t>
            </a:r>
            <a:r>
              <a:rPr lang="ru-RU" sz="2400" b="1" dirty="0" smtClean="0">
                <a:solidFill>
                  <a:srgbClr val="FF9908"/>
                </a:solidFill>
              </a:rPr>
              <a:t>!</a:t>
            </a:r>
            <a:r>
              <a:rPr lang="en-US" sz="2400" b="1" dirty="0" smtClean="0">
                <a:solidFill>
                  <a:srgbClr val="FF9908"/>
                </a:solidFill>
              </a:rPr>
              <a:t>-- </a:t>
            </a:r>
            <a:r>
              <a:rPr lang="ru-RU" sz="2400" b="1" dirty="0" smtClean="0">
                <a:solidFill>
                  <a:srgbClr val="FF9908"/>
                </a:solidFill>
              </a:rPr>
              <a:t>с явным указание используемого логического имени </a:t>
            </a:r>
            <a:r>
              <a:rPr lang="en-US" sz="2400" b="1" dirty="0" smtClean="0">
                <a:solidFill>
                  <a:srgbClr val="FF9908"/>
                </a:solidFill>
              </a:rPr>
              <a:t>--&gt;</a:t>
            </a:r>
          </a:p>
          <a:p>
            <a:r>
              <a:rPr lang="ru-RU" sz="2400" dirty="0" smtClean="0"/>
              <a:t>&lt;</a:t>
            </a:r>
            <a:r>
              <a:rPr lang="en-US" sz="2400" b="1" dirty="0" smtClean="0">
                <a:solidFill>
                  <a:srgbClr val="000080"/>
                </a:solidFill>
              </a:rPr>
              <a:t>view-state </a:t>
            </a:r>
            <a:r>
              <a:rPr lang="en-US" sz="2400" b="1" dirty="0" smtClean="0">
                <a:solidFill>
                  <a:srgbClr val="0000FF"/>
                </a:solidFill>
              </a:rPr>
              <a:t>id</a:t>
            </a:r>
            <a:r>
              <a:rPr lang="en-US" sz="2400" b="1" dirty="0" smtClean="0">
                <a:solidFill>
                  <a:srgbClr val="008000"/>
                </a:solidFill>
              </a:rPr>
              <a:t>="welcome" </a:t>
            </a:r>
            <a:r>
              <a:rPr lang="en-US" sz="2400" b="1" dirty="0" smtClean="0">
                <a:solidFill>
                  <a:srgbClr val="0000FF"/>
                </a:solidFill>
              </a:rPr>
              <a:t>view</a:t>
            </a:r>
            <a:r>
              <a:rPr lang="en-US" sz="2400" b="1" dirty="0" smtClean="0">
                <a:solidFill>
                  <a:srgbClr val="008000"/>
                </a:solidFill>
              </a:rPr>
              <a:t>="greeting" </a:t>
            </a:r>
            <a:r>
              <a:rPr lang="en-US" sz="2400" dirty="0" smtClean="0"/>
              <a:t>/&gt;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b="1" dirty="0" smtClean="0">
              <a:solidFill>
                <a:srgbClr val="FF9908"/>
              </a:solidFill>
            </a:endParaRPr>
          </a:p>
          <a:p>
            <a:r>
              <a:rPr lang="en-US" sz="2400" b="1" dirty="0" smtClean="0">
                <a:solidFill>
                  <a:srgbClr val="FF9908"/>
                </a:solidFill>
              </a:rPr>
              <a:t>&lt;</a:t>
            </a:r>
            <a:r>
              <a:rPr lang="ru-RU" sz="2400" b="1" dirty="0" smtClean="0">
                <a:solidFill>
                  <a:srgbClr val="FF9908"/>
                </a:solidFill>
              </a:rPr>
              <a:t>!</a:t>
            </a:r>
            <a:r>
              <a:rPr lang="en-US" sz="2400" b="1" dirty="0" smtClean="0">
                <a:solidFill>
                  <a:srgbClr val="FF9908"/>
                </a:solidFill>
              </a:rPr>
              <a:t>-- </a:t>
            </a:r>
            <a:r>
              <a:rPr lang="ru-RU" sz="2400" b="1" dirty="0" smtClean="0">
                <a:solidFill>
                  <a:srgbClr val="FF9908"/>
                </a:solidFill>
              </a:rPr>
              <a:t>если представление - форма то можно указать какой объект будет явно</a:t>
            </a:r>
            <a:r>
              <a:rPr lang="en-US" sz="2400" b="1" dirty="0" smtClean="0">
                <a:solidFill>
                  <a:srgbClr val="FF9908"/>
                </a:solidFill>
              </a:rPr>
              <a:t> </a:t>
            </a:r>
            <a:r>
              <a:rPr lang="ru-RU" sz="2400" b="1" dirty="0" smtClean="0">
                <a:solidFill>
                  <a:srgbClr val="FF9908"/>
                </a:solidFill>
              </a:rPr>
              <a:t>связан с ней (в области видимости) </a:t>
            </a:r>
            <a:r>
              <a:rPr lang="en-US" sz="2400" b="1" dirty="0" smtClean="0">
                <a:solidFill>
                  <a:srgbClr val="FF9908"/>
                </a:solidFill>
              </a:rPr>
              <a:t>--&gt;</a:t>
            </a:r>
          </a:p>
          <a:p>
            <a:r>
              <a:rPr lang="ru-RU" sz="2400" dirty="0" smtClean="0"/>
              <a:t>&lt;</a:t>
            </a:r>
            <a:r>
              <a:rPr lang="en-US" sz="2400" b="1" dirty="0" smtClean="0">
                <a:solidFill>
                  <a:srgbClr val="000080"/>
                </a:solidFill>
              </a:rPr>
              <a:t>view-state </a:t>
            </a:r>
            <a:r>
              <a:rPr lang="en-US" sz="2400" b="1" dirty="0" smtClean="0">
                <a:solidFill>
                  <a:srgbClr val="0000FF"/>
                </a:solidFill>
              </a:rPr>
              <a:t>id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takePayment</a:t>
            </a:r>
            <a:r>
              <a:rPr lang="en-US" sz="2400" b="1" dirty="0" smtClean="0">
                <a:solidFill>
                  <a:srgbClr val="008000"/>
                </a:solidFill>
              </a:rPr>
              <a:t>" </a:t>
            </a:r>
            <a:r>
              <a:rPr lang="en-US" sz="2400" b="1" dirty="0" smtClean="0">
                <a:solidFill>
                  <a:srgbClr val="0000FF"/>
                </a:solidFill>
              </a:rPr>
              <a:t>model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flowScope.paymentDetails</a:t>
            </a:r>
            <a:r>
              <a:rPr lang="en-US" sz="2400" b="1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/&gt;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596" y="131761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Действие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1000108"/>
            <a:ext cx="87868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Состояние-действие </a:t>
            </a:r>
            <a:r>
              <a:rPr lang="ru-RU" sz="2400" dirty="0" smtClean="0"/>
              <a:t>обычно вызывает некоторые методы</a:t>
            </a:r>
            <a:r>
              <a:rPr lang="en-US" sz="2400" dirty="0" smtClean="0"/>
              <a:t> </a:t>
            </a:r>
            <a:r>
              <a:rPr lang="ru-RU" sz="2400" dirty="0" smtClean="0"/>
              <a:t>компонентов</a:t>
            </a:r>
            <a:r>
              <a:rPr lang="en-US" sz="2400" dirty="0" smtClean="0"/>
              <a:t>,</a:t>
            </a:r>
            <a:r>
              <a:rPr lang="ru-RU" sz="2400" dirty="0" smtClean="0"/>
              <a:t> управляемых </a:t>
            </a:r>
            <a:r>
              <a:rPr lang="ru-RU" sz="2400" dirty="0" err="1" smtClean="0"/>
              <a:t>фреймворком</a:t>
            </a:r>
            <a:r>
              <a:rPr lang="ru-RU" sz="2400" dirty="0" smtClean="0"/>
              <a:t> </a:t>
            </a:r>
            <a:r>
              <a:rPr lang="en-US" sz="2400" dirty="0" smtClean="0"/>
              <a:t>Spring MVC, </a:t>
            </a:r>
            <a:r>
              <a:rPr lang="ru-RU" sz="2400" dirty="0" smtClean="0"/>
              <a:t>и затем выполняют переход к другому состоянию, в зависимости от результата, возвращенного методом.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71670" y="3000372"/>
            <a:ext cx="4857784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Само выполняет некоторую работу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71670" y="4214818"/>
            <a:ext cx="4857784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Часто использует язык </a:t>
            </a:r>
            <a:r>
              <a:rPr lang="en-US" sz="2400" dirty="0" err="1" smtClean="0"/>
              <a:t>SpEL</a:t>
            </a:r>
            <a:r>
              <a:rPr lang="en-US" sz="2400" dirty="0" smtClean="0"/>
              <a:t> (Spring Expression Language)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596" y="131761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Действие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857232"/>
            <a:ext cx="87868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9908"/>
                </a:solidFill>
              </a:rPr>
              <a:t>&lt;!-- </a:t>
            </a:r>
            <a:r>
              <a:rPr lang="ru-RU" sz="2400" b="1" dirty="0" smtClean="0">
                <a:solidFill>
                  <a:srgbClr val="FF9908"/>
                </a:solidFill>
              </a:rPr>
              <a:t>Практически полный аналог контроллеров. --</a:t>
            </a:r>
            <a:r>
              <a:rPr lang="en-US" sz="2400" b="1" dirty="0" smtClean="0">
                <a:solidFill>
                  <a:srgbClr val="FF9908"/>
                </a:solidFill>
              </a:rPr>
              <a:t>&gt;</a:t>
            </a:r>
            <a:endParaRPr lang="ru-RU" sz="2400" b="1" dirty="0" smtClean="0">
              <a:solidFill>
                <a:srgbClr val="FF9908"/>
              </a:solidFill>
            </a:endParaRPr>
          </a:p>
          <a:p>
            <a:r>
              <a:rPr lang="en-US" sz="2400" b="1" dirty="0" smtClean="0">
                <a:solidFill>
                  <a:srgbClr val="FF9908"/>
                </a:solidFill>
              </a:rPr>
              <a:t>&lt;!-- </a:t>
            </a:r>
            <a:r>
              <a:rPr lang="ru-RU" sz="2400" b="1" dirty="0" smtClean="0">
                <a:solidFill>
                  <a:srgbClr val="FF9908"/>
                </a:solidFill>
              </a:rPr>
              <a:t>Также проводится какое-то</a:t>
            </a:r>
            <a:r>
              <a:rPr lang="en-US" sz="2400" b="1" dirty="0" smtClean="0">
                <a:solidFill>
                  <a:srgbClr val="FF9908"/>
                </a:solidFill>
              </a:rPr>
              <a:t> </a:t>
            </a:r>
            <a:r>
              <a:rPr lang="ru-RU" sz="2400" b="1" dirty="0" smtClean="0">
                <a:solidFill>
                  <a:srgbClr val="FF9908"/>
                </a:solidFill>
              </a:rPr>
              <a:t>действие.</a:t>
            </a:r>
            <a:r>
              <a:rPr lang="en-US" sz="2400" b="1" dirty="0" smtClean="0">
                <a:solidFill>
                  <a:srgbClr val="FF9908"/>
                </a:solidFill>
              </a:rPr>
              <a:t> --&gt;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b="1" dirty="0" smtClean="0">
                <a:solidFill>
                  <a:srgbClr val="000080"/>
                </a:solidFill>
              </a:rPr>
              <a:t>action-state </a:t>
            </a:r>
            <a:r>
              <a:rPr lang="en-US" sz="2400" b="1" dirty="0" smtClean="0">
                <a:solidFill>
                  <a:srgbClr val="0000FF"/>
                </a:solidFill>
              </a:rPr>
              <a:t>id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saveOrder</a:t>
            </a:r>
            <a:r>
              <a:rPr lang="en-US" sz="2400" b="1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    &lt;</a:t>
            </a:r>
            <a:r>
              <a:rPr lang="en-US" sz="2400" b="1" dirty="0" smtClean="0">
                <a:solidFill>
                  <a:srgbClr val="000080"/>
                </a:solidFill>
              </a:rPr>
              <a:t>evaluate </a:t>
            </a:r>
            <a:r>
              <a:rPr lang="en-US" sz="2400" b="1" dirty="0" smtClean="0">
                <a:solidFill>
                  <a:srgbClr val="0000FF"/>
                </a:solidFill>
              </a:rPr>
              <a:t>expression</a:t>
            </a:r>
            <a:r>
              <a:rPr lang="en-US" sz="2400" b="1" dirty="0" smtClean="0">
                <a:solidFill>
                  <a:srgbClr val="008000"/>
                </a:solidFill>
              </a:rPr>
              <a:t>=“</a:t>
            </a:r>
            <a:r>
              <a:rPr lang="en-US" sz="2400" b="1" dirty="0" err="1" smtClean="0">
                <a:solidFill>
                  <a:srgbClr val="008000"/>
                </a:solidFill>
              </a:rPr>
              <a:t>someFlowActions.saveOrder</a:t>
            </a:r>
            <a:r>
              <a:rPr lang="en-US" sz="2400" b="1" dirty="0" smtClean="0">
                <a:solidFill>
                  <a:srgbClr val="008000"/>
                </a:solidFill>
              </a:rPr>
              <a:t>(order)" </a:t>
            </a:r>
            <a:r>
              <a:rPr lang="en-US" sz="2400" dirty="0" smtClean="0"/>
              <a:t>/&gt;</a:t>
            </a:r>
            <a:br>
              <a:rPr lang="en-US" sz="2400" dirty="0" smtClean="0"/>
            </a:br>
            <a:r>
              <a:rPr lang="en-US" sz="2400" dirty="0" smtClean="0"/>
              <a:t>    &lt;</a:t>
            </a:r>
            <a:r>
              <a:rPr lang="en-US" sz="2400" b="1" dirty="0" smtClean="0">
                <a:solidFill>
                  <a:srgbClr val="000080"/>
                </a:solidFill>
              </a:rPr>
              <a:t>transition </a:t>
            </a:r>
            <a:r>
              <a:rPr lang="en-US" sz="2400" b="1" dirty="0" smtClean="0">
                <a:solidFill>
                  <a:srgbClr val="0000FF"/>
                </a:solidFill>
              </a:rPr>
              <a:t>to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thankYou</a:t>
            </a:r>
            <a:r>
              <a:rPr lang="en-US" sz="2400" b="1" dirty="0" smtClean="0">
                <a:solidFill>
                  <a:srgbClr val="008000"/>
                </a:solidFill>
              </a:rPr>
              <a:t>" </a:t>
            </a:r>
            <a:r>
              <a:rPr lang="en-US" sz="2400" dirty="0" smtClean="0"/>
              <a:t>/&gt;</a:t>
            </a:r>
            <a:br>
              <a:rPr lang="en-US" sz="2400" dirty="0" smtClean="0"/>
            </a:br>
            <a:r>
              <a:rPr lang="en-US" sz="2400" dirty="0" smtClean="0"/>
              <a:t>&lt;/</a:t>
            </a:r>
            <a:r>
              <a:rPr lang="en-US" sz="2400" b="1" dirty="0" smtClean="0">
                <a:solidFill>
                  <a:srgbClr val="000080"/>
                </a:solidFill>
              </a:rPr>
              <a:t>action-state</a:t>
            </a:r>
            <a:r>
              <a:rPr lang="en-US" sz="2400" dirty="0" smtClean="0"/>
              <a:t>&gt;</a:t>
            </a:r>
            <a:endParaRPr lang="ru-RU" sz="2400" b="1" dirty="0" smtClean="0">
              <a:solidFill>
                <a:srgbClr val="FF9908"/>
              </a:solidFill>
            </a:endParaRPr>
          </a:p>
          <a:p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929322" y="4071942"/>
            <a:ext cx="74892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SpEL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0"/>
          </p:cNvCxnSpPr>
          <p:nvPr/>
        </p:nvCxnSpPr>
        <p:spPr>
          <a:xfrm rot="16200000" flipV="1">
            <a:off x="5652207" y="3420365"/>
            <a:ext cx="857256" cy="445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596" y="131761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Решение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857232"/>
            <a:ext cx="87868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9908"/>
                </a:solidFill>
              </a:rPr>
              <a:t>&lt;!-- </a:t>
            </a:r>
            <a:r>
              <a:rPr lang="ru-RU" sz="2400" b="1" dirty="0" smtClean="0">
                <a:solidFill>
                  <a:srgbClr val="FF9908"/>
                </a:solidFill>
              </a:rPr>
              <a:t>Выбор дальнейшего действия в зависимости от какого-то условия.</a:t>
            </a:r>
            <a:r>
              <a:rPr lang="en-US" sz="2400" b="1" dirty="0" smtClean="0">
                <a:solidFill>
                  <a:srgbClr val="FF9908"/>
                </a:solidFill>
              </a:rPr>
              <a:t> </a:t>
            </a:r>
            <a:r>
              <a:rPr lang="ru-RU" sz="2400" b="1" dirty="0" smtClean="0">
                <a:solidFill>
                  <a:srgbClr val="FF9908"/>
                </a:solidFill>
              </a:rPr>
              <a:t>--</a:t>
            </a:r>
            <a:r>
              <a:rPr lang="en-US" sz="2400" b="1" dirty="0" smtClean="0">
                <a:solidFill>
                  <a:srgbClr val="FF9908"/>
                </a:solidFill>
              </a:rPr>
              <a:t>&gt;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b="1" dirty="0" smtClean="0">
                <a:solidFill>
                  <a:srgbClr val="000080"/>
                </a:solidFill>
              </a:rPr>
              <a:t>decision-state </a:t>
            </a:r>
            <a:r>
              <a:rPr lang="en-US" sz="2400" b="1" dirty="0" smtClean="0">
                <a:solidFill>
                  <a:srgbClr val="0000FF"/>
                </a:solidFill>
              </a:rPr>
              <a:t>id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checkDeliveryArea</a:t>
            </a:r>
            <a:r>
              <a:rPr lang="en-US" sz="2400" b="1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    &lt;</a:t>
            </a:r>
            <a:r>
              <a:rPr lang="en-US" sz="2400" b="1" dirty="0" smtClean="0">
                <a:solidFill>
                  <a:srgbClr val="000080"/>
                </a:solidFill>
              </a:rPr>
              <a:t>if </a:t>
            </a:r>
            <a:r>
              <a:rPr lang="en-US" sz="2400" b="1" dirty="0" smtClean="0">
                <a:solidFill>
                  <a:srgbClr val="0000FF"/>
                </a:solidFill>
              </a:rPr>
              <a:t>test</a:t>
            </a:r>
            <a:r>
              <a:rPr lang="en-US" sz="2400" b="1" dirty="0" smtClean="0">
                <a:solidFill>
                  <a:srgbClr val="008000"/>
                </a:solidFill>
              </a:rPr>
              <a:t>=“</a:t>
            </a:r>
            <a:r>
              <a:rPr lang="en-US" sz="2400" b="1" dirty="0" err="1" smtClean="0">
                <a:solidFill>
                  <a:srgbClr val="008000"/>
                </a:solidFill>
              </a:rPr>
              <a:t>someFlowActions.checkDeliveryArea</a:t>
            </a:r>
            <a:r>
              <a:rPr lang="en-US" sz="2400" b="1" dirty="0" smtClean="0">
                <a:solidFill>
                  <a:srgbClr val="008000"/>
                </a:solidFill>
              </a:rPr>
              <a:t>(</a:t>
            </a:r>
            <a:r>
              <a:rPr lang="en-US" sz="2400" b="1" dirty="0" err="1" smtClean="0">
                <a:solidFill>
                  <a:srgbClr val="008000"/>
                </a:solidFill>
              </a:rPr>
              <a:t>customer.zipCode</a:t>
            </a:r>
            <a:r>
              <a:rPr lang="en-US" sz="2400" b="1" dirty="0" smtClean="0">
                <a:solidFill>
                  <a:srgbClr val="008000"/>
                </a:solidFill>
              </a:rPr>
              <a:t>)"</a:t>
            </a:r>
            <a:br>
              <a:rPr lang="en-US" sz="2400" b="1" dirty="0" smtClean="0">
                <a:solidFill>
                  <a:srgbClr val="008000"/>
                </a:solidFill>
              </a:rPr>
            </a:br>
            <a:r>
              <a:rPr lang="en-US" sz="2400" b="1" dirty="0" smtClean="0">
                <a:solidFill>
                  <a:srgbClr val="008000"/>
                </a:solidFill>
              </a:rPr>
              <a:t>        </a:t>
            </a:r>
            <a:r>
              <a:rPr lang="en-US" sz="2400" b="1" dirty="0" smtClean="0">
                <a:solidFill>
                  <a:srgbClr val="0000FF"/>
                </a:solidFill>
              </a:rPr>
              <a:t>then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addCustomer</a:t>
            </a:r>
            <a:r>
              <a:rPr lang="en-US" sz="2400" b="1" dirty="0" smtClean="0">
                <a:solidFill>
                  <a:srgbClr val="008000"/>
                </a:solidFill>
              </a:rPr>
              <a:t>"</a:t>
            </a:r>
            <a:br>
              <a:rPr lang="en-US" sz="2400" b="1" dirty="0" smtClean="0">
                <a:solidFill>
                  <a:srgbClr val="008000"/>
                </a:solidFill>
              </a:rPr>
            </a:br>
            <a:r>
              <a:rPr lang="en-US" sz="2400" b="1" dirty="0" smtClean="0">
                <a:solidFill>
                  <a:srgbClr val="008000"/>
                </a:solidFill>
              </a:rPr>
              <a:t>        </a:t>
            </a:r>
            <a:r>
              <a:rPr lang="en-US" sz="2400" b="1" dirty="0" smtClean="0">
                <a:solidFill>
                  <a:srgbClr val="0000FF"/>
                </a:solidFill>
              </a:rPr>
              <a:t>else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deliveryWarning</a:t>
            </a:r>
            <a:r>
              <a:rPr lang="en-US" sz="2400" b="1" dirty="0" smtClean="0">
                <a:solidFill>
                  <a:srgbClr val="008000"/>
                </a:solidFill>
              </a:rPr>
              <a:t>" </a:t>
            </a:r>
            <a:r>
              <a:rPr lang="en-US" sz="2400" dirty="0" smtClean="0"/>
              <a:t>/&gt;</a:t>
            </a:r>
            <a:br>
              <a:rPr lang="en-US" sz="2400" dirty="0" smtClean="0"/>
            </a:br>
            <a:r>
              <a:rPr lang="en-US" sz="2400" dirty="0" smtClean="0"/>
              <a:t>&lt;/</a:t>
            </a:r>
            <a:r>
              <a:rPr lang="en-US" sz="2400" b="1" dirty="0" smtClean="0">
                <a:solidFill>
                  <a:srgbClr val="000080"/>
                </a:solidFill>
              </a:rPr>
              <a:t>decision-state</a:t>
            </a:r>
            <a:r>
              <a:rPr lang="en-US" sz="2400" dirty="0" smtClean="0"/>
              <a:t>&gt;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596" y="131761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Под последовательность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857232"/>
            <a:ext cx="87868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9908"/>
                </a:solidFill>
              </a:rPr>
              <a:t>&lt;!– </a:t>
            </a:r>
            <a:r>
              <a:rPr lang="ru-RU" sz="2400" b="1" dirty="0" smtClean="0">
                <a:solidFill>
                  <a:srgbClr val="FF9908"/>
                </a:solidFill>
              </a:rPr>
              <a:t>Дальнейшее действие – новая последовательность --</a:t>
            </a:r>
            <a:r>
              <a:rPr lang="en-US" sz="2400" b="1" dirty="0" smtClean="0">
                <a:solidFill>
                  <a:srgbClr val="FF9908"/>
                </a:solidFill>
              </a:rPr>
              <a:t>&gt;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b="1" dirty="0" err="1" smtClean="0">
                <a:solidFill>
                  <a:srgbClr val="000080"/>
                </a:solidFill>
              </a:rPr>
              <a:t>subflow</a:t>
            </a:r>
            <a:r>
              <a:rPr lang="en-US" sz="2400" b="1" dirty="0" smtClean="0">
                <a:solidFill>
                  <a:srgbClr val="000080"/>
                </a:solidFill>
              </a:rPr>
              <a:t>-state </a:t>
            </a:r>
            <a:r>
              <a:rPr lang="en-US" sz="2400" b="1" dirty="0" smtClean="0">
                <a:solidFill>
                  <a:srgbClr val="0000FF"/>
                </a:solidFill>
              </a:rPr>
              <a:t>id</a:t>
            </a:r>
            <a:r>
              <a:rPr lang="en-US" sz="2400" b="1" dirty="0" smtClean="0">
                <a:solidFill>
                  <a:srgbClr val="008000"/>
                </a:solidFill>
              </a:rPr>
              <a:t>="order" </a:t>
            </a:r>
            <a:r>
              <a:rPr lang="en-US" sz="2400" b="1" dirty="0" err="1" smtClean="0">
                <a:solidFill>
                  <a:srgbClr val="0000FF"/>
                </a:solidFill>
              </a:rPr>
              <a:t>subflow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springtimes</a:t>
            </a:r>
            <a:r>
              <a:rPr lang="en-US" sz="2400" b="1" dirty="0" smtClean="0">
                <a:solidFill>
                  <a:srgbClr val="008000"/>
                </a:solidFill>
              </a:rPr>
              <a:t>/order"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    &lt;</a:t>
            </a:r>
            <a:r>
              <a:rPr lang="en-US" sz="2400" b="1" dirty="0" smtClean="0">
                <a:solidFill>
                  <a:srgbClr val="000080"/>
                </a:solidFill>
              </a:rPr>
              <a:t>input </a:t>
            </a:r>
            <a:r>
              <a:rPr lang="en-US" sz="2400" b="1" dirty="0" smtClean="0">
                <a:solidFill>
                  <a:srgbClr val="0000FF"/>
                </a:solidFill>
              </a:rPr>
              <a:t>name</a:t>
            </a:r>
            <a:r>
              <a:rPr lang="en-US" sz="2400" b="1" dirty="0" smtClean="0">
                <a:solidFill>
                  <a:srgbClr val="008000"/>
                </a:solidFill>
              </a:rPr>
              <a:t>="order" </a:t>
            </a:r>
            <a:r>
              <a:rPr lang="en-US" sz="2400" b="1" dirty="0" smtClean="0">
                <a:solidFill>
                  <a:srgbClr val="0000FF"/>
                </a:solidFill>
              </a:rPr>
              <a:t>value</a:t>
            </a:r>
            <a:r>
              <a:rPr lang="en-US" sz="2400" b="1" dirty="0" smtClean="0">
                <a:solidFill>
                  <a:srgbClr val="008000"/>
                </a:solidFill>
              </a:rPr>
              <a:t>="order"</a:t>
            </a:r>
            <a:r>
              <a:rPr lang="en-US" sz="2400" dirty="0" smtClean="0"/>
              <a:t>/&gt;</a:t>
            </a:r>
            <a:br>
              <a:rPr lang="en-US" sz="2400" dirty="0" smtClean="0"/>
            </a:br>
            <a:r>
              <a:rPr lang="en-US" sz="2400" dirty="0" smtClean="0"/>
              <a:t>    &lt;</a:t>
            </a:r>
            <a:r>
              <a:rPr lang="en-US" sz="2400" b="1" dirty="0" smtClean="0">
                <a:solidFill>
                  <a:srgbClr val="000080"/>
                </a:solidFill>
              </a:rPr>
              <a:t>transition </a:t>
            </a:r>
            <a:r>
              <a:rPr lang="en-US" sz="2400" b="1" dirty="0" smtClean="0">
                <a:solidFill>
                  <a:srgbClr val="0000FF"/>
                </a:solidFill>
              </a:rPr>
              <a:t>on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orderCreated</a:t>
            </a:r>
            <a:r>
              <a:rPr lang="en-US" sz="2400" b="1" dirty="0" smtClean="0">
                <a:solidFill>
                  <a:srgbClr val="008000"/>
                </a:solidFill>
              </a:rPr>
              <a:t>" </a:t>
            </a:r>
            <a:r>
              <a:rPr lang="en-US" sz="2400" b="1" dirty="0" smtClean="0">
                <a:solidFill>
                  <a:srgbClr val="0000FF"/>
                </a:solidFill>
              </a:rPr>
              <a:t>to</a:t>
            </a:r>
            <a:r>
              <a:rPr lang="en-US" sz="2400" b="1" dirty="0" smtClean="0">
                <a:solidFill>
                  <a:srgbClr val="008000"/>
                </a:solidFill>
              </a:rPr>
              <a:t>="payment" </a:t>
            </a:r>
            <a:r>
              <a:rPr lang="en-US" sz="2400" dirty="0" smtClean="0"/>
              <a:t>/&gt;</a:t>
            </a:r>
            <a:br>
              <a:rPr lang="en-US" sz="2400" dirty="0" smtClean="0"/>
            </a:br>
            <a:r>
              <a:rPr lang="en-US" sz="2400" dirty="0" smtClean="0"/>
              <a:t>&lt;/</a:t>
            </a:r>
            <a:r>
              <a:rPr lang="en-US" sz="2400" b="1" dirty="0" err="1" smtClean="0">
                <a:solidFill>
                  <a:srgbClr val="000080"/>
                </a:solidFill>
              </a:rPr>
              <a:t>subflow</a:t>
            </a:r>
            <a:r>
              <a:rPr lang="en-US" sz="2400" b="1" dirty="0" smtClean="0">
                <a:solidFill>
                  <a:srgbClr val="000080"/>
                </a:solidFill>
              </a:rPr>
              <a:t>-state</a:t>
            </a:r>
            <a:r>
              <a:rPr lang="en-US" sz="2400" dirty="0" smtClean="0"/>
              <a:t>&gt;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3776024"/>
            <a:ext cx="87868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&lt;input&gt; </a:t>
            </a:r>
            <a:r>
              <a:rPr lang="ru-RU" sz="2400" dirty="0" smtClean="0"/>
              <a:t>используется для передачи объекта в </a:t>
            </a:r>
            <a:r>
              <a:rPr lang="ru-RU" sz="2400" dirty="0" err="1" smtClean="0"/>
              <a:t>пп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если </a:t>
            </a:r>
            <a:r>
              <a:rPr lang="ru-RU" sz="2400" dirty="0" err="1" smtClean="0"/>
              <a:t>пп</a:t>
            </a:r>
            <a:r>
              <a:rPr lang="ru-RU" sz="2400" dirty="0" smtClean="0"/>
              <a:t> закончится в состоянии </a:t>
            </a:r>
            <a:r>
              <a:rPr lang="en-US" sz="2400" b="1" dirty="0" err="1" smtClean="0"/>
              <a:t>orderCreated</a:t>
            </a:r>
            <a:r>
              <a:rPr lang="ru-RU" sz="2400" dirty="0" smtClean="0"/>
              <a:t>, то последовательность выполнит переход к состоянию </a:t>
            </a:r>
            <a:r>
              <a:rPr lang="en-US" sz="2400" b="1" dirty="0" smtClean="0"/>
              <a:t>payment</a:t>
            </a:r>
            <a:r>
              <a:rPr lang="ru-RU" sz="2400" dirty="0" smtClean="0"/>
              <a:t>.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Конец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857232"/>
            <a:ext cx="8786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9908"/>
                </a:solidFill>
              </a:rPr>
              <a:t>&lt;!</a:t>
            </a:r>
            <a:r>
              <a:rPr lang="ru-RU" sz="2400" b="1" dirty="0" smtClean="0">
                <a:solidFill>
                  <a:srgbClr val="FF9908"/>
                </a:solidFill>
              </a:rPr>
              <a:t>-- завершение последовательности --</a:t>
            </a:r>
            <a:r>
              <a:rPr lang="en-US" sz="2400" b="1" dirty="0" smtClean="0">
                <a:solidFill>
                  <a:srgbClr val="FF9908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b="1" dirty="0" smtClean="0">
                <a:solidFill>
                  <a:srgbClr val="000080"/>
                </a:solidFill>
              </a:rPr>
              <a:t>end-state </a:t>
            </a:r>
            <a:r>
              <a:rPr lang="en-US" sz="2400" b="1" dirty="0" smtClean="0">
                <a:solidFill>
                  <a:srgbClr val="0000FF"/>
                </a:solidFill>
              </a:rPr>
              <a:t>id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endState</a:t>
            </a:r>
            <a:r>
              <a:rPr lang="en-US" sz="2400" b="1" dirty="0" smtClean="0">
                <a:solidFill>
                  <a:srgbClr val="008000"/>
                </a:solidFill>
              </a:rPr>
              <a:t>" </a:t>
            </a:r>
            <a:r>
              <a:rPr lang="en-US" sz="2400" dirty="0" smtClean="0"/>
              <a:t>/&gt;</a:t>
            </a:r>
            <a:endParaRPr lang="ru-RU" sz="2400" dirty="0" smtClean="0"/>
          </a:p>
          <a:p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1766" y="2000240"/>
            <a:ext cx="7715010" cy="5000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Ч</a:t>
            </a:r>
            <a:r>
              <a:rPr lang="ru-RU" sz="2000" dirty="0" smtClean="0"/>
              <a:t>то </a:t>
            </a:r>
            <a:r>
              <a:rPr lang="ru-RU" sz="2000" dirty="0"/>
              <a:t>происходит после окончания </a:t>
            </a:r>
            <a:r>
              <a:rPr lang="ru-RU" sz="2000" dirty="0" smtClean="0"/>
              <a:t>последовательности</a:t>
            </a:r>
            <a:r>
              <a:rPr lang="en-US" sz="2000" dirty="0" smtClean="0"/>
              <a:t>?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71472" y="2786058"/>
            <a:ext cx="7715304" cy="5000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Просто </a:t>
            </a:r>
            <a:r>
              <a:rPr lang="ru-RU" sz="2000" dirty="0"/>
              <a:t>завершит работу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71472" y="3500438"/>
            <a:ext cx="7715304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Если под</a:t>
            </a:r>
            <a:r>
              <a:rPr lang="en-US" sz="2000" dirty="0" smtClean="0"/>
              <a:t> </a:t>
            </a:r>
            <a:r>
              <a:rPr lang="ru-RU" sz="2000" dirty="0" smtClean="0"/>
              <a:t>последовательность - вернется на точку вызова</a:t>
            </a:r>
            <a:endParaRPr 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71472" y="4214818"/>
            <a:ext cx="7715304" cy="20002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>
              <a:buAutoNum type="arabicParenR"/>
            </a:pPr>
            <a:r>
              <a:rPr lang="ru-RU" sz="2000" dirty="0" smtClean="0"/>
              <a:t>Если </a:t>
            </a:r>
            <a:r>
              <a:rPr lang="ru-RU" sz="2000" dirty="0"/>
              <a:t>есть элемент </a:t>
            </a:r>
            <a:r>
              <a:rPr lang="ru-RU" sz="2000" dirty="0" err="1"/>
              <a:t>view</a:t>
            </a:r>
            <a:r>
              <a:rPr lang="ru-RU" sz="2000" dirty="0"/>
              <a:t> </a:t>
            </a:r>
            <a:r>
              <a:rPr lang="ru-RU" sz="2000" dirty="0" smtClean="0"/>
              <a:t>- перейдет </a:t>
            </a:r>
            <a:r>
              <a:rPr lang="ru-RU" sz="2000" dirty="0"/>
              <a:t>на </a:t>
            </a:r>
            <a:r>
              <a:rPr lang="ru-RU" sz="2000" dirty="0" smtClean="0"/>
              <a:t>представление</a:t>
            </a:r>
          </a:p>
          <a:p>
            <a:pPr marL="914400" indent="-914400">
              <a:buAutoNum type="arabicParenR"/>
            </a:pPr>
            <a:r>
              <a:rPr lang="ru-RU" sz="2000" dirty="0" err="1" smtClean="0"/>
              <a:t>externalRedirect</a:t>
            </a:r>
            <a:r>
              <a:rPr lang="ru-RU" sz="2000" dirty="0"/>
              <a:t>:  для  ссылки  на  внешнюю  для  последовательности   страницу   </a:t>
            </a:r>
            <a:endParaRPr lang="ru-RU" sz="2000" dirty="0" smtClean="0"/>
          </a:p>
          <a:p>
            <a:pPr marL="914400" indent="-914400">
              <a:buAutoNum type="arabicParenR"/>
            </a:pPr>
            <a:r>
              <a:rPr lang="ru-RU" sz="2000" dirty="0" err="1" smtClean="0"/>
              <a:t>flowRedirect</a:t>
            </a:r>
            <a:r>
              <a:rPr lang="ru-RU" sz="2000" dirty="0"/>
              <a:t>: для   перехода   в  другую  последовательность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Переходы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857232"/>
            <a:ext cx="87868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Переходы   определяются   элементами   &lt;</a:t>
            </a:r>
            <a:r>
              <a:rPr lang="en-US" sz="2400" b="1" dirty="0" smtClean="0">
                <a:solidFill>
                  <a:srgbClr val="000080"/>
                </a:solidFill>
              </a:rPr>
              <a:t>transition</a:t>
            </a:r>
            <a:r>
              <a:rPr lang="en-US" sz="2400" dirty="0" smtClean="0"/>
              <a:t>&gt;,</a:t>
            </a:r>
            <a:r>
              <a:rPr lang="ru-RU" sz="2400" dirty="0" smtClean="0"/>
              <a:t> вложенными   в  элементы  состояний  (&lt;</a:t>
            </a:r>
            <a:r>
              <a:rPr lang="en-US" sz="2400" b="1" dirty="0" smtClean="0">
                <a:solidFill>
                  <a:srgbClr val="000080"/>
                </a:solidFill>
              </a:rPr>
              <a:t>action-state</a:t>
            </a:r>
            <a:r>
              <a:rPr lang="en-US" sz="2400" dirty="0" smtClean="0"/>
              <a:t>&gt;, &lt;</a:t>
            </a:r>
            <a:r>
              <a:rPr lang="en-US" sz="2400" b="1" dirty="0" smtClean="0">
                <a:solidFill>
                  <a:srgbClr val="000080"/>
                </a:solidFill>
              </a:rPr>
              <a:t>view-state</a:t>
            </a:r>
            <a:r>
              <a:rPr lang="en-US" sz="2400" dirty="0" smtClean="0"/>
              <a:t>&gt;  </a:t>
            </a:r>
            <a:r>
              <a:rPr lang="ru-RU" sz="2400" dirty="0" smtClean="0"/>
              <a:t>и  &lt;</a:t>
            </a:r>
            <a:r>
              <a:rPr lang="en-US" sz="2400" b="1" dirty="0" err="1" smtClean="0">
                <a:solidFill>
                  <a:srgbClr val="000080"/>
                </a:solidFill>
              </a:rPr>
              <a:t>subflow</a:t>
            </a:r>
            <a:r>
              <a:rPr lang="en-US" sz="2400" b="1" dirty="0" smtClean="0">
                <a:solidFill>
                  <a:srgbClr val="000080"/>
                </a:solidFill>
              </a:rPr>
              <a:t>-state</a:t>
            </a:r>
            <a:r>
              <a:rPr lang="en-US" sz="2400" dirty="0" smtClean="0"/>
              <a:t>&gt;). </a:t>
            </a:r>
            <a:r>
              <a:rPr lang="ru-RU" sz="2400" dirty="0" smtClean="0"/>
              <a:t>В простейшем случае элемент &lt;</a:t>
            </a:r>
            <a:r>
              <a:rPr lang="en-US" sz="2400" b="1" dirty="0" smtClean="0">
                <a:solidFill>
                  <a:srgbClr val="000080"/>
                </a:solidFill>
              </a:rPr>
              <a:t>transition</a:t>
            </a:r>
            <a:r>
              <a:rPr lang="en-US" sz="2400" dirty="0" smtClean="0"/>
              <a:t>&gt;  </a:t>
            </a:r>
            <a:r>
              <a:rPr lang="ru-RU" sz="2400" dirty="0" smtClean="0"/>
              <a:t>определяет следующее состояние  в  последовательности: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&lt;</a:t>
            </a:r>
            <a:r>
              <a:rPr lang="en-US" sz="2400" b="1" dirty="0" smtClean="0">
                <a:solidFill>
                  <a:srgbClr val="000080"/>
                </a:solidFill>
              </a:rPr>
              <a:t>transition </a:t>
            </a:r>
            <a:r>
              <a:rPr lang="en-US" sz="2400" b="1" dirty="0" smtClean="0">
                <a:solidFill>
                  <a:srgbClr val="0000FF"/>
                </a:solidFill>
              </a:rPr>
              <a:t>to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customerReady</a:t>
            </a:r>
            <a:r>
              <a:rPr lang="en-US" sz="2400" b="1" dirty="0" smtClean="0">
                <a:solidFill>
                  <a:srgbClr val="008000"/>
                </a:solidFill>
              </a:rPr>
              <a:t>" </a:t>
            </a:r>
            <a:r>
              <a:rPr lang="en-US" sz="2400" dirty="0" smtClean="0"/>
              <a:t>/&gt;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b="1" dirty="0" smtClean="0">
                <a:solidFill>
                  <a:srgbClr val="000080"/>
                </a:solidFill>
              </a:rPr>
              <a:t>transition </a:t>
            </a:r>
            <a:r>
              <a:rPr lang="en-US" sz="2400" b="1" dirty="0" smtClean="0">
                <a:solidFill>
                  <a:srgbClr val="0000FF"/>
                </a:solidFill>
              </a:rPr>
              <a:t>on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phoneEntered</a:t>
            </a:r>
            <a:r>
              <a:rPr lang="en-US" sz="2400" b="1" dirty="0" smtClean="0">
                <a:solidFill>
                  <a:srgbClr val="008000"/>
                </a:solidFill>
              </a:rPr>
              <a:t>" </a:t>
            </a:r>
            <a:r>
              <a:rPr lang="en-US" sz="2400" b="1" dirty="0" smtClean="0">
                <a:solidFill>
                  <a:srgbClr val="0000FF"/>
                </a:solidFill>
              </a:rPr>
              <a:t>to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lookupCustomer</a:t>
            </a:r>
            <a:r>
              <a:rPr lang="en-US" sz="2400" b="1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/&gt;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b="1" dirty="0" smtClean="0">
                <a:solidFill>
                  <a:srgbClr val="000080"/>
                </a:solidFill>
              </a:rPr>
              <a:t>transition </a:t>
            </a:r>
          </a:p>
          <a:p>
            <a:pPr marL="0" indent="0">
              <a:buNone/>
            </a:pPr>
            <a:r>
              <a:rPr lang="ru-RU" sz="2400" b="1" dirty="0" smtClean="0">
                <a:solidFill>
                  <a:srgbClr val="000080"/>
                </a:solidFill>
              </a:rPr>
              <a:t>     </a:t>
            </a:r>
            <a:r>
              <a:rPr lang="en-US" sz="2400" b="1" dirty="0" smtClean="0">
                <a:solidFill>
                  <a:srgbClr val="0000FF"/>
                </a:solidFill>
              </a:rPr>
              <a:t>on-exception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com.springinaction.pizza.service.CustomerNotFoundException</a:t>
            </a:r>
            <a:r>
              <a:rPr lang="en-US" sz="2400" b="1" dirty="0" smtClean="0">
                <a:solidFill>
                  <a:srgbClr val="008000"/>
                </a:solidFill>
              </a:rPr>
              <a:t>"</a:t>
            </a:r>
            <a:br>
              <a:rPr lang="en-US" sz="2400" b="1" dirty="0" smtClean="0">
                <a:solidFill>
                  <a:srgbClr val="008000"/>
                </a:solidFill>
              </a:rPr>
            </a:br>
            <a:r>
              <a:rPr lang="ru-RU" sz="2400" b="1" dirty="0" smtClean="0">
                <a:solidFill>
                  <a:srgbClr val="008000"/>
                </a:solidFill>
              </a:rPr>
              <a:t>     </a:t>
            </a:r>
            <a:r>
              <a:rPr lang="en-US" sz="2400" b="1" dirty="0" smtClean="0">
                <a:solidFill>
                  <a:srgbClr val="0000FF"/>
                </a:solidFill>
              </a:rPr>
              <a:t>to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registrationForm</a:t>
            </a:r>
            <a:r>
              <a:rPr lang="en-US" sz="2400" b="1" dirty="0" smtClean="0">
                <a:solidFill>
                  <a:srgbClr val="008000"/>
                </a:solidFill>
              </a:rPr>
              <a:t>" </a:t>
            </a:r>
            <a:r>
              <a:rPr lang="en-US" sz="2400" dirty="0" smtClean="0"/>
              <a:t>/&gt;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Глобальные переходы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857232"/>
            <a:ext cx="87868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Переходы определенные глобально.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b="1" dirty="0" smtClean="0">
                <a:solidFill>
                  <a:srgbClr val="000080"/>
                </a:solidFill>
              </a:rPr>
              <a:t>global-transitions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    &lt;</a:t>
            </a:r>
            <a:r>
              <a:rPr lang="en-US" sz="2400" b="1" dirty="0" smtClean="0">
                <a:solidFill>
                  <a:srgbClr val="000080"/>
                </a:solidFill>
              </a:rPr>
              <a:t>transition </a:t>
            </a:r>
            <a:r>
              <a:rPr lang="en-US" sz="2400" b="1" dirty="0" smtClean="0">
                <a:solidFill>
                  <a:srgbClr val="0000FF"/>
                </a:solidFill>
              </a:rPr>
              <a:t>on</a:t>
            </a:r>
            <a:r>
              <a:rPr lang="en-US" sz="2400" b="1" dirty="0" smtClean="0">
                <a:solidFill>
                  <a:srgbClr val="008000"/>
                </a:solidFill>
              </a:rPr>
              <a:t>="cancel" </a:t>
            </a:r>
            <a:r>
              <a:rPr lang="en-US" sz="2400" b="1" dirty="0" smtClean="0">
                <a:solidFill>
                  <a:srgbClr val="0000FF"/>
                </a:solidFill>
              </a:rPr>
              <a:t>to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endState</a:t>
            </a:r>
            <a:r>
              <a:rPr lang="en-US" sz="2400" b="1" dirty="0" smtClean="0">
                <a:solidFill>
                  <a:srgbClr val="008000"/>
                </a:solidFill>
              </a:rPr>
              <a:t>" </a:t>
            </a:r>
            <a:r>
              <a:rPr lang="en-US" sz="2400" dirty="0" smtClean="0"/>
              <a:t>/&gt;</a:t>
            </a:r>
            <a:br>
              <a:rPr lang="en-US" sz="2400" dirty="0" smtClean="0"/>
            </a:br>
            <a:r>
              <a:rPr lang="en-US" sz="2400" dirty="0" smtClean="0"/>
              <a:t>&lt;/</a:t>
            </a:r>
            <a:r>
              <a:rPr lang="en-US" sz="2400" b="1" dirty="0" smtClean="0">
                <a:solidFill>
                  <a:srgbClr val="000080"/>
                </a:solidFill>
              </a:rPr>
              <a:t>global-transitions</a:t>
            </a:r>
            <a:r>
              <a:rPr lang="en-US" sz="2400" dirty="0" smtClean="0"/>
              <a:t>&gt;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pPr eaLnBrk="1" hangingPunct="1"/>
            <a:r>
              <a:rPr lang="en-US" altLang="ru-RU" sz="2800" b="1" kern="1200" dirty="0" smtClean="0">
                <a:solidFill>
                  <a:srgbClr val="349845"/>
                </a:solidFill>
                <a:latin typeface="Arial" charset="0"/>
              </a:rPr>
              <a:t>Spring Web Flow</a:t>
            </a:r>
            <a:endParaRPr lang="en-US" altLang="ru-RU" sz="2800" b="1" dirty="0" smtClean="0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50081" y="1305843"/>
            <a:ext cx="8229601" cy="5040560"/>
          </a:xfrm>
        </p:spPr>
        <p:txBody>
          <a:bodyPr/>
          <a:lstStyle/>
          <a:p>
            <a:pPr algn="just">
              <a:buNone/>
            </a:pPr>
            <a:r>
              <a:rPr lang="en-US" sz="2400" dirty="0" smtClean="0"/>
              <a:t>		</a:t>
            </a:r>
            <a:r>
              <a:rPr lang="ru-RU" sz="2400" b="1" dirty="0" err="1" smtClean="0"/>
              <a:t>Spring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Web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Flow</a:t>
            </a:r>
            <a:r>
              <a:rPr lang="ru-RU" sz="2400" dirty="0" smtClean="0"/>
              <a:t> – это </a:t>
            </a:r>
            <a:r>
              <a:rPr lang="ru-RU" sz="2400" dirty="0" err="1" smtClean="0"/>
              <a:t>веб-фреймворк</a:t>
            </a:r>
            <a:r>
              <a:rPr lang="ru-RU" sz="2400" dirty="0" smtClean="0"/>
              <a:t>, позволяющий разрабатывать элементы, представляющие этапы некоторого процесса.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ru-RU" sz="2400" dirty="0" smtClean="0"/>
          </a:p>
          <a:p>
            <a:pPr algn="just"/>
            <a:r>
              <a:rPr lang="ru-RU" sz="2400" dirty="0" smtClean="0"/>
              <a:t>расширение </a:t>
            </a:r>
            <a:r>
              <a:rPr lang="ru-RU" sz="2400" dirty="0" err="1" smtClean="0"/>
              <a:t>фреймворка</a:t>
            </a:r>
            <a:r>
              <a:rPr lang="ru-RU" sz="2400" dirty="0" smtClean="0"/>
              <a:t> </a:t>
            </a:r>
            <a:r>
              <a:rPr lang="ru-RU" sz="2400" dirty="0" err="1" smtClean="0"/>
              <a:t>Spring</a:t>
            </a:r>
            <a:r>
              <a:rPr lang="ru-RU" sz="2400" dirty="0" smtClean="0"/>
              <a:t> MVC</a:t>
            </a:r>
            <a:r>
              <a:rPr lang="en-US" sz="2400" dirty="0" smtClean="0"/>
              <a:t>;</a:t>
            </a:r>
          </a:p>
          <a:p>
            <a:pPr algn="just"/>
            <a:r>
              <a:rPr lang="ru-RU" sz="2400" dirty="0" smtClean="0"/>
              <a:t>позволяет разрабатывать диалоговые </a:t>
            </a:r>
            <a:r>
              <a:rPr lang="ru-RU" sz="2400" dirty="0" err="1" smtClean="0"/>
              <a:t>веб-приложения</a:t>
            </a:r>
            <a:r>
              <a:rPr lang="ru-RU" sz="2400" dirty="0" smtClean="0"/>
              <a:t> с </a:t>
            </a:r>
            <a:r>
              <a:rPr lang="ru-RU" sz="2400" b="1" dirty="0" smtClean="0"/>
              <a:t>пошаговым выполнением операций;</a:t>
            </a:r>
            <a:endParaRPr lang="en-US" sz="2400" dirty="0" smtClean="0"/>
          </a:p>
          <a:p>
            <a:pPr algn="just"/>
            <a:r>
              <a:rPr lang="ru-RU" sz="2400" dirty="0" smtClean="0"/>
              <a:t>отделяет определение этапов процесса от классов и представлений, реализующих последовательность операций.</a:t>
            </a:r>
          </a:p>
          <a:p>
            <a:pPr algn="just"/>
            <a:endParaRPr lang="ru-RU" sz="2400" dirty="0" smtClean="0"/>
          </a:p>
          <a:p>
            <a:pPr marL="457200" indent="-4572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2000" dirty="0" smtClean="0">
              <a:solidFill>
                <a:sysClr val="windowText" lastClr="000000"/>
              </a:solidFill>
            </a:endParaRPr>
          </a:p>
          <a:p>
            <a:pPr marL="457200" indent="-457200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80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Данные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857232"/>
            <a:ext cx="87868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9908"/>
                </a:solidFill>
              </a:rPr>
              <a:t>&lt;!-- </a:t>
            </a:r>
            <a:r>
              <a:rPr lang="ru-RU" sz="2400" b="1" dirty="0" smtClean="0">
                <a:solidFill>
                  <a:srgbClr val="FF9908"/>
                </a:solidFill>
              </a:rPr>
              <a:t>внутри </a:t>
            </a:r>
            <a:r>
              <a:rPr lang="en-US" sz="2400" b="1" dirty="0" smtClean="0">
                <a:solidFill>
                  <a:srgbClr val="FF9908"/>
                </a:solidFill>
              </a:rPr>
              <a:t>flow </a:t>
            </a:r>
            <a:r>
              <a:rPr lang="ru-RU" sz="2400" b="1" dirty="0" smtClean="0">
                <a:solidFill>
                  <a:srgbClr val="FF9908"/>
                </a:solidFill>
              </a:rPr>
              <a:t>доступна на протяжении работы последовательности</a:t>
            </a:r>
            <a:r>
              <a:rPr lang="en-US" sz="2400" b="1" dirty="0" smtClean="0">
                <a:solidFill>
                  <a:srgbClr val="FF9908"/>
                </a:solidFill>
              </a:rPr>
              <a:t> --&gt;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b="1" dirty="0" err="1" smtClean="0">
                <a:solidFill>
                  <a:srgbClr val="000080"/>
                </a:solidFill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name</a:t>
            </a:r>
            <a:r>
              <a:rPr lang="en-US" sz="2400" b="1" dirty="0" smtClean="0">
                <a:solidFill>
                  <a:srgbClr val="008000"/>
                </a:solidFill>
              </a:rPr>
              <a:t>="customer" </a:t>
            </a:r>
            <a:r>
              <a:rPr lang="en-US" sz="2400" b="1" dirty="0" smtClean="0">
                <a:solidFill>
                  <a:srgbClr val="0000FF"/>
                </a:solidFill>
              </a:rPr>
              <a:t>class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com.springinaction.pizza.domain.Customer</a:t>
            </a:r>
            <a:r>
              <a:rPr lang="en-US" sz="2400" b="1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/&gt;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&lt;</a:t>
            </a:r>
            <a:r>
              <a:rPr lang="en-US" sz="2400" b="1" dirty="0" smtClean="0">
                <a:solidFill>
                  <a:srgbClr val="000080"/>
                </a:solidFill>
              </a:rPr>
              <a:t>evaluate </a:t>
            </a:r>
            <a:r>
              <a:rPr lang="en-US" sz="2400" b="1" dirty="0" smtClean="0">
                <a:solidFill>
                  <a:srgbClr val="0000FF"/>
                </a:solidFill>
              </a:rPr>
              <a:t>result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viewScope.toppingsList</a:t>
            </a:r>
            <a:r>
              <a:rPr lang="en-US" sz="2400" b="1" dirty="0" smtClean="0">
                <a:solidFill>
                  <a:srgbClr val="008000"/>
                </a:solidFill>
              </a:rPr>
              <a:t>"    </a:t>
            </a:r>
            <a:r>
              <a:rPr lang="ru-RU" sz="2400" b="1" dirty="0" smtClean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</a:rPr>
              <a:t>expression</a:t>
            </a:r>
            <a:r>
              <a:rPr lang="en-US" sz="2400" b="1" dirty="0" smtClean="0">
                <a:solidFill>
                  <a:srgbClr val="008000"/>
                </a:solidFill>
              </a:rPr>
              <a:t>="T(</a:t>
            </a:r>
            <a:r>
              <a:rPr lang="en-US" sz="2400" b="1" dirty="0" err="1" smtClean="0">
                <a:solidFill>
                  <a:srgbClr val="008000"/>
                </a:solidFill>
              </a:rPr>
              <a:t>com.springinaction.pizza.domain.Topping</a:t>
            </a:r>
            <a:r>
              <a:rPr lang="en-US" sz="2400" b="1" dirty="0" smtClean="0">
                <a:solidFill>
                  <a:srgbClr val="008000"/>
                </a:solidFill>
              </a:rPr>
              <a:t>).</a:t>
            </a:r>
            <a:r>
              <a:rPr lang="en-US" sz="2400" b="1" dirty="0" err="1" smtClean="0">
                <a:solidFill>
                  <a:srgbClr val="008000"/>
                </a:solidFill>
              </a:rPr>
              <a:t>asList</a:t>
            </a:r>
            <a:r>
              <a:rPr lang="en-US" sz="2400" b="1" dirty="0" smtClean="0">
                <a:solidFill>
                  <a:srgbClr val="008000"/>
                </a:solidFill>
              </a:rPr>
              <a:t>()" </a:t>
            </a:r>
            <a:r>
              <a:rPr lang="en-US" sz="2400" dirty="0" smtClean="0"/>
              <a:t>/&gt;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b="1" dirty="0" smtClean="0">
                <a:solidFill>
                  <a:srgbClr val="000080"/>
                </a:solidFill>
              </a:rPr>
              <a:t>set </a:t>
            </a:r>
            <a:r>
              <a:rPr lang="en-US" sz="2400" b="1" dirty="0" smtClean="0">
                <a:solidFill>
                  <a:srgbClr val="0000FF"/>
                </a:solidFill>
              </a:rPr>
              <a:t>name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flowScope.pizza</a:t>
            </a:r>
            <a:r>
              <a:rPr lang="en-US" sz="2400" b="1" dirty="0" smtClean="0">
                <a:solidFill>
                  <a:srgbClr val="008000"/>
                </a:solidFill>
              </a:rPr>
              <a:t>"    </a:t>
            </a:r>
            <a:endParaRPr lang="ru-RU" sz="2400" b="1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ru-RU" sz="2400" b="1" dirty="0" smtClean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</a:rPr>
              <a:t>value</a:t>
            </a:r>
            <a:r>
              <a:rPr lang="en-US" sz="2400" b="1" dirty="0" smtClean="0">
                <a:solidFill>
                  <a:srgbClr val="008000"/>
                </a:solidFill>
              </a:rPr>
              <a:t>="new </a:t>
            </a:r>
            <a:r>
              <a:rPr lang="en-US" sz="2400" b="1" dirty="0" err="1" smtClean="0">
                <a:solidFill>
                  <a:srgbClr val="008000"/>
                </a:solidFill>
              </a:rPr>
              <a:t>com.springinaction.pizza.domain.Pizza</a:t>
            </a:r>
            <a:r>
              <a:rPr lang="en-US" sz="2400" b="1" dirty="0" smtClean="0">
                <a:solidFill>
                  <a:srgbClr val="008000"/>
                </a:solidFill>
              </a:rPr>
              <a:t>()" </a:t>
            </a:r>
            <a:r>
              <a:rPr lang="en-US" sz="2400" dirty="0" smtClean="0"/>
              <a:t>/&gt;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 Области видимости последовательностей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33" y="928670"/>
            <a:ext cx="8933967" cy="495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26325" cy="511157"/>
          </a:xfrm>
        </p:spPr>
        <p:txBody>
          <a:bodyPr/>
          <a:lstStyle/>
          <a:p>
            <a:pPr eaLnBrk="1" hangingPunct="1"/>
            <a:endParaRPr lang="en-US" altLang="ru-RU" sz="2800" b="1" kern="1200" dirty="0" smtClean="0">
              <a:solidFill>
                <a:srgbClr val="349845"/>
              </a:solidFill>
              <a:latin typeface="Arial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928662" y="1643050"/>
            <a:ext cx="6215106" cy="28575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Практика! </a:t>
            </a:r>
          </a:p>
          <a:p>
            <a:pPr algn="ctr"/>
            <a:r>
              <a:rPr lang="ru-RU" sz="3200" b="1" dirty="0" smtClean="0"/>
              <a:t>Начиная с шага 10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Шаг 11.1</a:t>
            </a:r>
            <a:endParaRPr lang="ru-RU" altLang="ru-RU" sz="2800" b="1" kern="1200" dirty="0" smtClean="0">
              <a:solidFill>
                <a:srgbClr val="349845"/>
              </a:solidFill>
              <a:latin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857232"/>
            <a:ext cx="87868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9908"/>
                </a:solidFill>
              </a:rPr>
              <a:t>&lt;!-- </a:t>
            </a:r>
            <a:r>
              <a:rPr lang="ru-RU" sz="2400" b="1" dirty="0" smtClean="0">
                <a:solidFill>
                  <a:srgbClr val="FF9908"/>
                </a:solidFill>
              </a:rPr>
              <a:t>внутри </a:t>
            </a:r>
            <a:r>
              <a:rPr lang="en-US" sz="2400" b="1" dirty="0" smtClean="0">
                <a:solidFill>
                  <a:srgbClr val="FF9908"/>
                </a:solidFill>
              </a:rPr>
              <a:t>flow </a:t>
            </a:r>
            <a:r>
              <a:rPr lang="ru-RU" sz="2400" b="1" dirty="0" smtClean="0">
                <a:solidFill>
                  <a:srgbClr val="FF9908"/>
                </a:solidFill>
              </a:rPr>
              <a:t>доступна на протяжении работы последовательности</a:t>
            </a:r>
            <a:r>
              <a:rPr lang="en-US" sz="2400" b="1" dirty="0" smtClean="0">
                <a:solidFill>
                  <a:srgbClr val="FF9908"/>
                </a:solidFill>
              </a:rPr>
              <a:t> --&gt;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b="1" dirty="0" err="1" smtClean="0">
                <a:solidFill>
                  <a:srgbClr val="000080"/>
                </a:solidFill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name</a:t>
            </a:r>
            <a:r>
              <a:rPr lang="en-US" sz="2400" b="1" dirty="0" smtClean="0">
                <a:solidFill>
                  <a:srgbClr val="008000"/>
                </a:solidFill>
              </a:rPr>
              <a:t>="customer" </a:t>
            </a:r>
            <a:r>
              <a:rPr lang="en-US" sz="2400" b="1" dirty="0" smtClean="0">
                <a:solidFill>
                  <a:srgbClr val="0000FF"/>
                </a:solidFill>
              </a:rPr>
              <a:t>class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com.springinaction.pizza.domain.Customer</a:t>
            </a:r>
            <a:r>
              <a:rPr lang="en-US" sz="2400" b="1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/&gt;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214282" y="3714752"/>
            <a:ext cx="4429156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создайте переменную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search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типа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SearchData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endParaRPr kumimoji="0" 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596" y="131761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Шаг 11.2</a:t>
            </a:r>
            <a:endParaRPr lang="ru-RU" altLang="ru-RU" sz="2800" b="1" kern="1200" dirty="0" smtClean="0">
              <a:solidFill>
                <a:srgbClr val="349845"/>
              </a:solidFill>
              <a:latin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857232"/>
            <a:ext cx="87868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b="1" dirty="0" smtClean="0">
              <a:solidFill>
                <a:srgbClr val="FF9908"/>
              </a:solidFill>
            </a:endParaRPr>
          </a:p>
          <a:p>
            <a:r>
              <a:rPr lang="en-US" sz="2400" b="1" dirty="0" smtClean="0">
                <a:solidFill>
                  <a:srgbClr val="FF9908"/>
                </a:solidFill>
              </a:rPr>
              <a:t>&lt;</a:t>
            </a:r>
            <a:r>
              <a:rPr lang="ru-RU" sz="2400" b="1" dirty="0" smtClean="0">
                <a:solidFill>
                  <a:srgbClr val="FF9908"/>
                </a:solidFill>
              </a:rPr>
              <a:t>!</a:t>
            </a:r>
            <a:r>
              <a:rPr lang="en-US" sz="2400" b="1" dirty="0" smtClean="0">
                <a:solidFill>
                  <a:srgbClr val="FF9908"/>
                </a:solidFill>
              </a:rPr>
              <a:t>-- </a:t>
            </a:r>
            <a:r>
              <a:rPr lang="ru-RU" sz="2400" b="1" dirty="0" smtClean="0">
                <a:solidFill>
                  <a:srgbClr val="FF9908"/>
                </a:solidFill>
              </a:rPr>
              <a:t>с явным указание используемого логического имени </a:t>
            </a:r>
            <a:r>
              <a:rPr lang="en-US" sz="2400" b="1" dirty="0" smtClean="0">
                <a:solidFill>
                  <a:srgbClr val="FF9908"/>
                </a:solidFill>
              </a:rPr>
              <a:t>--&gt;</a:t>
            </a:r>
          </a:p>
          <a:p>
            <a:r>
              <a:rPr lang="ru-RU" sz="2400" dirty="0" smtClean="0"/>
              <a:t>&lt;</a:t>
            </a:r>
            <a:r>
              <a:rPr lang="en-US" sz="2400" b="1" dirty="0" smtClean="0">
                <a:solidFill>
                  <a:srgbClr val="000080"/>
                </a:solidFill>
              </a:rPr>
              <a:t>view-state </a:t>
            </a:r>
            <a:r>
              <a:rPr lang="en-US" sz="2400" b="1" dirty="0" smtClean="0">
                <a:solidFill>
                  <a:srgbClr val="0000FF"/>
                </a:solidFill>
              </a:rPr>
              <a:t>id</a:t>
            </a:r>
            <a:r>
              <a:rPr lang="en-US" sz="2400" b="1" dirty="0" smtClean="0">
                <a:solidFill>
                  <a:srgbClr val="008000"/>
                </a:solidFill>
              </a:rPr>
              <a:t>="welcome" </a:t>
            </a:r>
            <a:r>
              <a:rPr lang="en-US" sz="2400" b="1" dirty="0" smtClean="0">
                <a:solidFill>
                  <a:srgbClr val="0000FF"/>
                </a:solidFill>
              </a:rPr>
              <a:t>view</a:t>
            </a:r>
            <a:r>
              <a:rPr lang="en-US" sz="2400" b="1" dirty="0" smtClean="0">
                <a:solidFill>
                  <a:srgbClr val="008000"/>
                </a:solidFill>
              </a:rPr>
              <a:t>="greeting" 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r>
              <a:rPr lang="ru-RU" sz="2400" dirty="0" smtClean="0"/>
              <a:t>  </a:t>
            </a:r>
            <a:r>
              <a:rPr lang="en-US" sz="2400" dirty="0" smtClean="0"/>
              <a:t>&lt;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transition on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=“press"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to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=“news"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/&gt;</a:t>
            </a:r>
            <a:endParaRPr lang="ru-RU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/>
              <a:t>&lt;/</a:t>
            </a:r>
            <a:r>
              <a:rPr lang="en-US" sz="2400" b="1" dirty="0" smtClean="0">
                <a:solidFill>
                  <a:srgbClr val="000080"/>
                </a:solidFill>
              </a:rPr>
              <a:t> view-state </a:t>
            </a:r>
            <a:r>
              <a:rPr lang="en-US" sz="2400" dirty="0" smtClean="0"/>
              <a:t>&gt; 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b="1" dirty="0" smtClean="0">
              <a:solidFill>
                <a:srgbClr val="FF9908"/>
              </a:solidFill>
            </a:endParaRPr>
          </a:p>
          <a:p>
            <a:endParaRPr lang="ru-RU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7158" y="3357562"/>
            <a:ext cx="8001056" cy="31085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sz="2800" dirty="0" smtClean="0"/>
              <a:t>создайте состояние-представление с </a:t>
            </a:r>
            <a:r>
              <a:rPr lang="ru-RU" sz="2800" dirty="0" err="1" smtClean="0"/>
              <a:t>id</a:t>
            </a:r>
            <a:r>
              <a:rPr lang="ru-RU" sz="2800" dirty="0" smtClean="0"/>
              <a:t> = </a:t>
            </a:r>
            <a:r>
              <a:rPr lang="ru-RU" sz="2800" dirty="0" err="1" smtClean="0"/>
              <a:t>welcome</a:t>
            </a:r>
            <a:r>
              <a:rPr lang="ru-RU" sz="2800" dirty="0" smtClean="0"/>
              <a:t>, </a:t>
            </a:r>
            <a:endParaRPr lang="en-US" sz="2800" dirty="0" smtClean="0"/>
          </a:p>
          <a:p>
            <a:pPr lvl="0"/>
            <a:r>
              <a:rPr lang="ru-RU" sz="2800" dirty="0" smtClean="0"/>
              <a:t>которое </a:t>
            </a:r>
            <a:r>
              <a:rPr lang="ru-RU" sz="2800" dirty="0" smtClean="0"/>
              <a:t>будет отображать страницу </a:t>
            </a:r>
            <a:r>
              <a:rPr lang="ru-RU" sz="2800" b="1" dirty="0" err="1" smtClean="0"/>
              <a:t>startSearch</a:t>
            </a:r>
            <a:r>
              <a:rPr lang="ru-RU" sz="2800" dirty="0" smtClean="0"/>
              <a:t>,</a:t>
            </a:r>
            <a:br>
              <a:rPr lang="ru-RU" sz="2800" dirty="0" smtClean="0"/>
            </a:br>
            <a:r>
              <a:rPr lang="ru-RU" sz="2800" dirty="0" smtClean="0"/>
              <a:t>по </a:t>
            </a:r>
            <a:r>
              <a:rPr lang="ru-RU" sz="2800" dirty="0" smtClean="0"/>
              <a:t>нажатию на кнопку осуществлять переход на состояние </a:t>
            </a:r>
            <a:r>
              <a:rPr lang="ru-RU" sz="2800" b="1" dirty="0" err="1" smtClean="0"/>
              <a:t>searchByData</a:t>
            </a:r>
            <a:r>
              <a:rPr lang="ru-RU" sz="2800" dirty="0" smtClean="0"/>
              <a:t>,</a:t>
            </a:r>
            <a:br>
              <a:rPr lang="ru-RU" sz="2800" dirty="0" smtClean="0"/>
            </a:br>
            <a:r>
              <a:rPr lang="ru-RU" sz="2800" dirty="0" smtClean="0"/>
              <a:t>по </a:t>
            </a:r>
            <a:r>
              <a:rPr lang="ru-RU" sz="2800" dirty="0" smtClean="0"/>
              <a:t>событию </a:t>
            </a:r>
            <a:r>
              <a:rPr lang="ru-RU" sz="2800" b="1" dirty="0" err="1" smtClean="0"/>
              <a:t>cancel</a:t>
            </a:r>
            <a:r>
              <a:rPr lang="ru-RU" sz="2800" dirty="0" smtClean="0"/>
              <a:t> - переход на </a:t>
            </a:r>
            <a:r>
              <a:rPr lang="ru-RU" sz="2800" b="1" dirty="0" err="1" smtClean="0"/>
              <a:t>endState</a:t>
            </a:r>
            <a:endParaRPr kumimoji="0" lang="ru-RU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596" y="131761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Шаг 11.</a:t>
            </a:r>
            <a:r>
              <a:rPr lang="en-US" altLang="ru-RU" sz="2800" b="1" kern="1200" dirty="0" smtClean="0">
                <a:solidFill>
                  <a:srgbClr val="349845"/>
                </a:solidFill>
                <a:latin typeface="Arial" charset="0"/>
              </a:rPr>
              <a:t>3</a:t>
            </a:r>
            <a:endParaRPr lang="ru-RU" altLang="ru-RU" sz="2800" b="1" kern="1200" dirty="0" smtClean="0">
              <a:solidFill>
                <a:srgbClr val="349845"/>
              </a:solidFill>
              <a:latin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857232"/>
            <a:ext cx="87868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b="1" dirty="0" smtClean="0">
                <a:solidFill>
                  <a:srgbClr val="000080"/>
                </a:solidFill>
              </a:rPr>
              <a:t>action-state </a:t>
            </a:r>
            <a:r>
              <a:rPr lang="en-US" sz="2400" b="1" dirty="0" smtClean="0">
                <a:solidFill>
                  <a:srgbClr val="0000FF"/>
                </a:solidFill>
              </a:rPr>
              <a:t>id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saveOrder</a:t>
            </a:r>
            <a:r>
              <a:rPr lang="en-US" sz="2400" b="1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    &lt;</a:t>
            </a:r>
            <a:r>
              <a:rPr lang="en-US" sz="2400" b="1" dirty="0" smtClean="0">
                <a:solidFill>
                  <a:srgbClr val="000080"/>
                </a:solidFill>
              </a:rPr>
              <a:t>evaluate </a:t>
            </a:r>
            <a:r>
              <a:rPr lang="en-US" sz="2400" b="1" dirty="0" smtClean="0">
                <a:solidFill>
                  <a:srgbClr val="0000FF"/>
                </a:solidFill>
              </a:rPr>
              <a:t>expression</a:t>
            </a:r>
            <a:r>
              <a:rPr lang="en-US" sz="2400" b="1" dirty="0" smtClean="0">
                <a:solidFill>
                  <a:srgbClr val="008000"/>
                </a:solidFill>
              </a:rPr>
              <a:t>=“</a:t>
            </a:r>
            <a:r>
              <a:rPr lang="en-US" sz="2400" b="1" dirty="0" err="1" smtClean="0">
                <a:solidFill>
                  <a:srgbClr val="008000"/>
                </a:solidFill>
              </a:rPr>
              <a:t>someFlowActions.saveOrder</a:t>
            </a:r>
            <a:r>
              <a:rPr lang="en-US" sz="2400" b="1" dirty="0" smtClean="0">
                <a:solidFill>
                  <a:srgbClr val="008000"/>
                </a:solidFill>
              </a:rPr>
              <a:t>(order)" </a:t>
            </a:r>
            <a:r>
              <a:rPr lang="en-US" sz="2400" dirty="0" smtClean="0"/>
              <a:t>/&gt;</a:t>
            </a:r>
            <a:br>
              <a:rPr lang="en-US" sz="2400" dirty="0" smtClean="0"/>
            </a:br>
            <a:r>
              <a:rPr lang="en-US" sz="2400" dirty="0" smtClean="0"/>
              <a:t>    &lt;</a:t>
            </a:r>
            <a:r>
              <a:rPr lang="en-US" sz="2400" b="1" dirty="0" smtClean="0">
                <a:solidFill>
                  <a:srgbClr val="000080"/>
                </a:solidFill>
              </a:rPr>
              <a:t>transition </a:t>
            </a:r>
            <a:r>
              <a:rPr lang="en-US" sz="2400" b="1" dirty="0" smtClean="0">
                <a:solidFill>
                  <a:srgbClr val="0000FF"/>
                </a:solidFill>
              </a:rPr>
              <a:t>to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thankYou</a:t>
            </a:r>
            <a:r>
              <a:rPr lang="en-US" sz="2400" b="1" dirty="0" smtClean="0">
                <a:solidFill>
                  <a:srgbClr val="008000"/>
                </a:solidFill>
              </a:rPr>
              <a:t>" </a:t>
            </a:r>
            <a:r>
              <a:rPr lang="en-US" sz="2400" dirty="0" smtClean="0"/>
              <a:t>/&gt;</a:t>
            </a:r>
            <a:br>
              <a:rPr lang="en-US" sz="2400" dirty="0" smtClean="0"/>
            </a:br>
            <a:r>
              <a:rPr lang="en-US" sz="2400" dirty="0" smtClean="0"/>
              <a:t>&lt;/</a:t>
            </a:r>
            <a:r>
              <a:rPr lang="en-US" sz="2400" b="1" dirty="0" smtClean="0">
                <a:solidFill>
                  <a:srgbClr val="000080"/>
                </a:solidFill>
              </a:rPr>
              <a:t>action-state</a:t>
            </a:r>
            <a:r>
              <a:rPr lang="en-US" sz="2400" dirty="0" smtClean="0"/>
              <a:t>&gt;</a:t>
            </a:r>
            <a:endParaRPr lang="ru-RU" sz="2400" b="1" dirty="0" smtClean="0">
              <a:solidFill>
                <a:srgbClr val="FF9908"/>
              </a:solidFill>
            </a:endParaRPr>
          </a:p>
          <a:p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b="1" dirty="0" smtClean="0">
              <a:solidFill>
                <a:srgbClr val="FF9908"/>
              </a:solidFill>
            </a:endParaRPr>
          </a:p>
          <a:p>
            <a:endParaRPr lang="ru-RU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7158" y="2786058"/>
            <a:ext cx="8501122" cy="3970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sz="2800" dirty="0" smtClean="0"/>
              <a:t>создайте состояние-действие с </a:t>
            </a:r>
            <a:r>
              <a:rPr lang="en-US" sz="2800" dirty="0" smtClean="0"/>
              <a:t>id = </a:t>
            </a:r>
            <a:r>
              <a:rPr lang="en-US" sz="2800" b="1" dirty="0" err="1" smtClean="0"/>
              <a:t>searchByData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ru-RU" sz="2800" dirty="0" smtClean="0"/>
              <a:t>переменной </a:t>
            </a:r>
            <a:r>
              <a:rPr lang="en-US" sz="2800" dirty="0" smtClean="0"/>
              <a:t>search </a:t>
            </a:r>
            <a:r>
              <a:rPr lang="ru-RU" sz="2800" dirty="0" smtClean="0"/>
              <a:t>присвойте результат вызова метода </a:t>
            </a:r>
            <a:r>
              <a:rPr lang="en-US" sz="2800" b="1" dirty="0" err="1" smtClean="0"/>
              <a:t>searchPersonByData</a:t>
            </a:r>
            <a:r>
              <a:rPr lang="en-US" sz="2800" dirty="0" smtClean="0"/>
              <a:t> </a:t>
            </a:r>
            <a:r>
              <a:rPr lang="ru-RU" sz="2800" dirty="0" smtClean="0"/>
              <a:t>класса </a:t>
            </a:r>
            <a:r>
              <a:rPr lang="en-US" sz="2800" b="1" dirty="0" err="1" smtClean="0"/>
              <a:t>FlowTimesFlowActions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ru-RU" sz="2800" dirty="0" smtClean="0"/>
              <a:t>ПОДСКАЗКА: параметр метода возьми из </a:t>
            </a:r>
            <a:r>
              <a:rPr lang="en-US" sz="2800" b="1" dirty="0" err="1" smtClean="0"/>
              <a:t>requestParameters.searchString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ru-RU" sz="2800" dirty="0" smtClean="0"/>
              <a:t>если вылетит исключение (</a:t>
            </a:r>
            <a:r>
              <a:rPr lang="en-US" sz="2800" dirty="0" err="1" smtClean="0"/>
              <a:t>java.lang.Exception</a:t>
            </a:r>
            <a:r>
              <a:rPr lang="en-US" sz="2800" dirty="0" smtClean="0"/>
              <a:t>) - </a:t>
            </a:r>
            <a:r>
              <a:rPr lang="ru-RU" sz="2800" dirty="0" smtClean="0"/>
              <a:t>переход на </a:t>
            </a:r>
            <a:r>
              <a:rPr lang="en-US" sz="2800" b="1" dirty="0" err="1" smtClean="0"/>
              <a:t>endState</a:t>
            </a:r>
            <a:endParaRPr kumimoji="0" lang="ru-RU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596" y="131761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Шаг 11.</a:t>
            </a:r>
            <a:r>
              <a:rPr lang="en-US" altLang="ru-RU" sz="2800" b="1" kern="1200" dirty="0" smtClean="0">
                <a:solidFill>
                  <a:srgbClr val="349845"/>
                </a:solidFill>
                <a:latin typeface="Arial" charset="0"/>
              </a:rPr>
              <a:t>4</a:t>
            </a:r>
            <a:endParaRPr lang="ru-RU" altLang="ru-RU" sz="2800" b="1" kern="1200" dirty="0" smtClean="0">
              <a:solidFill>
                <a:srgbClr val="349845"/>
              </a:solidFill>
              <a:latin typeface="Arial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7158" y="1285860"/>
            <a:ext cx="8501122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sz="2800" dirty="0" smtClean="0"/>
              <a:t>создайте состояние-представление с </a:t>
            </a:r>
            <a:r>
              <a:rPr lang="ru-RU" sz="2800" dirty="0" err="1" smtClean="0"/>
              <a:t>id</a:t>
            </a:r>
            <a:r>
              <a:rPr lang="ru-RU" sz="2800" dirty="0" smtClean="0"/>
              <a:t> = </a:t>
            </a:r>
            <a:r>
              <a:rPr lang="ru-RU" sz="2800" b="1" dirty="0" err="1" smtClean="0"/>
              <a:t>showResult</a:t>
            </a:r>
            <a:r>
              <a:rPr lang="ru-RU" sz="2800" dirty="0" smtClean="0"/>
              <a:t>, </a:t>
            </a:r>
            <a:r>
              <a:rPr lang="ru-RU" sz="2800" b="1" dirty="0" err="1" smtClean="0"/>
              <a:t>model</a:t>
            </a:r>
            <a:r>
              <a:rPr lang="ru-RU" sz="2800" b="1" dirty="0" smtClean="0"/>
              <a:t> = </a:t>
            </a:r>
            <a:r>
              <a:rPr lang="ru-RU" sz="2800" b="1" dirty="0" err="1" smtClean="0"/>
              <a:t>search</a:t>
            </a:r>
            <a:r>
              <a:rPr lang="ru-RU" sz="2800" dirty="0" smtClean="0"/>
              <a:t>,</a:t>
            </a:r>
            <a:br>
              <a:rPr lang="ru-RU" sz="2800" dirty="0" smtClean="0"/>
            </a:br>
            <a:r>
              <a:rPr lang="ru-RU" sz="2800" dirty="0" smtClean="0"/>
              <a:t>    по событию </a:t>
            </a:r>
            <a:r>
              <a:rPr lang="ru-RU" sz="2800" b="1" dirty="0" err="1" smtClean="0"/>
              <a:t>cancel</a:t>
            </a:r>
            <a:r>
              <a:rPr lang="ru-RU" sz="2800" dirty="0" smtClean="0"/>
              <a:t> переход на </a:t>
            </a:r>
            <a:r>
              <a:rPr lang="ru-RU" sz="2800" b="1" dirty="0" err="1" smtClean="0"/>
              <a:t>endState</a:t>
            </a:r>
            <a:endParaRPr kumimoji="0" lang="ru-RU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596" y="131761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Шаг 11.</a:t>
            </a:r>
            <a:r>
              <a:rPr lang="en-US" altLang="ru-RU" sz="2800" b="1" kern="1200" dirty="0" smtClean="0">
                <a:solidFill>
                  <a:srgbClr val="349845"/>
                </a:solidFill>
                <a:latin typeface="Arial" charset="0"/>
              </a:rPr>
              <a:t>5</a:t>
            </a:r>
            <a:endParaRPr lang="ru-RU" altLang="ru-RU" sz="2800" b="1" kern="1200" dirty="0" smtClean="0">
              <a:solidFill>
                <a:srgbClr val="349845"/>
              </a:solidFill>
              <a:latin typeface="Arial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720" y="2357430"/>
            <a:ext cx="8501122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sz="2800" dirty="0" smtClean="0"/>
              <a:t>создайте конец с </a:t>
            </a:r>
            <a:r>
              <a:rPr lang="ru-RU" sz="2800" dirty="0" err="1" smtClean="0"/>
              <a:t>id</a:t>
            </a:r>
            <a:r>
              <a:rPr lang="ru-RU" sz="2800" dirty="0" smtClean="0"/>
              <a:t> = </a:t>
            </a:r>
            <a:r>
              <a:rPr lang="ru-RU" sz="2800" b="1" dirty="0" err="1" smtClean="0"/>
              <a:t>endState</a:t>
            </a:r>
            <a:endParaRPr kumimoji="0" lang="ru-RU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857232"/>
            <a:ext cx="8786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9908"/>
                </a:solidFill>
              </a:rPr>
              <a:t>&lt;!</a:t>
            </a:r>
            <a:r>
              <a:rPr lang="ru-RU" sz="2400" b="1" dirty="0" smtClean="0">
                <a:solidFill>
                  <a:srgbClr val="FF9908"/>
                </a:solidFill>
              </a:rPr>
              <a:t>-- завершение последовательности --</a:t>
            </a:r>
            <a:r>
              <a:rPr lang="en-US" sz="2400" b="1" dirty="0" smtClean="0">
                <a:solidFill>
                  <a:srgbClr val="FF9908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b="1" dirty="0" smtClean="0">
                <a:solidFill>
                  <a:srgbClr val="000080"/>
                </a:solidFill>
              </a:rPr>
              <a:t>end-state </a:t>
            </a:r>
            <a:r>
              <a:rPr lang="en-US" sz="2400" b="1" dirty="0" smtClean="0">
                <a:solidFill>
                  <a:srgbClr val="0000FF"/>
                </a:solidFill>
              </a:rPr>
              <a:t>id</a:t>
            </a:r>
            <a:r>
              <a:rPr lang="en-US" sz="2400" b="1" dirty="0" smtClean="0">
                <a:solidFill>
                  <a:srgbClr val="008000"/>
                </a:solidFill>
              </a:rPr>
              <a:t>="</a:t>
            </a:r>
            <a:r>
              <a:rPr lang="en-US" sz="2400" b="1" dirty="0" err="1" smtClean="0">
                <a:solidFill>
                  <a:srgbClr val="008000"/>
                </a:solidFill>
              </a:rPr>
              <a:t>endState</a:t>
            </a:r>
            <a:r>
              <a:rPr lang="en-US" sz="2400" b="1" dirty="0" smtClean="0">
                <a:solidFill>
                  <a:srgbClr val="008000"/>
                </a:solidFill>
              </a:rPr>
              <a:t>" </a:t>
            </a:r>
            <a:r>
              <a:rPr lang="en-US" sz="2400" dirty="0" smtClean="0"/>
              <a:t>/&gt;</a:t>
            </a:r>
            <a:endParaRPr lang="ru-RU" sz="2400" dirty="0" smtClean="0"/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596" y="131761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Вопрос</a:t>
            </a:r>
            <a:endParaRPr lang="ru-RU" altLang="ru-RU" sz="2800" b="1" kern="1200" dirty="0" smtClean="0">
              <a:solidFill>
                <a:srgbClr val="349845"/>
              </a:solidFill>
              <a:latin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857232"/>
            <a:ext cx="87868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FF9908"/>
                </a:solidFill>
              </a:rPr>
              <a:t>Почему слушаем путь</a:t>
            </a:r>
            <a:br>
              <a:rPr lang="ru-RU" sz="2800" b="1" dirty="0" smtClean="0">
                <a:solidFill>
                  <a:srgbClr val="FF9908"/>
                </a:solidFill>
              </a:rPr>
            </a:br>
            <a:r>
              <a:rPr lang="ru-RU" sz="2800" b="1" dirty="0" smtClean="0">
                <a:solidFill>
                  <a:srgbClr val="FF9908"/>
                </a:solidFill>
              </a:rPr>
              <a:t> </a:t>
            </a:r>
            <a:r>
              <a:rPr lang="en-US" sz="2800" dirty="0" smtClean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localhost:8080/search-flow</a:t>
            </a:r>
            <a:r>
              <a:rPr lang="ru-RU" sz="2800" dirty="0" smtClean="0"/>
              <a:t>?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Как сделать путь </a:t>
            </a:r>
            <a:r>
              <a:rPr lang="en-US" sz="2800" dirty="0" smtClean="0"/>
              <a:t>http://</a:t>
            </a:r>
            <a:r>
              <a:rPr lang="en-US" sz="2800" dirty="0" smtClean="0"/>
              <a:t>localhost:8080/test</a:t>
            </a:r>
            <a:r>
              <a:rPr lang="ru-RU" sz="2800" dirty="0" smtClean="0"/>
              <a:t>?</a:t>
            </a:r>
            <a:endParaRPr lang="ru-RU" sz="2800" dirty="0" smtClean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Shape 1"/>
          <p:cNvSpPr txBox="1">
            <a:spLocks noChangeArrowheads="1"/>
          </p:cNvSpPr>
          <p:nvPr/>
        </p:nvSpPr>
        <p:spPr bwMode="auto">
          <a:xfrm>
            <a:off x="6902450" y="6381750"/>
            <a:ext cx="21336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DA29FD-CC99-406D-A2BC-3430C832EE0F}" type="slidenum">
              <a:rPr lang="ru-RU" altLang="ru-RU" sz="1000">
                <a:solidFill>
                  <a:srgbClr val="808080"/>
                </a:solidFill>
                <a:latin typeface="Georgia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ru-RU" altLang="ru-RU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Интернет-магазин</a:t>
            </a:r>
            <a:endParaRPr lang="en-US" altLang="ru-RU" sz="2800" b="1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71546"/>
            <a:ext cx="8232482" cy="5119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ustomShape 1"/>
          <p:cNvSpPr>
            <a:spLocks noChangeArrowheads="1"/>
          </p:cNvSpPr>
          <p:nvPr/>
        </p:nvSpPr>
        <p:spPr bwMode="auto">
          <a:xfrm>
            <a:off x="4787900" y="0"/>
            <a:ext cx="4176713" cy="33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5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4035" name="TextShape 2"/>
          <p:cNvSpPr txBox="1">
            <a:spLocks noChangeArrowheads="1"/>
          </p:cNvSpPr>
          <p:nvPr/>
        </p:nvSpPr>
        <p:spPr bwMode="auto">
          <a:xfrm>
            <a:off x="457200" y="346075"/>
            <a:ext cx="74263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/>
              <a:t>Контрольные вопросы</a:t>
            </a:r>
            <a:endParaRPr lang="ru-RU" altLang="ru-RU" sz="1800" dirty="0"/>
          </a:p>
        </p:txBody>
      </p:sp>
      <p:sp>
        <p:nvSpPr>
          <p:cNvPr id="44036" name="TextShape 3"/>
          <p:cNvSpPr txBox="1">
            <a:spLocks noChangeArrowheads="1"/>
          </p:cNvSpPr>
          <p:nvPr/>
        </p:nvSpPr>
        <p:spPr bwMode="auto">
          <a:xfrm>
            <a:off x="6902450" y="6376988"/>
            <a:ext cx="21336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25BEB7-659D-4EF5-91A7-9D310C7F9523}" type="slidenum">
              <a:rPr lang="ru-RU" altLang="ru-RU" sz="1000">
                <a:solidFill>
                  <a:srgbClr val="808080"/>
                </a:solidFill>
                <a:latin typeface="Georgia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ru-RU" altLang="ru-RU" sz="1800"/>
          </a:p>
        </p:txBody>
      </p:sp>
      <p:sp>
        <p:nvSpPr>
          <p:cNvPr id="44067" name="Rectangle 4"/>
          <p:cNvSpPr>
            <a:spLocks noChangeArrowheads="1"/>
          </p:cNvSpPr>
          <p:nvPr/>
        </p:nvSpPr>
        <p:spPr bwMode="auto">
          <a:xfrm>
            <a:off x="1600200" y="3275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cs typeface="Arial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28596" y="785794"/>
            <a:ext cx="8229600" cy="5500726"/>
          </a:xfrm>
          <a:prstGeom prst="rect">
            <a:avLst/>
          </a:prstGeom>
        </p:spPr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black"/>
                </a:solidFill>
              </a:rPr>
              <a:t>Что такое </a:t>
            </a:r>
            <a:r>
              <a:rPr lang="en-US" dirty="0" smtClean="0">
                <a:solidFill>
                  <a:prstClr val="black"/>
                </a:solidFill>
              </a:rPr>
              <a:t>Spring Web Flow</a:t>
            </a:r>
            <a:r>
              <a:rPr lang="en-US" dirty="0" smtClean="0">
                <a:solidFill>
                  <a:prstClr val="black"/>
                </a:solidFill>
              </a:rPr>
              <a:t>? </a:t>
            </a:r>
            <a:r>
              <a:rPr lang="ru-RU" dirty="0" smtClean="0">
                <a:solidFill>
                  <a:prstClr val="black"/>
                </a:solidFill>
              </a:rPr>
              <a:t>Какая основная идея? На чем основан?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black"/>
                </a:solidFill>
              </a:rPr>
              <a:t>Перечислите конфигурационные </a:t>
            </a:r>
            <a:r>
              <a:rPr lang="en-US" dirty="0" smtClean="0">
                <a:solidFill>
                  <a:prstClr val="black"/>
                </a:solidFill>
              </a:rPr>
              <a:t>xml </a:t>
            </a:r>
            <a:r>
              <a:rPr lang="ru-RU" dirty="0" smtClean="0">
                <a:solidFill>
                  <a:prstClr val="black"/>
                </a:solidFill>
              </a:rPr>
              <a:t>файлы, которые обычно создаются в проекте? В чем отличие от </a:t>
            </a:r>
            <a:r>
              <a:rPr lang="en-US" dirty="0" smtClean="0">
                <a:solidFill>
                  <a:prstClr val="black"/>
                </a:solidFill>
              </a:rPr>
              <a:t>Spring MVC</a:t>
            </a:r>
            <a:r>
              <a:rPr lang="ru-RU" dirty="0" smtClean="0">
                <a:solidFill>
                  <a:prstClr val="black"/>
                </a:solidFill>
              </a:rPr>
              <a:t>? </a:t>
            </a: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black"/>
                </a:solidFill>
              </a:rPr>
              <a:t>За что отвечают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en-US" altLang="ru-RU" dirty="0" smtClean="0">
                <a:solidFill>
                  <a:srgbClr val="000000"/>
                </a:solidFill>
              </a:rPr>
              <a:t>flow </a:t>
            </a:r>
            <a:r>
              <a:rPr lang="en-US" altLang="ru-RU" dirty="0" smtClean="0">
                <a:solidFill>
                  <a:srgbClr val="000000"/>
                </a:solidFill>
              </a:rPr>
              <a:t>executor</a:t>
            </a:r>
            <a:r>
              <a:rPr lang="en-US" altLang="ru-RU" dirty="0" smtClean="0">
                <a:solidFill>
                  <a:srgbClr val="000000"/>
                </a:solidFill>
              </a:rPr>
              <a:t>; flow registry; flow </a:t>
            </a:r>
            <a:r>
              <a:rPr lang="en-US" altLang="ru-RU" dirty="0" smtClean="0">
                <a:solidFill>
                  <a:srgbClr val="000000"/>
                </a:solidFill>
              </a:rPr>
              <a:t>handler </a:t>
            </a:r>
            <a:r>
              <a:rPr lang="en-US" altLang="ru-RU" dirty="0" smtClean="0">
                <a:solidFill>
                  <a:srgbClr val="000000"/>
                </a:solidFill>
              </a:rPr>
              <a:t>mapping; flow </a:t>
            </a:r>
            <a:r>
              <a:rPr lang="en-US" altLang="ru-RU" dirty="0" smtClean="0">
                <a:solidFill>
                  <a:srgbClr val="000000"/>
                </a:solidFill>
              </a:rPr>
              <a:t>handler </a:t>
            </a:r>
            <a:r>
              <a:rPr lang="en-US" altLang="ru-RU" dirty="0" smtClean="0">
                <a:solidFill>
                  <a:srgbClr val="000000"/>
                </a:solidFill>
              </a:rPr>
              <a:t>adapter</a:t>
            </a:r>
            <a:r>
              <a:rPr lang="ru-RU" altLang="ru-RU" dirty="0" smtClean="0">
                <a:solidFill>
                  <a:srgbClr val="000000"/>
                </a:solidFill>
              </a:rPr>
              <a:t>?</a:t>
            </a:r>
            <a:endParaRPr lang="ru-RU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black"/>
                </a:solidFill>
              </a:rPr>
              <a:t>Что такое состояние? Какие виды состояний вы знаете? Какие из них требуют действий от пользователя?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black"/>
                </a:solidFill>
              </a:rPr>
              <a:t>Что такое </a:t>
            </a:r>
            <a:r>
              <a:rPr lang="ru-RU" dirty="0" err="1" smtClean="0">
                <a:solidFill>
                  <a:prstClr val="black"/>
                </a:solidFill>
              </a:rPr>
              <a:t>подпоследовательность</a:t>
            </a:r>
            <a:r>
              <a:rPr lang="ru-RU" dirty="0" smtClean="0">
                <a:solidFill>
                  <a:prstClr val="black"/>
                </a:solidFill>
              </a:rPr>
              <a:t>? Что будет с выполнением программы после окончания </a:t>
            </a:r>
            <a:r>
              <a:rPr lang="ru-RU" dirty="0" err="1" smtClean="0">
                <a:solidFill>
                  <a:prstClr val="black"/>
                </a:solidFill>
              </a:rPr>
              <a:t>подпоследовательности</a:t>
            </a:r>
            <a:r>
              <a:rPr lang="ru-RU" dirty="0" smtClean="0">
                <a:solidFill>
                  <a:prstClr val="black"/>
                </a:solidFill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black"/>
                </a:solidFill>
              </a:rPr>
              <a:t>Что такое переходы? Каким элементом определяются переходы в контексте? Что такое глобальный переход? Зачем </a:t>
            </a:r>
            <a:r>
              <a:rPr lang="ru-RU" dirty="0" err="1" smtClean="0">
                <a:solidFill>
                  <a:prstClr val="black"/>
                </a:solidFill>
              </a:rPr>
              <a:t>применятеся</a:t>
            </a:r>
            <a:r>
              <a:rPr lang="ru-RU" dirty="0" smtClean="0">
                <a:solidFill>
                  <a:prstClr val="black"/>
                </a:solidFill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black"/>
                </a:solidFill>
              </a:rPr>
              <a:t>Как сконфигурировать данные в последовательности? Перечислите примеры областей видимости? Как они настраиваются?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20330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ustomShape 1"/>
          <p:cNvSpPr>
            <a:spLocks noChangeArrowheads="1"/>
          </p:cNvSpPr>
          <p:nvPr/>
        </p:nvSpPr>
        <p:spPr bwMode="auto">
          <a:xfrm>
            <a:off x="4787900" y="0"/>
            <a:ext cx="4176713" cy="33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5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4035" name="TextShape 2"/>
          <p:cNvSpPr txBox="1">
            <a:spLocks noChangeArrowheads="1"/>
          </p:cNvSpPr>
          <p:nvPr/>
        </p:nvSpPr>
        <p:spPr bwMode="auto">
          <a:xfrm>
            <a:off x="457200" y="346075"/>
            <a:ext cx="74263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/>
              <a:t>Домашнее задание</a:t>
            </a:r>
            <a:endParaRPr lang="ru-RU" altLang="ru-RU" sz="1800" dirty="0"/>
          </a:p>
        </p:txBody>
      </p:sp>
      <p:sp>
        <p:nvSpPr>
          <p:cNvPr id="44036" name="TextShape 3"/>
          <p:cNvSpPr txBox="1">
            <a:spLocks noChangeArrowheads="1"/>
          </p:cNvSpPr>
          <p:nvPr/>
        </p:nvSpPr>
        <p:spPr bwMode="auto">
          <a:xfrm>
            <a:off x="6902450" y="6376988"/>
            <a:ext cx="21336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25BEB7-659D-4EF5-91A7-9D310C7F9523}" type="slidenum">
              <a:rPr lang="ru-RU" altLang="ru-RU" sz="1000">
                <a:solidFill>
                  <a:srgbClr val="808080"/>
                </a:solidFill>
                <a:latin typeface="Georgia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ru-RU" altLang="ru-RU" sz="1800"/>
          </a:p>
        </p:txBody>
      </p:sp>
      <p:sp>
        <p:nvSpPr>
          <p:cNvPr id="44067" name="Rectangle 4"/>
          <p:cNvSpPr>
            <a:spLocks noChangeArrowheads="1"/>
          </p:cNvSpPr>
          <p:nvPr/>
        </p:nvSpPr>
        <p:spPr bwMode="auto">
          <a:xfrm>
            <a:off x="1600200" y="3275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1676" y="1052736"/>
            <a:ext cx="836327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 Исходные данные</a:t>
            </a:r>
            <a:endParaRPr lang="ru-RU" i="1" dirty="0" smtClean="0"/>
          </a:p>
          <a:p>
            <a:pPr>
              <a:lnSpc>
                <a:spcPct val="150000"/>
              </a:lnSpc>
            </a:pPr>
            <a:endParaRPr lang="ru-RU" i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    Задание 1: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    Задание 2: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    Задание 3: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    Задание 4: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    Задание 5:</a:t>
            </a:r>
          </a:p>
        </p:txBody>
      </p:sp>
    </p:spTree>
    <p:extLst>
      <p:ext uri="{BB962C8B-B14F-4D97-AF65-F5344CB8AC3E}">
        <p14:creationId xmlns="" xmlns:p14="http://schemas.microsoft.com/office/powerpoint/2010/main" val="14577776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-168285" y="225405"/>
            <a:ext cx="8526499" cy="346075"/>
          </a:xfrm>
        </p:spPr>
        <p:txBody>
          <a:bodyPr/>
          <a:lstStyle/>
          <a:p>
            <a:pPr eaLnBrk="1" hangingPunct="1"/>
            <a:r>
              <a:rPr lang="en-US" altLang="ru-RU" sz="2800" b="1" kern="1200" dirty="0" smtClean="0">
                <a:solidFill>
                  <a:srgbClr val="349845"/>
                </a:solidFill>
                <a:latin typeface="Arial" charset="0"/>
              </a:rPr>
              <a:t>Spring Web Flow – </a:t>
            </a:r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отдельный модуль</a:t>
            </a:r>
            <a:endParaRPr lang="ru-RU" altLang="ru-RU" sz="2800" b="1" dirty="0" smtClean="0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1800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1800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1800" dirty="0">
              <a:solidFill>
                <a:sysClr val="windowText" lastClr="0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142984"/>
            <a:ext cx="80010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	Так как </a:t>
            </a:r>
            <a:r>
              <a:rPr lang="en-US" sz="2400" dirty="0" smtClean="0"/>
              <a:t>Spring Web Flow </a:t>
            </a:r>
            <a:r>
              <a:rPr lang="ru-RU" sz="2400" dirty="0" smtClean="0"/>
              <a:t>представляет собой отдельный модуль, то для его подключения необходимо отредактировать </a:t>
            </a:r>
            <a:r>
              <a:rPr lang="en-US" sz="2400" b="1" dirty="0" smtClean="0">
                <a:solidFill>
                  <a:srgbClr val="00B0F0"/>
                </a:solidFill>
              </a:rPr>
              <a:t>pom.xml</a:t>
            </a:r>
            <a:r>
              <a:rPr lang="en-US" sz="2400" dirty="0" smtClean="0"/>
              <a:t> </a:t>
            </a:r>
            <a:r>
              <a:rPr lang="ru-RU" sz="2400" dirty="0" smtClean="0"/>
              <a:t>добавив туда зависимость на этот модуль</a:t>
            </a:r>
          </a:p>
          <a:p>
            <a:endParaRPr lang="ru-RU" sz="2400" dirty="0" smtClean="0"/>
          </a:p>
          <a:p>
            <a:r>
              <a:rPr lang="en-US" sz="2400" dirty="0" smtClean="0"/>
              <a:t>&lt;</a:t>
            </a:r>
            <a:r>
              <a:rPr lang="en-US" sz="2400" b="1" dirty="0" smtClean="0">
                <a:solidFill>
                  <a:srgbClr val="000080"/>
                </a:solidFill>
              </a:rPr>
              <a:t>dependency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    &lt;</a:t>
            </a:r>
            <a:r>
              <a:rPr lang="en-US" sz="2400" b="1" dirty="0" err="1" smtClean="0">
                <a:solidFill>
                  <a:srgbClr val="000080"/>
                </a:solidFill>
              </a:rPr>
              <a:t>groupId</a:t>
            </a:r>
            <a:r>
              <a:rPr lang="en-US" sz="2400" dirty="0" smtClean="0"/>
              <a:t>&gt;</a:t>
            </a:r>
            <a:r>
              <a:rPr lang="en-US" sz="2400" dirty="0" err="1" smtClean="0"/>
              <a:t>org.springframework.webflow</a:t>
            </a:r>
            <a:r>
              <a:rPr lang="en-US" sz="2400" dirty="0" smtClean="0"/>
              <a:t>&lt;/</a:t>
            </a:r>
            <a:r>
              <a:rPr lang="en-US" sz="2400" b="1" dirty="0" err="1" smtClean="0">
                <a:solidFill>
                  <a:srgbClr val="000080"/>
                </a:solidFill>
              </a:rPr>
              <a:t>groupId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    &lt;</a:t>
            </a:r>
            <a:r>
              <a:rPr lang="en-US" sz="2400" b="1" dirty="0" err="1" smtClean="0">
                <a:solidFill>
                  <a:srgbClr val="000080"/>
                </a:solidFill>
              </a:rPr>
              <a:t>artifactId</a:t>
            </a:r>
            <a:r>
              <a:rPr lang="en-US" sz="2400" dirty="0" smtClean="0"/>
              <a:t>&gt;spring-</a:t>
            </a:r>
            <a:r>
              <a:rPr lang="en-US" sz="2400" dirty="0" err="1" smtClean="0"/>
              <a:t>webflow</a:t>
            </a:r>
            <a:r>
              <a:rPr lang="en-US" sz="2400" dirty="0" smtClean="0"/>
              <a:t>&lt;/</a:t>
            </a:r>
            <a:r>
              <a:rPr lang="en-US" sz="2400" b="1" dirty="0" err="1" smtClean="0">
                <a:solidFill>
                  <a:srgbClr val="000080"/>
                </a:solidFill>
              </a:rPr>
              <a:t>artifactId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    &lt;</a:t>
            </a:r>
            <a:r>
              <a:rPr lang="en-US" sz="2400" b="1" dirty="0" smtClean="0">
                <a:solidFill>
                  <a:srgbClr val="000080"/>
                </a:solidFill>
              </a:rPr>
              <a:t>version</a:t>
            </a:r>
            <a:r>
              <a:rPr lang="en-US" sz="2400" dirty="0" smtClean="0"/>
              <a:t>&gt;2.4.5.RELEASE&lt;/</a:t>
            </a:r>
            <a:r>
              <a:rPr lang="en-US" sz="2400" b="1" dirty="0" smtClean="0">
                <a:solidFill>
                  <a:srgbClr val="000080"/>
                </a:solidFill>
              </a:rPr>
              <a:t>version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&lt;/</a:t>
            </a:r>
            <a:r>
              <a:rPr lang="en-US" sz="2400" b="1" dirty="0" smtClean="0">
                <a:solidFill>
                  <a:srgbClr val="000080"/>
                </a:solidFill>
              </a:rPr>
              <a:t>dependency</a:t>
            </a:r>
            <a:r>
              <a:rPr lang="en-US" sz="2400" dirty="0" smtClean="0"/>
              <a:t>&gt;</a:t>
            </a:r>
            <a:endParaRPr lang="ru-RU" sz="2400" dirty="0"/>
          </a:p>
        </p:txBody>
      </p:sp>
      <p:sp>
        <p:nvSpPr>
          <p:cNvPr id="5" name="Овал 4"/>
          <p:cNvSpPr/>
          <p:nvPr/>
        </p:nvSpPr>
        <p:spPr>
          <a:xfrm>
            <a:off x="4357686" y="5072074"/>
            <a:ext cx="3643338" cy="1143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Шаг</a:t>
            </a:r>
            <a:r>
              <a:rPr lang="en-US" sz="3200" b="1" dirty="0" smtClean="0"/>
              <a:t> 1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-168285" y="142876"/>
            <a:ext cx="8526499" cy="571480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Но созданный на базе </a:t>
            </a:r>
            <a:r>
              <a:rPr lang="en-US" altLang="ru-RU" sz="2800" b="1" kern="1200" dirty="0" smtClean="0">
                <a:solidFill>
                  <a:srgbClr val="349845"/>
                </a:solidFill>
                <a:latin typeface="Arial" charset="0"/>
              </a:rPr>
              <a:t>Spring MVC</a:t>
            </a:r>
            <a:endParaRPr lang="ru-RU" altLang="ru-RU" sz="2800" b="1" dirty="0" smtClean="0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1800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1800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1800" dirty="0">
              <a:solidFill>
                <a:sysClr val="windowText" lastClr="0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142984"/>
            <a:ext cx="80010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	Не смотря на то, что мы отдельно подключаем зависимости для работы со </a:t>
            </a:r>
            <a:r>
              <a:rPr lang="en-US" sz="2400" dirty="0" smtClean="0"/>
              <a:t>Spring Web Flow</a:t>
            </a:r>
            <a:r>
              <a:rPr lang="ru-RU" sz="2400" dirty="0" smtClean="0"/>
              <a:t>, этот модуль реализован на основе </a:t>
            </a:r>
            <a:r>
              <a:rPr lang="ru-RU" sz="2400" dirty="0" err="1" smtClean="0"/>
              <a:t>фреймворка</a:t>
            </a:r>
            <a:r>
              <a:rPr lang="ru-RU" sz="2400" dirty="0" smtClean="0"/>
              <a:t> </a:t>
            </a:r>
            <a:r>
              <a:rPr lang="ru-RU" sz="2400" dirty="0" err="1" smtClean="0"/>
              <a:t>Spring</a:t>
            </a:r>
            <a:r>
              <a:rPr lang="ru-RU" sz="2400" dirty="0" smtClean="0"/>
              <a:t> MVC, следовательно все зависимости в </a:t>
            </a:r>
            <a:r>
              <a:rPr lang="en-US" sz="2400" b="1" dirty="0" smtClean="0">
                <a:solidFill>
                  <a:srgbClr val="00B0F0"/>
                </a:solidFill>
              </a:rPr>
              <a:t>pom.xml</a:t>
            </a:r>
            <a:r>
              <a:rPr lang="en-US" sz="2400" dirty="0" smtClean="0"/>
              <a:t> </a:t>
            </a:r>
            <a:r>
              <a:rPr lang="ru-RU" sz="2400" dirty="0" smtClean="0"/>
              <a:t> на </a:t>
            </a:r>
            <a:r>
              <a:rPr lang="en-US" sz="2400" dirty="0" smtClean="0"/>
              <a:t>MVC </a:t>
            </a:r>
            <a:r>
              <a:rPr lang="ru-RU" sz="2400" dirty="0" smtClean="0"/>
              <a:t>должны сохраняться.</a:t>
            </a:r>
            <a:endParaRPr lang="ru-RU" sz="2400" dirty="0"/>
          </a:p>
        </p:txBody>
      </p:sp>
      <p:sp>
        <p:nvSpPr>
          <p:cNvPr id="5" name="Овал 4"/>
          <p:cNvSpPr/>
          <p:nvPr/>
        </p:nvSpPr>
        <p:spPr>
          <a:xfrm>
            <a:off x="4357686" y="5072074"/>
            <a:ext cx="3643338" cy="1143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Шаг</a:t>
            </a:r>
            <a:r>
              <a:rPr lang="en-US" sz="3200" b="1" dirty="0" smtClean="0"/>
              <a:t> 2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14"/>
            <a:ext cx="8876791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85720" y="285728"/>
            <a:ext cx="3971956" cy="15716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sz="2800" dirty="0" smtClean="0">
                <a:solidFill>
                  <a:schemeClr val="tx1"/>
                </a:solidFill>
              </a:rPr>
              <a:t>Будем работать по прежней схеме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Конфигурация для работы</a:t>
            </a:r>
            <a:b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</a:br>
            <a:r>
              <a:rPr lang="ru-RU" altLang="ru-RU" sz="2800" b="1" kern="1200" dirty="0" err="1" smtClean="0">
                <a:solidFill>
                  <a:srgbClr val="349845"/>
                </a:solidFill>
                <a:latin typeface="Arial" charset="0"/>
              </a:rPr>
              <a:t>Spring</a:t>
            </a:r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 </a:t>
            </a:r>
            <a:r>
              <a:rPr lang="ru-RU" altLang="ru-RU" sz="2800" b="1" kern="1200" dirty="0" err="1" smtClean="0">
                <a:solidFill>
                  <a:srgbClr val="349845"/>
                </a:solidFill>
                <a:latin typeface="Arial" charset="0"/>
              </a:rPr>
              <a:t>Web</a:t>
            </a:r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 </a:t>
            </a:r>
            <a:r>
              <a:rPr lang="ru-RU" altLang="ru-RU" sz="2800" b="1" kern="1200" dirty="0" err="1" smtClean="0">
                <a:solidFill>
                  <a:srgbClr val="349845"/>
                </a:solidFill>
                <a:latin typeface="Arial" charset="0"/>
              </a:rPr>
              <a:t>Flow</a:t>
            </a:r>
            <a:endParaRPr lang="ru-RU" altLang="ru-RU" sz="2800" b="1" kern="1200" dirty="0" smtClean="0">
              <a:solidFill>
                <a:srgbClr val="349845"/>
              </a:solidFill>
              <a:latin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0034" y="1142984"/>
            <a:ext cx="800105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&lt;?</a:t>
            </a:r>
            <a:r>
              <a:rPr lang="en-US" b="1" dirty="0" smtClean="0">
                <a:solidFill>
                  <a:srgbClr val="0000FF"/>
                </a:solidFill>
              </a:rPr>
              <a:t>xml version</a:t>
            </a:r>
            <a:r>
              <a:rPr lang="en-US" b="1" dirty="0" smtClean="0">
                <a:solidFill>
                  <a:srgbClr val="008000"/>
                </a:solidFill>
              </a:rPr>
              <a:t>="1.0" </a:t>
            </a:r>
            <a:r>
              <a:rPr lang="en-US" b="1" dirty="0" smtClean="0">
                <a:solidFill>
                  <a:srgbClr val="0000FF"/>
                </a:solidFill>
              </a:rPr>
              <a:t>encoding</a:t>
            </a:r>
            <a:r>
              <a:rPr lang="en-US" b="1" dirty="0" smtClean="0">
                <a:solidFill>
                  <a:srgbClr val="008000"/>
                </a:solidFill>
              </a:rPr>
              <a:t>="UTF-8"</a:t>
            </a:r>
            <a:r>
              <a:rPr lang="en-US" i="1" dirty="0" smtClean="0"/>
              <a:t>?&gt;</a:t>
            </a:r>
            <a:br>
              <a:rPr lang="en-US" i="1" dirty="0" smtClean="0"/>
            </a:b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beans </a:t>
            </a:r>
            <a:r>
              <a:rPr lang="en-US" b="1" dirty="0" err="1" smtClean="0">
                <a:solidFill>
                  <a:srgbClr val="0000FF"/>
                </a:solidFill>
              </a:rPr>
              <a:t>xmlns</a:t>
            </a:r>
            <a:r>
              <a:rPr lang="en-US" b="1" dirty="0" smtClean="0">
                <a:solidFill>
                  <a:srgbClr val="008000"/>
                </a:solidFill>
              </a:rPr>
              <a:t>="http://www.springframework.org/schema/beans"</a:t>
            </a:r>
            <a:br>
              <a:rPr lang="en-US" b="1" dirty="0" smtClean="0">
                <a:solidFill>
                  <a:srgbClr val="008000"/>
                </a:solidFill>
              </a:rPr>
            </a:br>
            <a:r>
              <a:rPr lang="en-US" b="1" dirty="0" smtClean="0">
                <a:solidFill>
                  <a:srgbClr val="008000"/>
                </a:solidFill>
              </a:rPr>
              <a:t>       </a:t>
            </a:r>
            <a:r>
              <a:rPr lang="en-US" b="1" dirty="0" err="1" smtClean="0">
                <a:solidFill>
                  <a:srgbClr val="0000FF"/>
                </a:solidFill>
              </a:rPr>
              <a:t>xmlns:</a:t>
            </a:r>
            <a:r>
              <a:rPr lang="en-US" b="1" dirty="0" err="1" smtClean="0">
                <a:solidFill>
                  <a:srgbClr val="660E7A"/>
                </a:solidFill>
              </a:rPr>
              <a:t>xsi</a:t>
            </a:r>
            <a:r>
              <a:rPr lang="en-US" b="1" dirty="0" smtClean="0">
                <a:solidFill>
                  <a:srgbClr val="008000"/>
                </a:solidFill>
              </a:rPr>
              <a:t>="http://www.w3.org/2001/XMLSchema-instance"</a:t>
            </a:r>
            <a:br>
              <a:rPr lang="en-US" b="1" dirty="0" smtClean="0">
                <a:solidFill>
                  <a:srgbClr val="008000"/>
                </a:solidFill>
              </a:rPr>
            </a:br>
            <a:r>
              <a:rPr lang="en-US" b="1" dirty="0" smtClean="0">
                <a:solidFill>
                  <a:srgbClr val="008000"/>
                </a:solidFill>
              </a:rPr>
              <a:t>       </a:t>
            </a:r>
            <a:r>
              <a:rPr lang="en-US" b="1" dirty="0" err="1" smtClean="0">
                <a:solidFill>
                  <a:srgbClr val="0000FF"/>
                </a:solidFill>
              </a:rPr>
              <a:t>xmlns:</a:t>
            </a:r>
            <a:r>
              <a:rPr lang="en-US" b="1" dirty="0" err="1" smtClean="0">
                <a:solidFill>
                  <a:srgbClr val="660E7A"/>
                </a:solidFill>
              </a:rPr>
              <a:t>flow</a:t>
            </a:r>
            <a:r>
              <a:rPr lang="en-US" b="1" dirty="0" smtClean="0">
                <a:solidFill>
                  <a:srgbClr val="008000"/>
                </a:solidFill>
              </a:rPr>
              <a:t>="http://www.springframework.org/schema/webflow-config"</a:t>
            </a:r>
            <a:br>
              <a:rPr lang="en-US" b="1" dirty="0" smtClean="0">
                <a:solidFill>
                  <a:srgbClr val="008000"/>
                </a:solidFill>
              </a:rPr>
            </a:br>
            <a:r>
              <a:rPr lang="en-US" b="1" dirty="0" smtClean="0">
                <a:solidFill>
                  <a:srgbClr val="008000"/>
                </a:solidFill>
              </a:rPr>
              <a:t>       </a:t>
            </a:r>
            <a:r>
              <a:rPr lang="en-US" b="1" dirty="0" err="1" smtClean="0">
                <a:solidFill>
                  <a:srgbClr val="660E7A"/>
                </a:solidFill>
              </a:rPr>
              <a:t>xsi</a:t>
            </a:r>
            <a:r>
              <a:rPr lang="en-US" b="1" dirty="0" err="1" smtClean="0">
                <a:solidFill>
                  <a:srgbClr val="0000FF"/>
                </a:solidFill>
              </a:rPr>
              <a:t>:schemaLocation</a:t>
            </a:r>
            <a:r>
              <a:rPr lang="en-US" b="1" dirty="0" smtClean="0">
                <a:solidFill>
                  <a:srgbClr val="008000"/>
                </a:solidFill>
              </a:rPr>
              <a:t>="http://www.springframework.org/schema/webflow-config</a:t>
            </a:r>
            <a:br>
              <a:rPr lang="en-US" b="1" dirty="0" smtClean="0">
                <a:solidFill>
                  <a:srgbClr val="008000"/>
                </a:solidFill>
              </a:rPr>
            </a:br>
            <a:r>
              <a:rPr lang="en-US" b="1" dirty="0" smtClean="0">
                <a:solidFill>
                  <a:srgbClr val="008000"/>
                </a:solidFill>
              </a:rPr>
              <a:t>       http://www.springframework.org/schema/webflow-config/spring-webflow-config-2.0.xsd</a:t>
            </a:r>
            <a:br>
              <a:rPr lang="en-US" b="1" dirty="0" smtClean="0">
                <a:solidFill>
                  <a:srgbClr val="008000"/>
                </a:solidFill>
              </a:rPr>
            </a:br>
            <a:r>
              <a:rPr lang="en-US" b="1" dirty="0" smtClean="0">
                <a:solidFill>
                  <a:srgbClr val="008000"/>
                </a:solidFill>
              </a:rPr>
              <a:t>       http://www.springframework.org/schema/beans</a:t>
            </a:r>
            <a:br>
              <a:rPr lang="en-US" b="1" dirty="0" smtClean="0">
                <a:solidFill>
                  <a:srgbClr val="008000"/>
                </a:solidFill>
              </a:rPr>
            </a:br>
            <a:r>
              <a:rPr lang="en-US" b="1" dirty="0" smtClean="0">
                <a:solidFill>
                  <a:srgbClr val="008000"/>
                </a:solidFill>
              </a:rPr>
              <a:t>       </a:t>
            </a:r>
            <a:r>
              <a:rPr lang="en-US" b="1" dirty="0" smtClean="0">
                <a:solidFill>
                  <a:srgbClr val="008000"/>
                </a:solidFill>
                <a:hlinkClick r:id="rId2"/>
              </a:rPr>
              <a:t>http://www.springframework.org/schema/beans/spring-beans-3.0.xsd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en-US" dirty="0" smtClean="0"/>
          </a:p>
          <a:p>
            <a:r>
              <a:rPr lang="en-US" i="1" dirty="0" smtClean="0">
                <a:solidFill>
                  <a:srgbClr val="808080"/>
                </a:solidFill>
              </a:rPr>
              <a:t>	</a:t>
            </a:r>
            <a:r>
              <a:rPr lang="ru-RU" sz="2400" i="1" dirty="0" smtClean="0">
                <a:solidFill>
                  <a:srgbClr val="808080"/>
                </a:solidFill>
              </a:rPr>
              <a:t>&lt;!-- Определение компонентов  --&gt;</a:t>
            </a:r>
            <a:endParaRPr lang="en-US" sz="2400" i="1" dirty="0" smtClean="0">
              <a:solidFill>
                <a:srgbClr val="808080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b="1" dirty="0" smtClean="0">
                <a:solidFill>
                  <a:srgbClr val="000080"/>
                </a:solidFill>
              </a:rPr>
              <a:t>beans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  <a:p>
            <a:pPr algn="just"/>
            <a:endParaRPr lang="ru-RU" i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4214810" y="5572140"/>
            <a:ext cx="4643470" cy="10715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Шаг</a:t>
            </a:r>
            <a:r>
              <a:rPr lang="en-US" sz="3200" b="1" dirty="0" smtClean="0"/>
              <a:t> </a:t>
            </a:r>
            <a:r>
              <a:rPr lang="ru-RU" sz="3200" b="1" dirty="0" smtClean="0"/>
              <a:t>5</a:t>
            </a:r>
            <a:br>
              <a:rPr lang="ru-RU" sz="3200" b="1" dirty="0" smtClean="0"/>
            </a:br>
            <a:r>
              <a:rPr lang="en-US" sz="3200" dirty="0" smtClean="0"/>
              <a:t> flow-beans.xml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26325" cy="511157"/>
          </a:xfrm>
        </p:spPr>
        <p:txBody>
          <a:bodyPr/>
          <a:lstStyle/>
          <a:p>
            <a:pPr eaLnBrk="1" hangingPunct="1"/>
            <a:r>
              <a:rPr lang="ru-RU" altLang="ru-RU" sz="2800" b="1" kern="1200" dirty="0" smtClean="0">
                <a:solidFill>
                  <a:srgbClr val="349845"/>
                </a:solidFill>
                <a:latin typeface="Arial" charset="0"/>
              </a:rPr>
              <a:t>Какие компоненты добавляются?</a:t>
            </a:r>
          </a:p>
        </p:txBody>
      </p:sp>
      <p:graphicFrame>
        <p:nvGraphicFramePr>
          <p:cNvPr id="4" name="Схема 3"/>
          <p:cNvGraphicFramePr/>
          <p:nvPr/>
        </p:nvGraphicFramePr>
        <p:xfrm>
          <a:off x="357158" y="1397000"/>
          <a:ext cx="8072494" cy="4032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806</Words>
  <Application>Microsoft Office PowerPoint</Application>
  <PresentationFormat>Экран (4:3)</PresentationFormat>
  <Paragraphs>213</Paragraphs>
  <Slides>41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43" baseType="lpstr">
      <vt:lpstr>Office Theme</vt:lpstr>
      <vt:lpstr>2_Office Theme</vt:lpstr>
      <vt:lpstr>Слайд 1</vt:lpstr>
      <vt:lpstr>План занятия</vt:lpstr>
      <vt:lpstr>Spring Web Flow</vt:lpstr>
      <vt:lpstr>Интернет-магазин</vt:lpstr>
      <vt:lpstr>Spring Web Flow – отдельный модуль</vt:lpstr>
      <vt:lpstr>Но созданный на базе Spring MVC</vt:lpstr>
      <vt:lpstr>Будем работать по прежней схеме</vt:lpstr>
      <vt:lpstr>Конфигурация для работы Spring Web Flow</vt:lpstr>
      <vt:lpstr>Какие компоненты добавляются?</vt:lpstr>
      <vt:lpstr>Исполнитель последовательности  (flow executor)</vt:lpstr>
      <vt:lpstr>Реестр последовательности  (flow registry) </vt:lpstr>
      <vt:lpstr>Реестр последовательности  (flow registry) </vt:lpstr>
      <vt:lpstr>Делегирование обработки последовательностей</vt:lpstr>
      <vt:lpstr>Выполнение последовательности</vt:lpstr>
      <vt:lpstr>Слайд 15</vt:lpstr>
      <vt:lpstr>Слайд 16</vt:lpstr>
      <vt:lpstr>Слайд 17</vt:lpstr>
      <vt:lpstr>Слайд 18</vt:lpstr>
      <vt:lpstr>Слайд 19</vt:lpstr>
      <vt:lpstr>Набор состояний, определяемые Spring Web Flow</vt:lpstr>
      <vt:lpstr>Представление</vt:lpstr>
      <vt:lpstr>Примеры представлений</vt:lpstr>
      <vt:lpstr>Действие</vt:lpstr>
      <vt:lpstr>Действие</vt:lpstr>
      <vt:lpstr>Решение</vt:lpstr>
      <vt:lpstr>Под последовательность</vt:lpstr>
      <vt:lpstr>Конец</vt:lpstr>
      <vt:lpstr>Переходы</vt:lpstr>
      <vt:lpstr>Глобальные переходы</vt:lpstr>
      <vt:lpstr>Данные</vt:lpstr>
      <vt:lpstr> Области видимости последовательностей</vt:lpstr>
      <vt:lpstr>Слайд 32</vt:lpstr>
      <vt:lpstr>Шаг 11.1</vt:lpstr>
      <vt:lpstr>Шаг 11.2</vt:lpstr>
      <vt:lpstr>Шаг 11.3</vt:lpstr>
      <vt:lpstr>Шаг 11.4</vt:lpstr>
      <vt:lpstr>Шаг 11.5</vt:lpstr>
      <vt:lpstr>Вопрос</vt:lpstr>
      <vt:lpstr>Слайд 39</vt:lpstr>
      <vt:lpstr>Слайд 40</vt:lpstr>
      <vt:lpstr>Слайд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Бирюков Виктор Валерьевич</dc:creator>
  <cp:lastModifiedBy>User</cp:lastModifiedBy>
  <cp:revision>459</cp:revision>
  <dcterms:modified xsi:type="dcterms:W3CDTF">2020-01-10T20:44:22Z</dcterms:modified>
</cp:coreProperties>
</file>