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68" r:id="rId3"/>
    <p:sldId id="269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82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7243-DC76-46D9-8399-487C5B9FE17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20DA-316B-4239-A8DC-8DAE12DC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3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599" y="2845126"/>
            <a:ext cx="5087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TEXT DATA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USE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823855"/>
            <a:ext cx="4933102" cy="111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KERAS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788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11" y="415636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&lt;Embedding </a:t>
            </a:r>
            <a:r>
              <a:rPr lang="ko-KR" altLang="en-US" smtClean="0"/>
              <a:t>층을 사용하여 단어 임베딩 학습하기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7511" y="1021278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단어 임베딩은 언어를 기하학적 공간에 매핑하는 것이다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예를들어 잘 구축된 임베딩 공간에서는 동의어가 비슷한 단어 벡터로 임베딩 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일반적으로 두 단어 벡터 사이의 거리는 이 단어 사이의 의미 거리와 관계되어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8194" name="Picture 2" descr="word embedding king queen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95" y="2627930"/>
            <a:ext cx="6493782" cy="29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4" y="285010"/>
            <a:ext cx="12007552" cy="209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육각형 1"/>
          <p:cNvSpPr/>
          <p:nvPr/>
        </p:nvSpPr>
        <p:spPr>
          <a:xfrm>
            <a:off x="380010" y="2808528"/>
            <a:ext cx="2315690" cy="60564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단어 인덱스</a:t>
            </a:r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>
            <a:off x="4560124" y="2808528"/>
            <a:ext cx="2315690" cy="60564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Embedding </a:t>
            </a:r>
            <a:r>
              <a:rPr lang="ko-KR" altLang="en-US" smtClean="0"/>
              <a:t>층</a:t>
            </a:r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9072747" y="2808528"/>
            <a:ext cx="2660074" cy="60564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연관된 단어 벡터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897579" y="3111349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27075" y="3111349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635" y="4370120"/>
            <a:ext cx="120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Embedding </a:t>
            </a:r>
            <a:r>
              <a:rPr lang="ko-KR" altLang="en-US" smtClean="0"/>
              <a:t>층은 크기가 </a:t>
            </a:r>
            <a:r>
              <a:rPr lang="en-US" altLang="ko-KR" smtClean="0"/>
              <a:t>(samples, sequence_length)</a:t>
            </a:r>
            <a:r>
              <a:rPr lang="ko-KR" altLang="en-US" smtClean="0"/>
              <a:t>인 </a:t>
            </a:r>
            <a:r>
              <a:rPr lang="en-US" altLang="ko-KR" smtClean="0"/>
              <a:t>2D </a:t>
            </a:r>
            <a:r>
              <a:rPr lang="ko-KR" altLang="en-US" smtClean="0"/>
              <a:t>정수 텐서를 입력으로 받는다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예를 들어 </a:t>
            </a:r>
            <a:r>
              <a:rPr lang="en-US" altLang="ko-KR" smtClean="0"/>
              <a:t>Embedding </a:t>
            </a:r>
            <a:r>
              <a:rPr lang="ko-KR" altLang="en-US" smtClean="0"/>
              <a:t>층에 </a:t>
            </a:r>
            <a:r>
              <a:rPr lang="en-US" altLang="ko-KR" smtClean="0"/>
              <a:t>(32, 10) </a:t>
            </a:r>
            <a:r>
              <a:rPr lang="ko-KR" altLang="en-US" smtClean="0"/>
              <a:t>크기의 배치</a:t>
            </a:r>
            <a:r>
              <a:rPr lang="en-US" altLang="ko-KR" smtClean="0"/>
              <a:t>(</a:t>
            </a:r>
            <a:r>
              <a:rPr lang="ko-KR" altLang="en-US" smtClean="0"/>
              <a:t>길이가 </a:t>
            </a:r>
            <a:r>
              <a:rPr lang="en-US" altLang="ko-KR" smtClean="0"/>
              <a:t>10</a:t>
            </a:r>
            <a:r>
              <a:rPr lang="ko-KR" altLang="en-US" smtClean="0"/>
              <a:t>인 시퀀스 </a:t>
            </a:r>
            <a:r>
              <a:rPr lang="en-US" altLang="ko-KR" smtClean="0"/>
              <a:t>32</a:t>
            </a:r>
            <a:r>
              <a:rPr lang="ko-KR" altLang="en-US" smtClean="0"/>
              <a:t>개로 이루어진 배치</a:t>
            </a:r>
            <a:r>
              <a:rPr lang="en-US" altLang="ko-KR" smtClean="0"/>
              <a:t>)</a:t>
            </a:r>
            <a:r>
              <a:rPr lang="ko-KR" altLang="en-US" smtClean="0"/>
              <a:t>를 주입할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배치에 있는 모든 시퀀스 길이는 같아야 하므로</a:t>
            </a:r>
            <a:r>
              <a:rPr lang="en-US" altLang="ko-KR"/>
              <a:t> </a:t>
            </a:r>
            <a:r>
              <a:rPr lang="ko-KR" altLang="en-US" smtClean="0"/>
              <a:t>작은 길이의 시퀀스는 </a:t>
            </a:r>
            <a:r>
              <a:rPr lang="en-US" altLang="ko-KR" smtClean="0"/>
              <a:t>0</a:t>
            </a:r>
            <a:r>
              <a:rPr lang="ko-KR" altLang="en-US" smtClean="0"/>
              <a:t>으로 패딩되고 길이가 더 긴 시퀀스는 잘린다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59" y="570017"/>
            <a:ext cx="10922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Embedding </a:t>
            </a:r>
            <a:r>
              <a:rPr lang="ko-KR" altLang="en-US"/>
              <a:t>층은 크기가 </a:t>
            </a:r>
            <a:r>
              <a:rPr lang="en-US" altLang="ko-KR"/>
              <a:t>(samples, </a:t>
            </a:r>
            <a:r>
              <a:rPr lang="en-US" altLang="ko-KR" smtClean="0"/>
              <a:t>sequence_length, embedding_dimensionality)</a:t>
            </a:r>
            <a:r>
              <a:rPr lang="ko-KR" altLang="en-US" smtClean="0"/>
              <a:t>인 </a:t>
            </a:r>
            <a:r>
              <a:rPr lang="en-US" altLang="ko-KR" smtClean="0"/>
              <a:t>3D </a:t>
            </a:r>
            <a:r>
              <a:rPr lang="ko-KR" altLang="en-US" smtClean="0"/>
              <a:t>실수형 텐서를 반환한다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Embedding </a:t>
            </a:r>
            <a:r>
              <a:rPr lang="ko-KR" altLang="en-US" smtClean="0"/>
              <a:t>층의 객체를 생성할 때 가중치는 다른 층과 마찬가지로 랜덤하게 초기화 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훈련하면서 이 단어 벡터는 역전파를 통해 점차 조정된다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IMDB </a:t>
            </a:r>
            <a:r>
              <a:rPr lang="ko-KR" altLang="en-US" smtClean="0"/>
              <a:t>영화 리뷰 감성 예측 문제에 적용해보자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9" y="2324343"/>
            <a:ext cx="8374070" cy="391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86" y="218500"/>
            <a:ext cx="9501430" cy="508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2398817" y="2387773"/>
            <a:ext cx="866897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20042" y="5307076"/>
            <a:ext cx="100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Flatten</a:t>
            </a:r>
            <a:r>
              <a:rPr lang="ko-KR" altLang="en-US" smtClean="0"/>
              <a:t>으로 피는 이유는 위에 </a:t>
            </a:r>
            <a:r>
              <a:rPr lang="en-US" altLang="ko-KR" smtClean="0"/>
              <a:t>3</a:t>
            </a:r>
            <a:r>
              <a:rPr lang="ko-KR" altLang="en-US" smtClean="0"/>
              <a:t>차원으로 받았던 것을 아래 </a:t>
            </a:r>
            <a:r>
              <a:rPr lang="en-US" altLang="ko-KR" smtClean="0"/>
              <a:t>Sigmoid </a:t>
            </a:r>
            <a:r>
              <a:rPr lang="ko-KR" altLang="en-US" smtClean="0"/>
              <a:t>함수를 사용해서 </a:t>
            </a:r>
            <a:r>
              <a:rPr lang="en-US" altLang="ko-KR" smtClean="0"/>
              <a:t>Dense</a:t>
            </a:r>
            <a:r>
              <a:rPr lang="ko-KR" altLang="en-US" smtClean="0"/>
              <a:t>층을 거쳐</a:t>
            </a:r>
            <a:endParaRPr lang="en-US" altLang="ko-KR" smtClean="0"/>
          </a:p>
          <a:p>
            <a:r>
              <a:rPr lang="ko-KR" altLang="en-US" smtClean="0"/>
              <a:t>하나의 숫자로 표현해야 하기 때문에 펴는 것이다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27" y="564079"/>
            <a:ext cx="9128548" cy="59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5961414" y="3006485"/>
            <a:ext cx="2030680" cy="347744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530" y="254714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사전 훈련된 임베딩 사용하기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2530" y="1020074"/>
            <a:ext cx="963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훈련 데이터가 부족하면 작업에 맞는 단어 임베딩을 학습할 수 없다</a:t>
            </a:r>
            <a:r>
              <a:rPr lang="en-US" altLang="ko-KR" smtClean="0"/>
              <a:t>. </a:t>
            </a:r>
            <a:r>
              <a:rPr lang="ko-KR" altLang="en-US" smtClean="0"/>
              <a:t>이 때는 어떻게 해야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2530" y="1590089"/>
            <a:ext cx="10283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다른 문제에서 학습한 특성을 재사용하는 것이 합리적이다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r>
              <a:rPr lang="ko-KR" altLang="en-US"/>
              <a:t>자연어 처리에서 사전 훈련된 임베딩을 </a:t>
            </a:r>
            <a:r>
              <a:rPr lang="ko-KR" altLang="en-US" smtClean="0"/>
              <a:t>사용하는 때는 </a:t>
            </a:r>
            <a:r>
              <a:rPr lang="ko-KR" altLang="en-US"/>
              <a:t>충분한 데이터가 없어서 자신만의 좋은 특성을</a:t>
            </a:r>
            <a:endParaRPr lang="en-US" altLang="ko-KR"/>
          </a:p>
          <a:p>
            <a:r>
              <a:rPr lang="ko-KR" altLang="en-US"/>
              <a:t>학습하지 못하지만 꽤 일반적인 특성이 필요한 때이다</a:t>
            </a:r>
            <a:endParaRPr lang="ko-KR" altLang="en-US" b="1"/>
          </a:p>
        </p:txBody>
      </p:sp>
      <p:sp>
        <p:nvSpPr>
          <p:cNvPr id="5" name="타원 4"/>
          <p:cNvSpPr/>
          <p:nvPr/>
        </p:nvSpPr>
        <p:spPr>
          <a:xfrm>
            <a:off x="1207722" y="3348834"/>
            <a:ext cx="2643444" cy="109253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Word2Vec</a:t>
            </a:r>
            <a:endParaRPr lang="ko-KR" altLang="en-US" sz="2800" b="1"/>
          </a:p>
        </p:txBody>
      </p:sp>
      <p:sp>
        <p:nvSpPr>
          <p:cNvPr id="6" name="타원 5"/>
          <p:cNvSpPr/>
          <p:nvPr/>
        </p:nvSpPr>
        <p:spPr>
          <a:xfrm>
            <a:off x="5028016" y="3348834"/>
            <a:ext cx="2643444" cy="109253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GloVe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376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31" y="849093"/>
            <a:ext cx="8071340" cy="501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1954" y="302227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</a:t>
            </a:r>
            <a:r>
              <a:rPr lang="ko-KR" altLang="en-US" smtClean="0"/>
              <a:t>모든 내용을 적용하기</a:t>
            </a:r>
            <a:r>
              <a:rPr lang="en-US" altLang="ko-KR" smtClean="0"/>
              <a:t>: </a:t>
            </a:r>
            <a:r>
              <a:rPr lang="ko-KR" altLang="en-US" smtClean="0"/>
              <a:t>원본 텍스트에서 단어 임베딩까지 </a:t>
            </a:r>
            <a:r>
              <a:rPr lang="en-US" altLang="ko-KR" smtClean="0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9" y="112811"/>
            <a:ext cx="7009286" cy="658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5" y="217309"/>
            <a:ext cx="11104932" cy="454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2410692" y="1921070"/>
            <a:ext cx="326571" cy="4225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25562" y="3404141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 { </a:t>
            </a:r>
            <a:r>
              <a:rPr lang="ko-KR" altLang="en-US" smtClean="0"/>
              <a:t>민선</a:t>
            </a:r>
            <a:r>
              <a:rPr lang="en-US" altLang="ko-KR" smtClean="0"/>
              <a:t> : [ 0.9,</a:t>
            </a:r>
            <a:r>
              <a:rPr lang="ko-KR" altLang="en-US" smtClean="0"/>
              <a:t> </a:t>
            </a:r>
            <a:r>
              <a:rPr lang="en-US" altLang="ko-KR" smtClean="0"/>
              <a:t>6.8, 8.8, …….</a:t>
            </a:r>
            <a:r>
              <a:rPr lang="ko-KR" altLang="en-US" smtClean="0"/>
              <a:t> </a:t>
            </a:r>
            <a:r>
              <a:rPr lang="en-US" altLang="ko-KR" smtClean="0"/>
              <a:t>],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……………}</a:t>
            </a: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2371503" y="2594244"/>
            <a:ext cx="711331" cy="4225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3535" y="510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45" y="3839503"/>
            <a:ext cx="5091779" cy="184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7" y="864032"/>
            <a:ext cx="9484426" cy="363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49430" y="146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단</a:t>
            </a:r>
            <a:r>
              <a:rPr lang="ko-KR" altLang="en-US"/>
              <a:t>어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178684" y="2032708"/>
            <a:ext cx="766397" cy="4225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3045584" y="2032708"/>
            <a:ext cx="279508" cy="4225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62172" y="146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순</a:t>
            </a:r>
            <a:r>
              <a:rPr lang="ko-KR" altLang="en-US"/>
              <a:t>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312" y="446205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임베딩 백터를 매핑함</a:t>
            </a: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3294966" y="3754630"/>
            <a:ext cx="5492774" cy="4225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9973" y="2305582"/>
            <a:ext cx="464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텍스트는 가장 흔한 시퀀스 형태의 데이터</a:t>
            </a:r>
            <a:endParaRPr lang="en-US" altLang="ko-KR" b="1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35922" y="1071140"/>
            <a:ext cx="1900052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</a:rPr>
              <a:t>문서 분류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22966" y="1071140"/>
            <a:ext cx="1900052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</a:rPr>
              <a:t>감성 분석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922" y="3018694"/>
            <a:ext cx="1900052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</a:rPr>
              <a:t>저자 식별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22966" y="3018694"/>
            <a:ext cx="1900052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</a:rPr>
              <a:t>질의 응답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0" y="99513"/>
            <a:ext cx="5901618" cy="60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0488" y="3411940"/>
            <a:ext cx="490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Param #</a:t>
            </a:r>
            <a:r>
              <a:rPr lang="ko-KR" altLang="en-US" smtClean="0"/>
              <a:t>은 계산되는 백터들이 이만큼 있다는 뜻</a:t>
            </a:r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561122" y="3609669"/>
            <a:ext cx="1110924" cy="30918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8" y="562635"/>
            <a:ext cx="11659026" cy="27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처리 3"/>
          <p:cNvSpPr/>
          <p:nvPr/>
        </p:nvSpPr>
        <p:spPr>
          <a:xfrm>
            <a:off x="5964073" y="2771991"/>
            <a:ext cx="5854888" cy="31240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382139" y="3034996"/>
            <a:ext cx="2579425" cy="31240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" y="97260"/>
            <a:ext cx="9102372" cy="618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6346210" y="2838732"/>
            <a:ext cx="2924392" cy="356206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4230807" y="2838732"/>
            <a:ext cx="2115403" cy="3562068"/>
          </a:xfrm>
          <a:prstGeom prst="flowChartProcess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4" y="1063449"/>
            <a:ext cx="4763585" cy="33535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88" y="1059073"/>
            <a:ext cx="4763585" cy="33535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994" y="356260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훈련 샘플 수가 적기 때문에 과대적합이 빠르게 시작됨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4082938" y="1059073"/>
            <a:ext cx="789313" cy="31240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9678520" y="1059073"/>
            <a:ext cx="530005" cy="31240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9" y="1173013"/>
            <a:ext cx="7204364" cy="451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5" y="747104"/>
            <a:ext cx="4667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3" y="3310834"/>
            <a:ext cx="4681268" cy="205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1" r="857"/>
          <a:stretch/>
        </p:blipFill>
        <p:spPr bwMode="auto">
          <a:xfrm>
            <a:off x="5090413" y="39775"/>
            <a:ext cx="6696636" cy="563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6" y="319444"/>
            <a:ext cx="4385478" cy="59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72891" y="966651"/>
            <a:ext cx="643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훈련된 데이터를 가져오지 않고 동결 없이 진행한 </a:t>
            </a:r>
            <a:r>
              <a:rPr lang="ko-KR" altLang="en-US" smtClean="0"/>
              <a:t>결과입니다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앞에 훈련된 데이터를 사용한 것보다 더 결과가 좋지 않습니다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9" y="799201"/>
            <a:ext cx="11560484" cy="464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634" y="127647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훈련 데이터를 </a:t>
            </a:r>
            <a:r>
              <a:rPr lang="en-US" altLang="ko-KR" smtClean="0"/>
              <a:t>2,000</a:t>
            </a:r>
            <a:r>
              <a:rPr lang="ko-KR" altLang="en-US" smtClean="0"/>
              <a:t>개로 늘렸을 때의 결과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8377446" y="1201775"/>
            <a:ext cx="3231602" cy="424661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5458729" y="1201775"/>
            <a:ext cx="2918717" cy="4246616"/>
          </a:xfrm>
          <a:prstGeom prst="flowChartProcess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15" y="521325"/>
            <a:ext cx="7371970" cy="539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6096000" y="706379"/>
            <a:ext cx="670560" cy="31240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08069" y="235131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</a:t>
            </a:r>
            <a:r>
              <a:rPr lang="ko-KR" altLang="en-US" smtClean="0"/>
              <a:t>이제까지는 훈련데이터였고</a:t>
            </a:r>
            <a:r>
              <a:rPr lang="en-US" altLang="ko-KR" smtClean="0"/>
              <a:t>, </a:t>
            </a:r>
            <a:r>
              <a:rPr lang="ko-KR" altLang="en-US" smtClean="0"/>
              <a:t>여기부터 테스트 데이터 사용 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3" y="387322"/>
            <a:ext cx="9788434" cy="344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56" y="447694"/>
            <a:ext cx="61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텍스트 벡터화</a:t>
            </a:r>
            <a:r>
              <a:rPr lang="en-US" altLang="ko-KR" b="1" smtClean="0"/>
              <a:t>: </a:t>
            </a:r>
            <a:r>
              <a:rPr lang="ko-KR" altLang="en-US" b="1" smtClean="0"/>
              <a:t>텍스트를 수치형 텐서로 변환하는 과정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748145" y="1172088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텍스트를 단어로 나누고 각 단어를 하나의 벡터로 변환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8145" y="1643536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텍스트를 문자로 나누고 각 문자를 하나의 벡터로 변환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8145" y="2125650"/>
            <a:ext cx="825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텍스트에서 단어나 문자의 </a:t>
            </a:r>
            <a:r>
              <a:rPr lang="en-US" altLang="ko-KR" smtClean="0"/>
              <a:t>N-</a:t>
            </a:r>
            <a:r>
              <a:rPr lang="ko-KR" altLang="en-US" smtClean="0"/>
              <a:t>그램을 추출하여</a:t>
            </a:r>
            <a:r>
              <a:rPr lang="en-US" altLang="ko-KR"/>
              <a:t> </a:t>
            </a:r>
            <a:r>
              <a:rPr lang="ko-KR" altLang="en-US" smtClean="0"/>
              <a:t>각 </a:t>
            </a:r>
            <a:r>
              <a:rPr lang="en-US" altLang="ko-KR" b="1" smtClean="0"/>
              <a:t>N-</a:t>
            </a:r>
            <a:r>
              <a:rPr lang="ko-KR" altLang="en-US" b="1" smtClean="0"/>
              <a:t>그램</a:t>
            </a:r>
            <a:r>
              <a:rPr lang="ko-KR" altLang="en-US" smtClean="0"/>
              <a:t>을 하나의 벡터로 변환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8145" y="3440274"/>
            <a:ext cx="94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N-</a:t>
            </a:r>
            <a:r>
              <a:rPr lang="ko-KR" altLang="en-US" smtClean="0"/>
              <a:t>그램은 연속된 단어나 문자의 그룹으로 텍스트에서 단어나 문자를 하나씩 이동하면서 추출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8145" y="4054225"/>
            <a:ext cx="491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</a:t>
            </a:r>
            <a:r>
              <a:rPr lang="en-US" altLang="ko-KR" smtClean="0"/>
              <a:t>: </a:t>
            </a:r>
            <a:r>
              <a:rPr lang="ko-KR" altLang="en-US" smtClean="0"/>
              <a:t>텍스트를 나누는 단위</a:t>
            </a:r>
            <a:r>
              <a:rPr lang="en-US" altLang="ko-KR" smtClean="0"/>
              <a:t>(</a:t>
            </a:r>
            <a:r>
              <a:rPr lang="ko-KR" altLang="en-US" smtClean="0"/>
              <a:t>단어</a:t>
            </a:r>
            <a:r>
              <a:rPr lang="en-US" altLang="ko-KR" smtClean="0"/>
              <a:t>, </a:t>
            </a:r>
            <a:r>
              <a:rPr lang="ko-KR" altLang="en-US" smtClean="0"/>
              <a:t>문자</a:t>
            </a:r>
            <a:r>
              <a:rPr lang="en-US" altLang="ko-KR" smtClean="0"/>
              <a:t>, N-</a:t>
            </a:r>
            <a:r>
              <a:rPr lang="ko-KR" altLang="en-US" smtClean="0"/>
              <a:t>그램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토큰화</a:t>
            </a:r>
            <a:r>
              <a:rPr lang="en-US" altLang="ko-KR" smtClean="0"/>
              <a:t>: </a:t>
            </a:r>
            <a:r>
              <a:rPr lang="ko-KR" altLang="en-US" smtClean="0"/>
              <a:t>텍스트를 토큰으로 나누는 작업</a:t>
            </a:r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7303324" y="447694"/>
            <a:ext cx="2918889" cy="1365661"/>
          </a:xfrm>
          <a:prstGeom prst="wedgeRectCallout">
            <a:avLst>
              <a:gd name="adj1" fmla="val -81801"/>
              <a:gd name="adj2" fmla="val 729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문장에서 추출한 </a:t>
            </a:r>
            <a:r>
              <a:rPr lang="en-US" altLang="ko-KR" b="1" smtClean="0">
                <a:solidFill>
                  <a:schemeClr val="tx1"/>
                </a:solidFill>
              </a:rPr>
              <a:t>N</a:t>
            </a:r>
            <a:r>
              <a:rPr lang="ko-KR" altLang="en-US" b="1" smtClean="0">
                <a:solidFill>
                  <a:schemeClr val="tx1"/>
                </a:solidFill>
              </a:rPr>
              <a:t>개</a:t>
            </a:r>
            <a:r>
              <a:rPr lang="en-US" altLang="ko-KR" b="1" smtClean="0">
                <a:solidFill>
                  <a:schemeClr val="tx1"/>
                </a:solidFill>
              </a:rPr>
              <a:t>(</a:t>
            </a:r>
            <a:r>
              <a:rPr lang="ko-KR" altLang="en-US" b="1" smtClean="0">
                <a:solidFill>
                  <a:schemeClr val="tx1"/>
                </a:solidFill>
              </a:rPr>
              <a:t>또는 그 이하</a:t>
            </a:r>
            <a:r>
              <a:rPr lang="en-US" altLang="ko-KR" b="1" smtClean="0">
                <a:solidFill>
                  <a:schemeClr val="tx1"/>
                </a:solidFill>
              </a:rPr>
              <a:t>)</a:t>
            </a:r>
            <a:r>
              <a:rPr lang="ko-KR" altLang="en-US" b="1" smtClean="0">
                <a:solidFill>
                  <a:schemeClr val="tx1"/>
                </a:solidFill>
              </a:rPr>
              <a:t>의 연속된 단어 그룹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폭발 1 1"/>
          <p:cNvSpPr/>
          <p:nvPr/>
        </p:nvSpPr>
        <p:spPr>
          <a:xfrm>
            <a:off x="765957" y="613954"/>
            <a:ext cx="2016431" cy="1142405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rgbClr val="002060"/>
                </a:solidFill>
              </a:rPr>
              <a:t>정리</a:t>
            </a:r>
            <a:endParaRPr lang="ko-KR" altLang="en-US" sz="2800" b="1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278" y="2481943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smtClean="0"/>
              <a:t>원본 텍스트를 신경망이 처리할 수 있는 형태로 변환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21278" y="3148148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smtClean="0"/>
              <a:t>케라스 모델에 </a:t>
            </a:r>
            <a:r>
              <a:rPr lang="en-US" altLang="ko-KR" b="1" smtClean="0"/>
              <a:t>Embedding </a:t>
            </a:r>
            <a:r>
              <a:rPr lang="ko-KR" altLang="en-US" b="1" smtClean="0"/>
              <a:t>층을 추가하여 어떤 작업에 특화된 토큰 임베딩을 학습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021278" y="3859481"/>
            <a:ext cx="971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smtClean="0"/>
              <a:t>데이터가 부족한 자연어 처리 문제에서 사전 훈련된 단어 임베딩을 사용하여 성능 향상을 꾀함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1021278" y="178070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이제 다음 작업을 할 수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2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18851" y="383573"/>
            <a:ext cx="4001984" cy="12231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텍스트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“The cat sat on the mat.”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18851" y="2141121"/>
            <a:ext cx="4001984" cy="12231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토큰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“the”, “cat”, “sat”, “on”, “the”, “mat”, “.”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08205" y="3922418"/>
            <a:ext cx="5023276" cy="197130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토큰의 백터 인코딩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0.0   0.0   0.4   0.0   </a:t>
            </a:r>
            <a:r>
              <a:rPr lang="en-US" altLang="ko-KR" b="1">
                <a:solidFill>
                  <a:schemeClr val="tx1"/>
                </a:solidFill>
              </a:rPr>
              <a:t>1</a:t>
            </a:r>
            <a:r>
              <a:rPr lang="en-US" altLang="ko-KR" b="1" smtClean="0">
                <a:solidFill>
                  <a:schemeClr val="tx1"/>
                </a:solidFill>
              </a:rPr>
              <a:t>.0   </a:t>
            </a:r>
            <a:r>
              <a:rPr lang="en-US" altLang="ko-KR" b="1">
                <a:solidFill>
                  <a:schemeClr val="tx1"/>
                </a:solidFill>
              </a:rPr>
              <a:t>0.0   </a:t>
            </a:r>
            <a:r>
              <a:rPr lang="en-US" altLang="ko-KR" b="1" smtClean="0">
                <a:solidFill>
                  <a:schemeClr val="tx1"/>
                </a:solidFill>
              </a:rPr>
              <a:t>0.0</a:t>
            </a:r>
          </a:p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0.5   </a:t>
            </a:r>
            <a:r>
              <a:rPr lang="en-US" altLang="ko-KR" b="1">
                <a:solidFill>
                  <a:schemeClr val="tx1"/>
                </a:solidFill>
              </a:rPr>
              <a:t>1</a:t>
            </a:r>
            <a:r>
              <a:rPr lang="en-US" altLang="ko-KR" b="1" smtClean="0">
                <a:solidFill>
                  <a:schemeClr val="tx1"/>
                </a:solidFill>
              </a:rPr>
              <a:t>.0   0.5   0.2   0.5   0.5   0.0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r>
              <a:rPr lang="en-US" altLang="ko-KR" b="1" smtClean="0">
                <a:solidFill>
                  <a:schemeClr val="tx1"/>
                </a:solidFill>
              </a:rPr>
              <a:t>.0   0.2   </a:t>
            </a:r>
            <a:r>
              <a:rPr lang="en-US" altLang="ko-KR" b="1">
                <a:solidFill>
                  <a:schemeClr val="tx1"/>
                </a:solidFill>
              </a:rPr>
              <a:t>0.0   </a:t>
            </a:r>
            <a:r>
              <a:rPr lang="en-US" altLang="ko-KR" b="1" smtClean="0">
                <a:solidFill>
                  <a:schemeClr val="tx1"/>
                </a:solidFill>
              </a:rPr>
              <a:t>1.0   </a:t>
            </a:r>
            <a:r>
              <a:rPr lang="en-US" altLang="ko-KR" b="1">
                <a:solidFill>
                  <a:schemeClr val="tx1"/>
                </a:solidFill>
              </a:rPr>
              <a:t>0.0   </a:t>
            </a:r>
            <a:r>
              <a:rPr lang="en-US" altLang="ko-KR" b="1" smtClean="0">
                <a:solidFill>
                  <a:schemeClr val="tx1"/>
                </a:solidFill>
              </a:rPr>
              <a:t>0.0   0.0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The   cat   sat    on   the 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en-US" altLang="ko-KR" b="1" smtClean="0">
                <a:solidFill>
                  <a:schemeClr val="tx1"/>
                </a:solidFill>
              </a:rPr>
              <a:t> mat    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051470" y="2604259"/>
            <a:ext cx="510639" cy="3443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467107" y="4735878"/>
            <a:ext cx="510639" cy="3443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2426" y="2604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토큰화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0" y="472340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수치형 벡터를 연결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2" idx="2"/>
            <a:endCxn id="4" idx="0"/>
          </p:cNvCxnSpPr>
          <p:nvPr/>
        </p:nvCxnSpPr>
        <p:spPr>
          <a:xfrm>
            <a:off x="5919843" y="1606731"/>
            <a:ext cx="0" cy="5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5919843" y="3364279"/>
            <a:ext cx="0" cy="558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4" y="273132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원</a:t>
            </a:r>
            <a:r>
              <a:rPr lang="en-US" altLang="ko-KR" smtClean="0"/>
              <a:t>-</a:t>
            </a:r>
            <a:r>
              <a:rPr lang="ko-KR" altLang="en-US" smtClean="0"/>
              <a:t>핫 인코딩은 토큰을 벡터로 변환하는 가장 일반적이고 기본적인 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7522" y="866930"/>
            <a:ext cx="2100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/>
              <a:t>EX) Cat is cute.</a:t>
            </a:r>
            <a:endParaRPr lang="ko-KR" altLang="en-US" sz="2500"/>
          </a:p>
        </p:txBody>
      </p:sp>
      <p:sp>
        <p:nvSpPr>
          <p:cNvPr id="5" name="TextBox 4"/>
          <p:cNvSpPr txBox="1"/>
          <p:nvPr/>
        </p:nvSpPr>
        <p:spPr>
          <a:xfrm>
            <a:off x="807522" y="1650697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Cat  1 0 0 0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7522" y="237509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Is      0 1 0 0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7522" y="3099487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Cute 0 0 1 0</a:t>
            </a: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93" y="765767"/>
            <a:ext cx="7204368" cy="54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7522" y="38120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  .     0 0 0 1</a:t>
            </a:r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6472052" y="2909455"/>
            <a:ext cx="676893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0135" y="5462649"/>
            <a:ext cx="4904509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142" y="5063085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단어</a:t>
            </a:r>
            <a:r>
              <a:rPr lang="en-US" altLang="ko-KR" smtClean="0"/>
              <a:t> </a:t>
            </a:r>
            <a:r>
              <a:rPr lang="ko-KR" altLang="en-US" smtClean="0"/>
              <a:t>수준의 원</a:t>
            </a:r>
            <a:r>
              <a:rPr lang="en-US" altLang="ko-KR" smtClean="0"/>
              <a:t>-</a:t>
            </a:r>
            <a:r>
              <a:rPr lang="ko-KR" altLang="en-US" smtClean="0"/>
              <a:t>핫 인코딩</a:t>
            </a:r>
            <a:r>
              <a:rPr lang="en-US" altLang="ko-KR" smtClean="0"/>
              <a:t> =&gt;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85325"/>
            <a:ext cx="9840688" cy="45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65" y="83127"/>
            <a:ext cx="1202986" cy="636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0651" y="3657601"/>
            <a:ext cx="6020789" cy="35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827878"/>
            <a:ext cx="8225642" cy="515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8166" y="332509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케라스를 이용한 단어 수준의 원</a:t>
            </a:r>
            <a:r>
              <a:rPr lang="en-US" altLang="ko-KR" smtClean="0"/>
              <a:t>-</a:t>
            </a:r>
            <a:r>
              <a:rPr lang="ko-KR" altLang="en-US" smtClean="0"/>
              <a:t>핫 인코딩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254339" y="2422567"/>
            <a:ext cx="2545278" cy="700644"/>
          </a:xfrm>
          <a:prstGeom prst="wedgeRoundRectCallout">
            <a:avLst>
              <a:gd name="adj1" fmla="val -79154"/>
              <a:gd name="adj2" fmla="val 30534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The cat sat on the mat.</a:t>
            </a:r>
          </a:p>
          <a:p>
            <a:pPr algn="ctr"/>
            <a:r>
              <a:rPr lang="en-US" altLang="ko-KR" smtClean="0"/>
              <a:t>1    4    7    2    6    5</a:t>
            </a:r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8415648" y="3405245"/>
            <a:ext cx="2545278" cy="1520041"/>
          </a:xfrm>
          <a:prstGeom prst="wedgeRoundRectCallout">
            <a:avLst>
              <a:gd name="adj1" fmla="val -98750"/>
              <a:gd name="adj2" fmla="val 1563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The cat sat on the mat.</a:t>
            </a:r>
          </a:p>
          <a:p>
            <a:pPr algn="ctr"/>
            <a:r>
              <a:rPr lang="en-US" altLang="ko-KR" smtClean="0"/>
              <a:t>1    0    0    0    0    0</a:t>
            </a:r>
          </a:p>
          <a:p>
            <a:pPr algn="ctr"/>
            <a:r>
              <a:rPr lang="en-US" altLang="ko-KR" smtClean="0"/>
              <a:t>0    1    0    0    0    0</a:t>
            </a:r>
          </a:p>
          <a:p>
            <a:pPr algn="ctr"/>
            <a:r>
              <a:rPr lang="en-US" altLang="ko-KR" smtClean="0"/>
              <a:t>0    0    1    0    0    0</a:t>
            </a:r>
          </a:p>
          <a:p>
            <a:pPr algn="ctr"/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4611584" y="899129"/>
            <a:ext cx="1076696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3625932" y="3217896"/>
            <a:ext cx="985652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4128654" y="4147760"/>
            <a:ext cx="757921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0328" y="5848238"/>
            <a:ext cx="556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(9</a:t>
            </a:r>
            <a:r>
              <a:rPr lang="ko-KR" altLang="en-US"/>
              <a:t> </a:t>
            </a:r>
            <a:r>
              <a:rPr lang="en-US" altLang="ko-KR" smtClean="0"/>
              <a:t>tokens: The, cat, sat, on, mat, dog, ate, my, homework)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2" y="537383"/>
            <a:ext cx="10600708" cy="428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upload.wikimedia.org/wikipedia/commons/thumb/5/58/Hash_table_4_1_1_0_0_1_0_LL.svg/240px-Hash_table_4_1_1_0_0_1_0_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0" y="-71250"/>
            <a:ext cx="5061185" cy="38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순서도: 처리 3"/>
          <p:cNvSpPr/>
          <p:nvPr/>
        </p:nvSpPr>
        <p:spPr>
          <a:xfrm>
            <a:off x="1630878" y="3099143"/>
            <a:ext cx="767939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2398817" y="4061044"/>
            <a:ext cx="1211282" cy="37469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23" y="516575"/>
            <a:ext cx="5645092" cy="5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639</Words>
  <Application>Microsoft Office PowerPoint</Application>
  <PresentationFormat>사용자 지정</PresentationFormat>
  <Paragraphs>89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Registered User</cp:lastModifiedBy>
  <cp:revision>72</cp:revision>
  <dcterms:created xsi:type="dcterms:W3CDTF">2018-07-09T09:35:32Z</dcterms:created>
  <dcterms:modified xsi:type="dcterms:W3CDTF">2020-02-05T04:01:12Z</dcterms:modified>
</cp:coreProperties>
</file>