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6" r:id="rId12"/>
    <p:sldId id="267" r:id="rId13"/>
    <p:sldId id="264" r:id="rId14"/>
    <p:sldId id="26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BF866-F684-DA91-84E1-30CDDEC80A85}" v="308" dt="2020-04-23T01:22:20.821"/>
    <p1510:client id="{7E626DDD-29E5-C281-D981-54DC31A07D64}" v="531" dt="2020-04-21T02:08:45.856"/>
    <p1510:client id="{8E5F3F16-5155-5DB7-8D04-2C8F5F74ED1B}" v="1503" dt="2020-04-22T23:53:04.013"/>
    <p1510:client id="{E7FF22E7-3746-420A-93F6-2A3EFAC47AEF}" v="2" dt="2020-04-22T23:50:50.768"/>
    <p1510:client id="{F72C11B5-453D-4B89-ACC4-FBBBCEBE5A98}" v="51" dt="2020-04-21T01:57:45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FAE90-C1B5-4A0D-8E82-E22374C2B9E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D30E8D-9F0B-4910-9716-456B13142A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How does crime look on the different days of the week?</a:t>
          </a:r>
        </a:p>
      </dgm:t>
    </dgm:pt>
    <dgm:pt modelId="{18A63334-DE5C-4C4F-BB50-A9DBDA76F13A}" type="parTrans" cxnId="{CE2C4845-6384-45DA-B83C-EB0806067000}">
      <dgm:prSet/>
      <dgm:spPr/>
      <dgm:t>
        <a:bodyPr/>
        <a:lstStyle/>
        <a:p>
          <a:endParaRPr lang="en-US"/>
        </a:p>
      </dgm:t>
    </dgm:pt>
    <dgm:pt modelId="{29551F09-4368-4200-B551-446B309C2764}" type="sibTrans" cxnId="{CE2C4845-6384-45DA-B83C-EB0806067000}">
      <dgm:prSet/>
      <dgm:spPr/>
      <dgm:t>
        <a:bodyPr/>
        <a:lstStyle/>
        <a:p>
          <a:endParaRPr lang="en-US"/>
        </a:p>
      </dgm:t>
    </dgm:pt>
    <dgm:pt modelId="{6734B9EA-2354-435D-891D-6FDE2ACC6B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What does it look like by month?</a:t>
          </a:r>
        </a:p>
      </dgm:t>
    </dgm:pt>
    <dgm:pt modelId="{75F5C385-2B2F-473B-BFCE-9B8313FDD3A4}" type="parTrans" cxnId="{36D2F906-7F53-4739-AAC0-55B74EC73816}">
      <dgm:prSet/>
      <dgm:spPr/>
      <dgm:t>
        <a:bodyPr/>
        <a:lstStyle/>
        <a:p>
          <a:endParaRPr lang="en-US"/>
        </a:p>
      </dgm:t>
    </dgm:pt>
    <dgm:pt modelId="{E86185ED-9DC5-495C-9901-D8A86E6CC1AE}" type="sibTrans" cxnId="{36D2F906-7F53-4739-AAC0-55B74EC73816}">
      <dgm:prSet/>
      <dgm:spPr/>
      <dgm:t>
        <a:bodyPr/>
        <a:lstStyle/>
        <a:p>
          <a:endParaRPr lang="en-US"/>
        </a:p>
      </dgm:t>
    </dgm:pt>
    <dgm:pt modelId="{F32BA573-9E6F-43BF-8C13-D6589ADC76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Which part of San Francisco has the most crime versus least?</a:t>
          </a:r>
        </a:p>
      </dgm:t>
    </dgm:pt>
    <dgm:pt modelId="{6E26E910-40E2-4A2F-8CF6-3E62E5003822}" type="parTrans" cxnId="{833363B7-C142-4066-92FE-77909224DC42}">
      <dgm:prSet/>
      <dgm:spPr/>
      <dgm:t>
        <a:bodyPr/>
        <a:lstStyle/>
        <a:p>
          <a:endParaRPr lang="en-US"/>
        </a:p>
      </dgm:t>
    </dgm:pt>
    <dgm:pt modelId="{9B31E552-EB51-4754-9C46-2321877A765E}" type="sibTrans" cxnId="{833363B7-C142-4066-92FE-77909224DC42}">
      <dgm:prSet/>
      <dgm:spPr/>
      <dgm:t>
        <a:bodyPr/>
        <a:lstStyle/>
        <a:p>
          <a:endParaRPr lang="en-US"/>
        </a:p>
      </dgm:t>
    </dgm:pt>
    <dgm:pt modelId="{7786C4CE-6E63-4639-803D-18C78DE3B0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Pick a street or intersection and drill down to view types of crime in that area.</a:t>
          </a:r>
        </a:p>
      </dgm:t>
    </dgm:pt>
    <dgm:pt modelId="{D09AFD7D-6812-44A8-8F05-66AEFB87BB85}" type="parTrans" cxnId="{E99C1757-6C8B-4F9F-A2A0-29FAD04A288F}">
      <dgm:prSet/>
      <dgm:spPr/>
      <dgm:t>
        <a:bodyPr/>
        <a:lstStyle/>
        <a:p>
          <a:endParaRPr lang="en-US"/>
        </a:p>
      </dgm:t>
    </dgm:pt>
    <dgm:pt modelId="{754A3C94-2D6B-4EAC-A4C4-2DF921D24A75}" type="sibTrans" cxnId="{E99C1757-6C8B-4F9F-A2A0-29FAD04A288F}">
      <dgm:prSet/>
      <dgm:spPr/>
      <dgm:t>
        <a:bodyPr/>
        <a:lstStyle/>
        <a:p>
          <a:endParaRPr lang="en-US"/>
        </a:p>
      </dgm:t>
    </dgm:pt>
    <dgm:pt modelId="{6E9B3B83-D405-43A2-A4A5-3C12AB1E1B70}" type="pres">
      <dgm:prSet presAssocID="{DA7FAE90-C1B5-4A0D-8E82-E22374C2B9E6}" presName="vert0" presStyleCnt="0">
        <dgm:presLayoutVars>
          <dgm:dir/>
          <dgm:animOne val="branch"/>
          <dgm:animLvl val="lvl"/>
        </dgm:presLayoutVars>
      </dgm:prSet>
      <dgm:spPr/>
    </dgm:pt>
    <dgm:pt modelId="{3A1D8D1C-DD15-45B2-86E6-7C8D33C67960}" type="pres">
      <dgm:prSet presAssocID="{17D30E8D-9F0B-4910-9716-456B13142A2A}" presName="thickLine" presStyleLbl="alignNode1" presStyleIdx="0" presStyleCnt="4"/>
      <dgm:spPr/>
    </dgm:pt>
    <dgm:pt modelId="{191EBCE3-86A0-4466-94B7-3205678B21D2}" type="pres">
      <dgm:prSet presAssocID="{17D30E8D-9F0B-4910-9716-456B13142A2A}" presName="horz1" presStyleCnt="0"/>
      <dgm:spPr/>
    </dgm:pt>
    <dgm:pt modelId="{556B35B7-043E-4A86-AD14-5636343D2050}" type="pres">
      <dgm:prSet presAssocID="{17D30E8D-9F0B-4910-9716-456B13142A2A}" presName="tx1" presStyleLbl="revTx" presStyleIdx="0" presStyleCnt="4"/>
      <dgm:spPr/>
    </dgm:pt>
    <dgm:pt modelId="{26AF5E0E-623A-42A4-A14C-E24F45DF8B56}" type="pres">
      <dgm:prSet presAssocID="{17D30E8D-9F0B-4910-9716-456B13142A2A}" presName="vert1" presStyleCnt="0"/>
      <dgm:spPr/>
    </dgm:pt>
    <dgm:pt modelId="{CAE1A919-12FE-4749-891C-DDF44DEAC56B}" type="pres">
      <dgm:prSet presAssocID="{6734B9EA-2354-435D-891D-6FDE2ACC6B6C}" presName="thickLine" presStyleLbl="alignNode1" presStyleIdx="1" presStyleCnt="4"/>
      <dgm:spPr/>
    </dgm:pt>
    <dgm:pt modelId="{F0BF2E67-A852-4838-A65B-BD69E3CA8AC2}" type="pres">
      <dgm:prSet presAssocID="{6734B9EA-2354-435D-891D-6FDE2ACC6B6C}" presName="horz1" presStyleCnt="0"/>
      <dgm:spPr/>
    </dgm:pt>
    <dgm:pt modelId="{8135E8AD-F1FB-490C-A3B7-15DA5EDC788F}" type="pres">
      <dgm:prSet presAssocID="{6734B9EA-2354-435D-891D-6FDE2ACC6B6C}" presName="tx1" presStyleLbl="revTx" presStyleIdx="1" presStyleCnt="4"/>
      <dgm:spPr/>
    </dgm:pt>
    <dgm:pt modelId="{CF0D38A6-38ED-47F6-A15A-14A1C21890E4}" type="pres">
      <dgm:prSet presAssocID="{6734B9EA-2354-435D-891D-6FDE2ACC6B6C}" presName="vert1" presStyleCnt="0"/>
      <dgm:spPr/>
    </dgm:pt>
    <dgm:pt modelId="{8AC3289C-DD03-4751-9AE2-4FABC430EBAF}" type="pres">
      <dgm:prSet presAssocID="{F32BA573-9E6F-43BF-8C13-D6589ADC76F7}" presName="thickLine" presStyleLbl="alignNode1" presStyleIdx="2" presStyleCnt="4"/>
      <dgm:spPr/>
    </dgm:pt>
    <dgm:pt modelId="{AEC29AD2-E8DE-4B88-AFAC-AA183530365A}" type="pres">
      <dgm:prSet presAssocID="{F32BA573-9E6F-43BF-8C13-D6589ADC76F7}" presName="horz1" presStyleCnt="0"/>
      <dgm:spPr/>
    </dgm:pt>
    <dgm:pt modelId="{30D32FBA-F002-45EC-A15C-2B06F36C3BE5}" type="pres">
      <dgm:prSet presAssocID="{F32BA573-9E6F-43BF-8C13-D6589ADC76F7}" presName="tx1" presStyleLbl="revTx" presStyleIdx="2" presStyleCnt="4"/>
      <dgm:spPr/>
    </dgm:pt>
    <dgm:pt modelId="{4724CF67-80B0-4D3A-B861-33F26D459C89}" type="pres">
      <dgm:prSet presAssocID="{F32BA573-9E6F-43BF-8C13-D6589ADC76F7}" presName="vert1" presStyleCnt="0"/>
      <dgm:spPr/>
    </dgm:pt>
    <dgm:pt modelId="{1E92CA1C-0B40-4900-B75D-C4C5C62657E7}" type="pres">
      <dgm:prSet presAssocID="{7786C4CE-6E63-4639-803D-18C78DE3B05B}" presName="thickLine" presStyleLbl="alignNode1" presStyleIdx="3" presStyleCnt="4"/>
      <dgm:spPr/>
    </dgm:pt>
    <dgm:pt modelId="{4151ECBC-893C-40B2-A6A6-0A0786874339}" type="pres">
      <dgm:prSet presAssocID="{7786C4CE-6E63-4639-803D-18C78DE3B05B}" presName="horz1" presStyleCnt="0"/>
      <dgm:spPr/>
    </dgm:pt>
    <dgm:pt modelId="{790D3C9D-4893-46BF-A1D1-860F2754BD21}" type="pres">
      <dgm:prSet presAssocID="{7786C4CE-6E63-4639-803D-18C78DE3B05B}" presName="tx1" presStyleLbl="revTx" presStyleIdx="3" presStyleCnt="4"/>
      <dgm:spPr/>
    </dgm:pt>
    <dgm:pt modelId="{EFD080A5-0FD5-45B0-9399-3F5C48A7091D}" type="pres">
      <dgm:prSet presAssocID="{7786C4CE-6E63-4639-803D-18C78DE3B05B}" presName="vert1" presStyleCnt="0"/>
      <dgm:spPr/>
    </dgm:pt>
  </dgm:ptLst>
  <dgm:cxnLst>
    <dgm:cxn modelId="{36D2F906-7F53-4739-AAC0-55B74EC73816}" srcId="{DA7FAE90-C1B5-4A0D-8E82-E22374C2B9E6}" destId="{6734B9EA-2354-435D-891D-6FDE2ACC6B6C}" srcOrd="1" destOrd="0" parTransId="{75F5C385-2B2F-473B-BFCE-9B8313FDD3A4}" sibTransId="{E86185ED-9DC5-495C-9901-D8A86E6CC1AE}"/>
    <dgm:cxn modelId="{02CE8C1F-AE8E-4C97-AA09-FAC629ED3157}" type="presOf" srcId="{7786C4CE-6E63-4639-803D-18C78DE3B05B}" destId="{790D3C9D-4893-46BF-A1D1-860F2754BD21}" srcOrd="0" destOrd="0" presId="urn:microsoft.com/office/officeart/2008/layout/LinedList"/>
    <dgm:cxn modelId="{0D9B1829-80EE-4CDE-99BB-709E2C4011B6}" type="presOf" srcId="{17D30E8D-9F0B-4910-9716-456B13142A2A}" destId="{556B35B7-043E-4A86-AD14-5636343D2050}" srcOrd="0" destOrd="0" presId="urn:microsoft.com/office/officeart/2008/layout/LinedList"/>
    <dgm:cxn modelId="{CE2C4845-6384-45DA-B83C-EB0806067000}" srcId="{DA7FAE90-C1B5-4A0D-8E82-E22374C2B9E6}" destId="{17D30E8D-9F0B-4910-9716-456B13142A2A}" srcOrd="0" destOrd="0" parTransId="{18A63334-DE5C-4C4F-BB50-A9DBDA76F13A}" sibTransId="{29551F09-4368-4200-B551-446B309C2764}"/>
    <dgm:cxn modelId="{E13E3A72-698E-49A6-942A-BE7D191725BC}" type="presOf" srcId="{6734B9EA-2354-435D-891D-6FDE2ACC6B6C}" destId="{8135E8AD-F1FB-490C-A3B7-15DA5EDC788F}" srcOrd="0" destOrd="0" presId="urn:microsoft.com/office/officeart/2008/layout/LinedList"/>
    <dgm:cxn modelId="{E99C1757-6C8B-4F9F-A2A0-29FAD04A288F}" srcId="{DA7FAE90-C1B5-4A0D-8E82-E22374C2B9E6}" destId="{7786C4CE-6E63-4639-803D-18C78DE3B05B}" srcOrd="3" destOrd="0" parTransId="{D09AFD7D-6812-44A8-8F05-66AEFB87BB85}" sibTransId="{754A3C94-2D6B-4EAC-A4C4-2DF921D24A75}"/>
    <dgm:cxn modelId="{3457F7A7-4FD6-44D4-8341-2FCD30C56B74}" type="presOf" srcId="{DA7FAE90-C1B5-4A0D-8E82-E22374C2B9E6}" destId="{6E9B3B83-D405-43A2-A4A5-3C12AB1E1B70}" srcOrd="0" destOrd="0" presId="urn:microsoft.com/office/officeart/2008/layout/LinedList"/>
    <dgm:cxn modelId="{833363B7-C142-4066-92FE-77909224DC42}" srcId="{DA7FAE90-C1B5-4A0D-8E82-E22374C2B9E6}" destId="{F32BA573-9E6F-43BF-8C13-D6589ADC76F7}" srcOrd="2" destOrd="0" parTransId="{6E26E910-40E2-4A2F-8CF6-3E62E5003822}" sibTransId="{9B31E552-EB51-4754-9C46-2321877A765E}"/>
    <dgm:cxn modelId="{E9D96EEE-0585-4A0C-BE51-2957C4355B6A}" type="presOf" srcId="{F32BA573-9E6F-43BF-8C13-D6589ADC76F7}" destId="{30D32FBA-F002-45EC-A15C-2B06F36C3BE5}" srcOrd="0" destOrd="0" presId="urn:microsoft.com/office/officeart/2008/layout/LinedList"/>
    <dgm:cxn modelId="{47866E2D-7C41-4E25-9A1C-2873432D5F3B}" type="presParOf" srcId="{6E9B3B83-D405-43A2-A4A5-3C12AB1E1B70}" destId="{3A1D8D1C-DD15-45B2-86E6-7C8D33C67960}" srcOrd="0" destOrd="0" presId="urn:microsoft.com/office/officeart/2008/layout/LinedList"/>
    <dgm:cxn modelId="{030418EC-FD1A-40FB-A620-AC0BB0C9EA69}" type="presParOf" srcId="{6E9B3B83-D405-43A2-A4A5-3C12AB1E1B70}" destId="{191EBCE3-86A0-4466-94B7-3205678B21D2}" srcOrd="1" destOrd="0" presId="urn:microsoft.com/office/officeart/2008/layout/LinedList"/>
    <dgm:cxn modelId="{6FCE324F-1A9D-460D-B2D0-B7D746074583}" type="presParOf" srcId="{191EBCE3-86A0-4466-94B7-3205678B21D2}" destId="{556B35B7-043E-4A86-AD14-5636343D2050}" srcOrd="0" destOrd="0" presId="urn:microsoft.com/office/officeart/2008/layout/LinedList"/>
    <dgm:cxn modelId="{845A2F64-A2CD-494E-A055-5B0A798010C3}" type="presParOf" srcId="{191EBCE3-86A0-4466-94B7-3205678B21D2}" destId="{26AF5E0E-623A-42A4-A14C-E24F45DF8B56}" srcOrd="1" destOrd="0" presId="urn:microsoft.com/office/officeart/2008/layout/LinedList"/>
    <dgm:cxn modelId="{E5492645-5E57-4BB2-A39D-DF5D82BEBC24}" type="presParOf" srcId="{6E9B3B83-D405-43A2-A4A5-3C12AB1E1B70}" destId="{CAE1A919-12FE-4749-891C-DDF44DEAC56B}" srcOrd="2" destOrd="0" presId="urn:microsoft.com/office/officeart/2008/layout/LinedList"/>
    <dgm:cxn modelId="{EE47A533-23D2-44D3-8D25-DC9722BB8B75}" type="presParOf" srcId="{6E9B3B83-D405-43A2-A4A5-3C12AB1E1B70}" destId="{F0BF2E67-A852-4838-A65B-BD69E3CA8AC2}" srcOrd="3" destOrd="0" presId="urn:microsoft.com/office/officeart/2008/layout/LinedList"/>
    <dgm:cxn modelId="{239870A7-6347-4BBC-B979-D6872B1B4D5C}" type="presParOf" srcId="{F0BF2E67-A852-4838-A65B-BD69E3CA8AC2}" destId="{8135E8AD-F1FB-490C-A3B7-15DA5EDC788F}" srcOrd="0" destOrd="0" presId="urn:microsoft.com/office/officeart/2008/layout/LinedList"/>
    <dgm:cxn modelId="{17FE4967-74C7-4192-9EE0-97D413D99889}" type="presParOf" srcId="{F0BF2E67-A852-4838-A65B-BD69E3CA8AC2}" destId="{CF0D38A6-38ED-47F6-A15A-14A1C21890E4}" srcOrd="1" destOrd="0" presId="urn:microsoft.com/office/officeart/2008/layout/LinedList"/>
    <dgm:cxn modelId="{8C12FC64-733A-4AFB-8749-9BCA1775AB76}" type="presParOf" srcId="{6E9B3B83-D405-43A2-A4A5-3C12AB1E1B70}" destId="{8AC3289C-DD03-4751-9AE2-4FABC430EBAF}" srcOrd="4" destOrd="0" presId="urn:microsoft.com/office/officeart/2008/layout/LinedList"/>
    <dgm:cxn modelId="{54602E03-BDDD-459B-9A91-9AF80DB987B3}" type="presParOf" srcId="{6E9B3B83-D405-43A2-A4A5-3C12AB1E1B70}" destId="{AEC29AD2-E8DE-4B88-AFAC-AA183530365A}" srcOrd="5" destOrd="0" presId="urn:microsoft.com/office/officeart/2008/layout/LinedList"/>
    <dgm:cxn modelId="{553675E8-B733-4C94-86BD-87BC818DBD64}" type="presParOf" srcId="{AEC29AD2-E8DE-4B88-AFAC-AA183530365A}" destId="{30D32FBA-F002-45EC-A15C-2B06F36C3BE5}" srcOrd="0" destOrd="0" presId="urn:microsoft.com/office/officeart/2008/layout/LinedList"/>
    <dgm:cxn modelId="{BAAB4373-2E5E-4D8A-BF31-80BAC2BC9E58}" type="presParOf" srcId="{AEC29AD2-E8DE-4B88-AFAC-AA183530365A}" destId="{4724CF67-80B0-4D3A-B861-33F26D459C89}" srcOrd="1" destOrd="0" presId="urn:microsoft.com/office/officeart/2008/layout/LinedList"/>
    <dgm:cxn modelId="{CE6B8D4B-43D3-403E-AF46-96D52718A3D6}" type="presParOf" srcId="{6E9B3B83-D405-43A2-A4A5-3C12AB1E1B70}" destId="{1E92CA1C-0B40-4900-B75D-C4C5C62657E7}" srcOrd="6" destOrd="0" presId="urn:microsoft.com/office/officeart/2008/layout/LinedList"/>
    <dgm:cxn modelId="{A7A4383F-4453-4500-9A97-1F07EF683865}" type="presParOf" srcId="{6E9B3B83-D405-43A2-A4A5-3C12AB1E1B70}" destId="{4151ECBC-893C-40B2-A6A6-0A0786874339}" srcOrd="7" destOrd="0" presId="urn:microsoft.com/office/officeart/2008/layout/LinedList"/>
    <dgm:cxn modelId="{481C3FF4-BC31-4F94-9640-4A8D27A43691}" type="presParOf" srcId="{4151ECBC-893C-40B2-A6A6-0A0786874339}" destId="{790D3C9D-4893-46BF-A1D1-860F2754BD21}" srcOrd="0" destOrd="0" presId="urn:microsoft.com/office/officeart/2008/layout/LinedList"/>
    <dgm:cxn modelId="{7B15F4C5-C66E-465E-97A4-F74413B730AC}" type="presParOf" srcId="{4151ECBC-893C-40B2-A6A6-0A0786874339}" destId="{EFD080A5-0FD5-45B0-9399-3F5C48A709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8D1C-DD15-45B2-86E6-7C8D33C67960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B35B7-043E-4A86-AD14-5636343D2050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How does crime look on the different days of the week?</a:t>
          </a:r>
        </a:p>
      </dsp:txBody>
      <dsp:txXfrm>
        <a:off x="0" y="0"/>
        <a:ext cx="6492875" cy="1276350"/>
      </dsp:txXfrm>
    </dsp:sp>
    <dsp:sp modelId="{CAE1A919-12FE-4749-891C-DDF44DEAC56B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5E8AD-F1FB-490C-A3B7-15DA5EDC788F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What does it look like by month?</a:t>
          </a:r>
        </a:p>
      </dsp:txBody>
      <dsp:txXfrm>
        <a:off x="0" y="1276350"/>
        <a:ext cx="6492875" cy="1276350"/>
      </dsp:txXfrm>
    </dsp:sp>
    <dsp:sp modelId="{8AC3289C-DD03-4751-9AE2-4FABC430EBAF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32FBA-F002-45EC-A15C-2B06F36C3BE5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Which part of San Francisco has the most crime versus least?</a:t>
          </a:r>
        </a:p>
      </dsp:txBody>
      <dsp:txXfrm>
        <a:off x="0" y="2552700"/>
        <a:ext cx="6492875" cy="1276350"/>
      </dsp:txXfrm>
    </dsp:sp>
    <dsp:sp modelId="{1E92CA1C-0B40-4900-B75D-C4C5C62657E7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D3C9D-4893-46BF-A1D1-860F2754BD21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Pick a street or intersection and drill down to view types of crime in that area.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904AD-8844-9749-B134-BDF1B956258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CF37B-EDD2-0A42-B2C7-334E59747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1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CF37B-EDD2-0A42-B2C7-334E59747C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9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9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3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8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8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4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5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nsole.cloud.google.com/bigquery?project=omniscientify-web&amp;folder=&amp;organizationId=&amp;p=bigquery-public-data&amp;d=san_francisco_sfpd_incidents&amp;page=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A6105E-9E1C-9D44-A03B-F04347A6E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A San Francisco Crime Map: What story does Crime in San Francisco tell us over the course of a year?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AB290B-9BC2-3A4F-A5CB-75104D653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Team Members : Group 4: Chandler, Daniel, Elena, Joe O., Jorge, Nell</a:t>
            </a:r>
          </a:p>
        </p:txBody>
      </p:sp>
    </p:spTree>
    <p:extLst>
      <p:ext uri="{BB962C8B-B14F-4D97-AF65-F5344CB8AC3E}">
        <p14:creationId xmlns:p14="http://schemas.microsoft.com/office/powerpoint/2010/main" val="259207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55B0C-EB68-425F-A84F-3FE73C71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Conclusion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9775-2B66-4263-9226-FF7C508C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426" y="2811616"/>
            <a:ext cx="9833548" cy="36083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Day with the highest crime rate: </a:t>
            </a: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Saturday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Month with the highest Crime rate: </a:t>
            </a:r>
          </a:p>
          <a:p>
            <a:pPr lvl="1"/>
            <a:r>
              <a:rPr lang="en-US" sz="1600">
                <a:cs typeface="Calibri"/>
              </a:rPr>
              <a:t>October value: 9294</a:t>
            </a:r>
            <a:endParaRPr lang="en-US" sz="1600">
              <a:ea typeface="+mn-lt"/>
              <a:cs typeface="+mn-lt"/>
            </a:endParaRP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Heat map:</a:t>
            </a:r>
          </a:p>
          <a:p>
            <a:pPr lvl="1"/>
            <a:r>
              <a:rPr lang="en-US" sz="1600">
                <a:ea typeface="+mn-lt"/>
                <a:cs typeface="+mn-lt"/>
              </a:rPr>
              <a:t>Similarities between the different time frame </a:t>
            </a: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Areas where they were hot vs not throughout the year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Highest Crime</a:t>
            </a: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Larceny and Theft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Total categories: 39</a:t>
            </a:r>
          </a:p>
          <a:p>
            <a:pPr lvl="1"/>
            <a:endParaRPr lang="en-US" sz="160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  <a:p>
            <a:pPr lvl="1"/>
            <a:endParaRPr lang="en-US" sz="1600">
              <a:solidFill>
                <a:srgbClr val="000000"/>
              </a:solidFill>
              <a:cs typeface="Calibri"/>
            </a:endParaRPr>
          </a:p>
          <a:p>
            <a:pPr lvl="1"/>
            <a:endParaRPr lang="en-US" sz="1600">
              <a:solidFill>
                <a:srgbClr val="000000"/>
              </a:solidFill>
              <a:cs typeface="Calibri"/>
            </a:endParaRPr>
          </a:p>
          <a:p>
            <a:pPr lvl="1"/>
            <a:endParaRPr lang="en-US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479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E8999-441A-4E15-941D-2372ECA1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What were the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2B44-D7D6-41F7-A878-51E68F150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Issues with JavaScript with loading heatmaps and marker clusters  groups in one layer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"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Camir</a:t>
            </a:r>
            <a:r>
              <a:rPr lang="en-US" dirty="0">
                <a:solidFill>
                  <a:srgbClr val="000000"/>
                </a:solidFill>
                <a:cs typeface="Calibri"/>
              </a:rPr>
              <a:t>"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Large data set had similarities in our results across dimensions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Over 2,000,000 record, we used 1 year which is about 100,000 records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Connecting the flask app to the webpage project due to the size of the data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Would have made a very crowded heat map and charts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Managing data types</a:t>
            </a:r>
          </a:p>
        </p:txBody>
      </p:sp>
    </p:spTree>
    <p:extLst>
      <p:ext uri="{BB962C8B-B14F-4D97-AF65-F5344CB8AC3E}">
        <p14:creationId xmlns:p14="http://schemas.microsoft.com/office/powerpoint/2010/main" val="20521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FC83-2612-4D45-8F51-BB51F0C1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Wanna check out the page?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706D-2705-4636-B04F-6328D6F62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  <a:hlinkClick r:id="rId2"/>
              </a:rPr>
              <a:t>Click here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3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E80330-2DF0-D644-BB0F-A36D48F3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27" y="1908475"/>
            <a:ext cx="4559425" cy="397958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lvl="0" indent="-344170"/>
            <a:r>
              <a:rPr lang="en-US" sz="1600" b="1" dirty="0"/>
              <a:t>Why this topic you ask?</a:t>
            </a:r>
            <a:endParaRPr lang="en-US" sz="1600">
              <a:cs typeface="Arial"/>
            </a:endParaRPr>
          </a:p>
          <a:p>
            <a:pPr marL="457200" lvl="1" indent="0">
              <a:buNone/>
            </a:pPr>
            <a:endParaRPr lang="en-US" sz="1600">
              <a:cs typeface="Calibri" panose="020F0502020204030204"/>
            </a:endParaRPr>
          </a:p>
          <a:p>
            <a:pPr marL="795020" lvl="1" indent="-337820"/>
            <a:r>
              <a:rPr lang="en-US" sz="2000" dirty="0">
                <a:latin typeface="Aharoni"/>
                <a:cs typeface="Arial" panose="020B0604020202020204"/>
              </a:rPr>
              <a:t>Data </a:t>
            </a:r>
            <a:r>
              <a:rPr lang="en-US" sz="2000" dirty="0">
                <a:latin typeface="Aharoni"/>
                <a:ea typeface="+mn-lt"/>
                <a:cs typeface="+mn-lt"/>
              </a:rPr>
              <a:t>availability </a:t>
            </a:r>
            <a:endParaRPr lang="en-US" sz="2000">
              <a:latin typeface="Aharoni"/>
              <a:cs typeface="Calibri"/>
            </a:endParaRPr>
          </a:p>
          <a:p>
            <a:pPr marL="795020" lvl="1" indent="-337820"/>
            <a:r>
              <a:rPr lang="en-US" sz="2000" dirty="0">
                <a:latin typeface="Aharoni"/>
                <a:cs typeface="Calibri"/>
              </a:rPr>
              <a:t>San Francisco is a popular place </a:t>
            </a:r>
          </a:p>
          <a:p>
            <a:pPr marL="795020" lvl="1" indent="-337820"/>
            <a:r>
              <a:rPr lang="en-US" sz="2000" dirty="0">
                <a:latin typeface="Aharoni"/>
                <a:cs typeface="Calibri"/>
              </a:rPr>
              <a:t>Curiosity </a:t>
            </a:r>
          </a:p>
          <a:p>
            <a:pPr marL="795020" lvl="1" indent="-337820"/>
            <a:r>
              <a:rPr lang="en-US" sz="2000" dirty="0">
                <a:latin typeface="Aharoni"/>
                <a:cs typeface="Calibri"/>
              </a:rPr>
              <a:t>Will a certain part of town be "safer" than another?</a:t>
            </a:r>
          </a:p>
          <a:p>
            <a:pPr marL="795020" lvl="1" indent="-337820"/>
            <a:r>
              <a:rPr lang="en-US" sz="2000" dirty="0">
                <a:latin typeface="Aharoni"/>
                <a:cs typeface="Calibri"/>
              </a:rPr>
              <a:t>Found an opportunity to create dynamic maps with the data we found </a:t>
            </a:r>
          </a:p>
          <a:p>
            <a:pPr marL="795020" lvl="1" indent="-337820"/>
            <a:r>
              <a:rPr lang="en-US" sz="2000" dirty="0">
                <a:latin typeface="Aharoni"/>
                <a:cs typeface="Calibri"/>
              </a:rPr>
              <a:t>Large Data = Fun </a:t>
            </a:r>
            <a:r>
              <a:rPr lang="en-US" sz="2000" dirty="0" err="1">
                <a:latin typeface="Aharoni"/>
                <a:cs typeface="Calibri"/>
              </a:rPr>
              <a:t>fun</a:t>
            </a:r>
            <a:r>
              <a:rPr lang="en-US" sz="2000" dirty="0">
                <a:latin typeface="Aharoni"/>
                <a:cs typeface="Calibri"/>
              </a:rPr>
              <a:t> </a:t>
            </a:r>
          </a:p>
          <a:p>
            <a:pPr marL="795020" lvl="1" indent="-337820"/>
            <a:r>
              <a:rPr lang="en-US" sz="2000" dirty="0">
                <a:latin typeface="Aharoni"/>
                <a:cs typeface="Aharoni"/>
              </a:rPr>
              <a:t>Jorge used to work here</a:t>
            </a:r>
            <a:r>
              <a:rPr lang="en-US" dirty="0"/>
              <a:t>.</a:t>
            </a:r>
            <a:br>
              <a:rPr lang="en-US" dirty="0"/>
            </a:br>
            <a:endParaRPr lang="en-US" sz="1300">
              <a:cs typeface="Arial" panose="020B060402020202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0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E36B12AA-DE84-4204-8DB4-4E0B7105D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39" r="41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7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228D6-6BA8-DF40-A80B-5C2693DC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Questions we want answers to??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4058E9-3275-44E2-BFB9-3FDDCB3D8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52083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76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7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30371-4FED-7540-A175-2EA815C7CA61}"/>
              </a:ext>
            </a:extLst>
          </p:cNvPr>
          <p:cNvSpPr txBox="1"/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500" kern="1200">
                <a:latin typeface="+mj-lt"/>
                <a:ea typeface="+mj-ea"/>
                <a:cs typeface="+mj-cs"/>
              </a:rPr>
              <a:t>Data used:</a:t>
            </a:r>
            <a:endParaRPr lang="en-US"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1500" kern="1200">
                <a:latin typeface="+mj-lt"/>
                <a:ea typeface="+mj-ea"/>
                <a:cs typeface="+mj-cs"/>
              </a:rPr>
              <a:t>Google Cloud </a:t>
            </a:r>
            <a:r>
              <a:rPr lang="en-US" sz="1500" kern="1200" err="1">
                <a:latin typeface="+mj-lt"/>
                <a:ea typeface="+mj-ea"/>
                <a:cs typeface="+mj-cs"/>
              </a:rPr>
              <a:t>BigQuery</a:t>
            </a:r>
            <a:r>
              <a:rPr lang="en-US" sz="1500" kern="1200">
                <a:latin typeface="+mj-lt"/>
                <a:ea typeface="+mj-ea"/>
                <a:cs typeface="+mj-cs"/>
              </a:rPr>
              <a:t> Public Data</a:t>
            </a:r>
            <a:endParaRPr lang="en-US" sz="1500" kern="1200">
              <a:latin typeface="+mj-lt"/>
              <a:ea typeface="+mj-ea"/>
              <a:cs typeface="Calibri Light" panose="020F0302020204030204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1500" kern="1200">
                <a:latin typeface="+mj-lt"/>
                <a:ea typeface="+mj-ea"/>
                <a:cs typeface="+mj-cs"/>
              </a:rPr>
              <a:t>Dataset ID: </a:t>
            </a:r>
            <a:r>
              <a:rPr lang="en-US" sz="1500" kern="1200" err="1">
                <a:latin typeface="+mj-lt"/>
                <a:ea typeface="+mj-ea"/>
                <a:cs typeface="+mj-cs"/>
              </a:rPr>
              <a:t>bigquery-public-data:san_francisco_sfpd_incidents</a:t>
            </a:r>
            <a:endParaRPr lang="en-US" sz="1500" kern="1200" err="1">
              <a:latin typeface="+mj-lt"/>
              <a:ea typeface="+mj-ea"/>
              <a:cs typeface="Calibri Light" panose="020F0302020204030204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C46967-BE80-8844-9262-EE9001617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8" y="2638043"/>
            <a:ext cx="3363974" cy="34156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latin typeface="+mn-lt"/>
              </a:rPr>
              <a:t>Data Set(s) Link and Screenshots of Metadata.</a:t>
            </a:r>
            <a:endParaRPr kumimoji="0" lang="en-US" altLang="en-US" sz="2000" b="0" i="0" u="none" strike="noStrike" cap="none" normalizeH="0" baseline="0">
              <a:ln>
                <a:noFill/>
              </a:ln>
              <a:latin typeface="+mn-lt"/>
            </a:endParaRPr>
          </a:p>
          <a:p>
            <a:pPr marL="457200" marR="0" lvl="1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latin typeface="+mn-lt"/>
              </a:rPr>
              <a:t>Link: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latin typeface="+mn-lt"/>
                <a:hlinkClick r:id="rId2"/>
              </a:rPr>
              <a:t>https://console.cloud.google.com/bigquery?project=omniscientify-web&amp;folder=&amp;organizationId=&amp;p=bigquery-public-data&amp;d=san_francisco_sfpd_incidents&amp;page=dataset</a:t>
            </a:r>
            <a:endParaRPr kumimoji="0" lang="en-US" altLang="en-US" sz="2000" b="0" i="0" u="none" strike="noStrike" cap="none" normalizeH="0" baseline="0">
              <a:ln>
                <a:noFill/>
              </a:ln>
              <a:latin typeface="+mn-lt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latin typeface="+mn-lt"/>
            </a:endParaRPr>
          </a:p>
        </p:txBody>
      </p:sp>
      <p:pic>
        <p:nvPicPr>
          <p:cNvPr id="1029" name="Picture 1196174330">
            <a:extLst>
              <a:ext uri="{FF2B5EF4-FFF2-40B4-BE49-F238E27FC236}">
                <a16:creationId xmlns:a16="http://schemas.microsoft.com/office/drawing/2014/main" id="{224D1D14-EC22-9F48-91C6-30B17591A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 r="16442"/>
          <a:stretch/>
        </p:blipFill>
        <p:spPr bwMode="auto">
          <a:xfrm>
            <a:off x="5297763" y="1160676"/>
            <a:ext cx="6250769" cy="437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65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22D0-F475-604B-8458-D366E0D1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821"/>
            <a:ext cx="10515600" cy="1325563"/>
          </a:xfrm>
        </p:spPr>
        <p:txBody>
          <a:bodyPr/>
          <a:lstStyle/>
          <a:p>
            <a:pPr algn="ctr"/>
            <a:r>
              <a:rPr lang="en-US"/>
              <a:t>Crime percentage by day of the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3F120-4A81-EF4E-9604-7CC62C437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963" y="1286868"/>
            <a:ext cx="9185455" cy="52423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07A9D-4530-5945-923A-ECC2E31AF62E}"/>
              </a:ext>
            </a:extLst>
          </p:cNvPr>
          <p:cNvSpPr txBox="1"/>
          <p:nvPr/>
        </p:nvSpPr>
        <p:spPr>
          <a:xfrm>
            <a:off x="7017249" y="3215817"/>
            <a:ext cx="1808252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highlight>
                  <a:srgbClr val="00FFFF"/>
                </a:highlight>
              </a:rPr>
              <a:t>Mon: 14.1%</a:t>
            </a:r>
            <a:endParaRPr lang="en-US" b="1">
              <a:highlight>
                <a:srgbClr val="00FFFF"/>
              </a:highlight>
              <a:cs typeface="Calibri"/>
            </a:endParaRPr>
          </a:p>
          <a:p>
            <a:r>
              <a:rPr lang="en-US" b="1">
                <a:solidFill>
                  <a:schemeClr val="bg1"/>
                </a:solidFill>
                <a:highlight>
                  <a:srgbClr val="0000FF"/>
                </a:highlight>
              </a:rPr>
              <a:t>Tues: 13.7%</a:t>
            </a:r>
            <a:endParaRPr lang="en-US" b="1">
              <a:solidFill>
                <a:schemeClr val="bg1"/>
              </a:solidFill>
              <a:highlight>
                <a:srgbClr val="0000FF"/>
              </a:highlight>
              <a:cs typeface="Calibri"/>
            </a:endParaRPr>
          </a:p>
          <a:p>
            <a:r>
              <a:rPr lang="en-US" b="1">
                <a:solidFill>
                  <a:schemeClr val="accent2"/>
                </a:solidFill>
              </a:rPr>
              <a:t>Wed: 13.5%</a:t>
            </a:r>
            <a:endParaRPr lang="en-US" b="1">
              <a:solidFill>
                <a:schemeClr val="accent2"/>
              </a:solidFill>
              <a:cs typeface="Calibri"/>
            </a:endParaRPr>
          </a:p>
          <a:p>
            <a:r>
              <a:rPr lang="en-US" b="1">
                <a:highlight>
                  <a:srgbClr val="FFFF00"/>
                </a:highlight>
              </a:rPr>
              <a:t>Thurs: 13.9%</a:t>
            </a:r>
            <a:endParaRPr lang="en-US" b="1">
              <a:highlight>
                <a:srgbClr val="FFFF00"/>
              </a:highlight>
              <a:cs typeface="Calibri"/>
            </a:endParaRPr>
          </a:p>
          <a:p>
            <a:r>
              <a:rPr lang="en-US" b="1">
                <a:solidFill>
                  <a:schemeClr val="bg1"/>
                </a:solidFill>
                <a:highlight>
                  <a:srgbClr val="808080"/>
                </a:highlight>
              </a:rPr>
              <a:t>Fri: 14.1%</a:t>
            </a:r>
            <a:endParaRPr lang="en-US" b="1">
              <a:solidFill>
                <a:schemeClr val="bg1"/>
              </a:solidFill>
              <a:highlight>
                <a:srgbClr val="808080"/>
              </a:highlight>
              <a:cs typeface="Calibri"/>
            </a:endParaRPr>
          </a:p>
          <a:p>
            <a:r>
              <a:rPr lang="en-US" b="1">
                <a:solidFill>
                  <a:schemeClr val="bg1"/>
                </a:solidFill>
                <a:highlight>
                  <a:srgbClr val="C0C0C0"/>
                </a:highlight>
              </a:rPr>
              <a:t>Sat: 15.4%</a:t>
            </a:r>
            <a:endParaRPr lang="en-US" b="1">
              <a:solidFill>
                <a:schemeClr val="bg1"/>
              </a:solidFill>
              <a:highlight>
                <a:srgbClr val="C0C0C0"/>
              </a:highlight>
              <a:cs typeface="Calibri"/>
            </a:endParaRPr>
          </a:p>
          <a:p>
            <a:r>
              <a:rPr lang="en-US" b="1">
                <a:solidFill>
                  <a:schemeClr val="bg1"/>
                </a:solidFill>
                <a:highlight>
                  <a:srgbClr val="FF0000"/>
                </a:highlight>
              </a:rPr>
              <a:t>Sun: 15.3%</a:t>
            </a:r>
            <a:endParaRPr lang="en-US" b="1">
              <a:solidFill>
                <a:schemeClr val="bg1"/>
              </a:solidFill>
              <a:highlight>
                <a:srgbClr val="FF0000"/>
              </a:highlight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9A70B-EC6A-9942-9796-659E86364C6B}"/>
              </a:ext>
            </a:extLst>
          </p:cNvPr>
          <p:cNvSpPr/>
          <p:nvPr/>
        </p:nvSpPr>
        <p:spPr>
          <a:xfrm>
            <a:off x="8150569" y="1290329"/>
            <a:ext cx="2303320" cy="1049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22D0-F475-604B-8458-D366E0D1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821"/>
            <a:ext cx="10515600" cy="1325563"/>
          </a:xfrm>
        </p:spPr>
        <p:txBody>
          <a:bodyPr/>
          <a:lstStyle/>
          <a:p>
            <a:pPr algn="ctr"/>
            <a:r>
              <a:rPr lang="en-US"/>
              <a:t>Crime percentage by day of the month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DCD69F-6835-B745-8E4E-9388A607C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082" y="1407560"/>
            <a:ext cx="6120882" cy="53006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07A9D-4530-5945-923A-ECC2E31AF62E}"/>
              </a:ext>
            </a:extLst>
          </p:cNvPr>
          <p:cNvSpPr txBox="1"/>
          <p:nvPr/>
        </p:nvSpPr>
        <p:spPr>
          <a:xfrm>
            <a:off x="7737296" y="2406131"/>
            <a:ext cx="1808252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Jan: 8.4%</a:t>
            </a: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highlight>
                  <a:srgbClr val="00FF00"/>
                </a:highlight>
              </a:rPr>
              <a:t>Feb: 7.8%</a:t>
            </a:r>
            <a:endParaRPr lang="en-US" b="1">
              <a:solidFill>
                <a:schemeClr val="accent1">
                  <a:lumMod val="75000"/>
                </a:schemeClr>
              </a:solidFill>
              <a:highlight>
                <a:srgbClr val="00FF00"/>
              </a:highlight>
              <a:cs typeface="Calibri"/>
            </a:endParaRP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Mar: 8.7%</a:t>
            </a:r>
            <a:endParaRPr lang="en-US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Apr: 8.1%</a:t>
            </a:r>
            <a:endParaRPr lang="en-US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May: 8.5%</a:t>
            </a:r>
            <a:endParaRPr lang="en-US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Jun: 8.3%</a:t>
            </a:r>
            <a:endParaRPr lang="en-US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Jul: 8.6%</a:t>
            </a:r>
            <a:endParaRPr lang="en-US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Aug: 8.4%</a:t>
            </a:r>
            <a:endParaRPr lang="en-US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Sept: 8.2%</a:t>
            </a:r>
            <a:endParaRPr lang="en-US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highlight>
                  <a:srgbClr val="FF0000"/>
                </a:highlight>
              </a:rPr>
              <a:t>Oct: 8.7%</a:t>
            </a:r>
            <a:endParaRPr lang="en-US" b="1">
              <a:solidFill>
                <a:schemeClr val="accent1">
                  <a:lumMod val="75000"/>
                </a:schemeClr>
              </a:solidFill>
              <a:highlight>
                <a:srgbClr val="FF0000"/>
              </a:highlight>
              <a:cs typeface="Calibri"/>
            </a:endParaRP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Nov: 8.2%</a:t>
            </a:r>
            <a:endParaRPr lang="en-US" b="1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Dec: 7.9%</a:t>
            </a:r>
            <a:endParaRPr lang="en-US" b="1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9A70B-EC6A-9942-9796-659E86364C6B}"/>
              </a:ext>
            </a:extLst>
          </p:cNvPr>
          <p:cNvSpPr/>
          <p:nvPr/>
        </p:nvSpPr>
        <p:spPr>
          <a:xfrm>
            <a:off x="7376845" y="1407560"/>
            <a:ext cx="2045413" cy="791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6CE6C1-A582-4762-A661-5B273FE467AF}"/>
              </a:ext>
            </a:extLst>
          </p:cNvPr>
          <p:cNvSpPr txBox="1"/>
          <p:nvPr/>
        </p:nvSpPr>
        <p:spPr>
          <a:xfrm>
            <a:off x="8916387" y="2453816"/>
            <a:ext cx="2851605" cy="32008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January value: 8957</a:t>
            </a:r>
          </a:p>
          <a:p>
            <a:r>
              <a:rPr lang="en-US" sz="1600">
                <a:ea typeface="+mn-lt"/>
                <a:cs typeface="+mn-lt"/>
              </a:rPr>
              <a:t>February value: 8297</a:t>
            </a:r>
          </a:p>
          <a:p>
            <a:r>
              <a:rPr lang="en-US" sz="1600">
                <a:ea typeface="+mn-lt"/>
                <a:cs typeface="+mn-lt"/>
              </a:rPr>
              <a:t>March value: 9286</a:t>
            </a:r>
          </a:p>
          <a:p>
            <a:r>
              <a:rPr lang="en-US" sz="1600">
                <a:ea typeface="+mn-lt"/>
                <a:cs typeface="+mn-lt"/>
              </a:rPr>
              <a:t>April value: 8599</a:t>
            </a:r>
          </a:p>
          <a:p>
            <a:r>
              <a:rPr lang="en-US" sz="1600">
                <a:ea typeface="+mn-lt"/>
                <a:cs typeface="+mn-lt"/>
              </a:rPr>
              <a:t>May value: 9047</a:t>
            </a:r>
          </a:p>
          <a:p>
            <a:r>
              <a:rPr lang="en-US" sz="1600">
                <a:ea typeface="+mn-lt"/>
                <a:cs typeface="+mn-lt"/>
              </a:rPr>
              <a:t>June value: 8862</a:t>
            </a:r>
          </a:p>
          <a:p>
            <a:r>
              <a:rPr lang="en-US" sz="1600">
                <a:ea typeface="+mn-lt"/>
                <a:cs typeface="+mn-lt"/>
              </a:rPr>
              <a:t>July value: 9178</a:t>
            </a:r>
          </a:p>
          <a:p>
            <a:r>
              <a:rPr lang="en-US" sz="1600">
                <a:ea typeface="+mn-lt"/>
                <a:cs typeface="+mn-lt"/>
              </a:rPr>
              <a:t>August value: 8924</a:t>
            </a:r>
          </a:p>
          <a:p>
            <a:r>
              <a:rPr lang="en-US" sz="1600">
                <a:ea typeface="+mn-lt"/>
                <a:cs typeface="+mn-lt"/>
              </a:rPr>
              <a:t>September value: 8722</a:t>
            </a:r>
          </a:p>
          <a:p>
            <a:r>
              <a:rPr lang="en-US" sz="1600">
                <a:ea typeface="+mn-lt"/>
                <a:cs typeface="+mn-lt"/>
              </a:rPr>
              <a:t>October value: 9294</a:t>
            </a:r>
          </a:p>
          <a:p>
            <a:r>
              <a:rPr lang="en-US" sz="1600">
                <a:ea typeface="+mn-lt"/>
                <a:cs typeface="+mn-lt"/>
              </a:rPr>
              <a:t>November value: 8702</a:t>
            </a:r>
          </a:p>
          <a:p>
            <a:r>
              <a:rPr lang="en-US" sz="1600">
                <a:ea typeface="+mn-lt"/>
                <a:cs typeface="+mn-lt"/>
              </a:rPr>
              <a:t>December value: 8410</a:t>
            </a:r>
          </a:p>
          <a:p>
            <a:endParaRPr lang="en-US" sz="1000">
              <a:highlight>
                <a:srgbClr val="00FFFF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67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710104-AF86-7B44-9379-88698960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Crimes committed per day of the week, by month</a:t>
            </a: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02576DA-91C1-4228-845C-997D1903F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255" y="1875045"/>
            <a:ext cx="10044546" cy="4210932"/>
          </a:xfrm>
        </p:spPr>
      </p:pic>
    </p:spTree>
    <p:extLst>
      <p:ext uri="{BB962C8B-B14F-4D97-AF65-F5344CB8AC3E}">
        <p14:creationId xmlns:p14="http://schemas.microsoft.com/office/powerpoint/2010/main" val="315468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17BE-C147-41AF-92DA-315D40B2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Heat Map of the First 6 months vs the Last 6 months</a:t>
            </a:r>
            <a:endParaRPr lang="en-US" sz="3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DDFEC-5916-4B7B-9304-524FC255F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First 6 Months : </a:t>
            </a:r>
            <a:r>
              <a:rPr lang="en-US" b="0">
                <a:ea typeface="+mn-lt"/>
                <a:cs typeface="+mn-lt"/>
              </a:rPr>
              <a:t>53,048 cases</a:t>
            </a:r>
            <a:endParaRPr lang="en-US"/>
          </a:p>
        </p:txBody>
      </p:sp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1BB606C3-36A9-410B-BAFA-9FE070FD51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70746"/>
            <a:ext cx="5157787" cy="335324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64AAC-F286-4AD3-810F-409056DF9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Last 6 months: </a:t>
            </a:r>
            <a:r>
              <a:rPr lang="en-US" b="0">
                <a:ea typeface="+mn-lt"/>
                <a:cs typeface="+mn-lt"/>
              </a:rPr>
              <a:t>53,830‬ cases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9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78031F8C-DB73-48AD-95E7-2BB1CDD29B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23480"/>
            <a:ext cx="5183188" cy="3247778"/>
          </a:xfrm>
        </p:spPr>
      </p:pic>
    </p:spTree>
    <p:extLst>
      <p:ext uri="{BB962C8B-B14F-4D97-AF65-F5344CB8AC3E}">
        <p14:creationId xmlns:p14="http://schemas.microsoft.com/office/powerpoint/2010/main" val="29385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3789-1A8D-4CE0-852A-DD52A32E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511" y="775433"/>
            <a:ext cx="10515600" cy="1325563"/>
          </a:xfrm>
        </p:spPr>
        <p:txBody>
          <a:bodyPr/>
          <a:lstStyle/>
          <a:p>
            <a:r>
              <a:rPr lang="en-US" sz="3600">
                <a:ea typeface="+mj-lt"/>
                <a:cs typeface="+mj-lt"/>
              </a:rPr>
              <a:t>Heat Map of the First 3 months vs the Last 3 months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76126-37B5-4589-A93D-04187E217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First 3 months</a:t>
            </a:r>
            <a:endParaRPr lang="en-US"/>
          </a:p>
        </p:txBody>
      </p:sp>
      <p:pic>
        <p:nvPicPr>
          <p:cNvPr id="7" name="Picture 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83D7EB18-FA53-4170-A2DB-D6F808CEDC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7873" y="2516798"/>
            <a:ext cx="2137064" cy="151581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AE0D1-CBF3-4C87-96FD-692C205B5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Last 3 months</a:t>
            </a:r>
            <a:endParaRPr lang="en-US"/>
          </a:p>
        </p:txBody>
      </p:sp>
      <p:pic>
        <p:nvPicPr>
          <p:cNvPr id="9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88BFF911-2C33-438C-867D-B102AF3E76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206262" y="2518844"/>
            <a:ext cx="2193804" cy="1511726"/>
          </a:xfrm>
        </p:spPr>
      </p:pic>
      <p:pic>
        <p:nvPicPr>
          <p:cNvPr id="11" name="Picture 11" descr="A picture containing map, text&#10;&#10;Description generated with very high confidence">
            <a:extLst>
              <a:ext uri="{FF2B5EF4-FFF2-40B4-BE49-F238E27FC236}">
                <a16:creationId xmlns:a16="http://schemas.microsoft.com/office/drawing/2014/main" id="{28F4E4E0-7326-4448-88E7-5B6D06BD1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631" y="4182644"/>
            <a:ext cx="2743200" cy="1798619"/>
          </a:xfrm>
          <a:prstGeom prst="rect">
            <a:avLst/>
          </a:prstGeom>
        </p:spPr>
      </p:pic>
      <p:pic>
        <p:nvPicPr>
          <p:cNvPr id="13" name="Picture 13" descr="A close up of a map&#10;&#10;Description generated with high confidence">
            <a:extLst>
              <a:ext uri="{FF2B5EF4-FFF2-40B4-BE49-F238E27FC236}">
                <a16:creationId xmlns:a16="http://schemas.microsoft.com/office/drawing/2014/main" id="{E94AD993-29C6-491C-9C4D-B83C0D6E2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953" y="2520717"/>
            <a:ext cx="2450124" cy="1511765"/>
          </a:xfrm>
          <a:prstGeom prst="rect">
            <a:avLst/>
          </a:prstGeom>
        </p:spPr>
      </p:pic>
      <p:pic>
        <p:nvPicPr>
          <p:cNvPr id="15" name="Picture 15" descr="A close up of a map&#10;&#10;Description generated with high confidence">
            <a:extLst>
              <a:ext uri="{FF2B5EF4-FFF2-40B4-BE49-F238E27FC236}">
                <a16:creationId xmlns:a16="http://schemas.microsoft.com/office/drawing/2014/main" id="{8F8E22C7-6CD0-4A50-8B8D-9B22AD3B8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5385" y="2525070"/>
            <a:ext cx="2203939" cy="1503059"/>
          </a:xfrm>
          <a:prstGeom prst="rect">
            <a:avLst/>
          </a:prstGeom>
        </p:spPr>
      </p:pic>
      <p:pic>
        <p:nvPicPr>
          <p:cNvPr id="17" name="Picture 17" descr="A close up of a map&#10;&#10;Description generated with high confidence">
            <a:extLst>
              <a:ext uri="{FF2B5EF4-FFF2-40B4-BE49-F238E27FC236}">
                <a16:creationId xmlns:a16="http://schemas.microsoft.com/office/drawing/2014/main" id="{AF6B6023-7C15-49EF-8FA7-AADA347E1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6554" y="4185756"/>
            <a:ext cx="2743200" cy="16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9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5F7A62013E345BEC08632E206F78E" ma:contentTypeVersion="2" ma:contentTypeDescription="Create a new document." ma:contentTypeScope="" ma:versionID="a8983d5dcd8545c160cb4f8b20d9dc0f">
  <xsd:schema xmlns:xsd="http://www.w3.org/2001/XMLSchema" xmlns:xs="http://www.w3.org/2001/XMLSchema" xmlns:p="http://schemas.microsoft.com/office/2006/metadata/properties" xmlns:ns2="d6e6819e-05b0-4c5b-940c-915ab3db398d" targetNamespace="http://schemas.microsoft.com/office/2006/metadata/properties" ma:root="true" ma:fieldsID="9e406d2d6ea7090b9855fc78b8144cbd" ns2:_="">
    <xsd:import namespace="d6e6819e-05b0-4c5b-940c-915ab3db39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e6819e-05b0-4c5b-940c-915ab3db3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554382-CD0D-4A31-BCAC-F99EED8C6E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e6819e-05b0-4c5b-940c-915ab3db39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3467E2-BA6D-470F-93C0-82A77AD794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57229-FE98-47DC-85DF-1298FA93FC5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 San Francisco Crime Map: What story does Crime in San Francisco tell us over the course of a year?</vt:lpstr>
      <vt:lpstr>PowerPoint Presentation</vt:lpstr>
      <vt:lpstr>Questions we want answers to??</vt:lpstr>
      <vt:lpstr>PowerPoint Presentation</vt:lpstr>
      <vt:lpstr>Crime percentage by day of the week</vt:lpstr>
      <vt:lpstr>Crime percentage by day of the month</vt:lpstr>
      <vt:lpstr>Crimes committed per day of the week, by month</vt:lpstr>
      <vt:lpstr>Heat Map of the First 6 months vs the Last 6 months</vt:lpstr>
      <vt:lpstr>Heat Map of the First 3 months vs the Last 3 months </vt:lpstr>
      <vt:lpstr>Conclusion</vt:lpstr>
      <vt:lpstr>What were the issues?</vt:lpstr>
      <vt:lpstr>Wanna check out the page?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San Francisco Crime Map</dc:title>
  <dc:creator>Joey Orona</dc:creator>
  <cp:revision>147</cp:revision>
  <dcterms:created xsi:type="dcterms:W3CDTF">2020-04-21T00:41:34Z</dcterms:created>
  <dcterms:modified xsi:type="dcterms:W3CDTF">2020-04-23T01:53:25Z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0x0101007FB5F7A62013E345BEC08632E206F78E</vt:lpwstr>
  </property>
</Properties>
</file>