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1" autoAdjust="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B3676-F3DC-404B-8696-5F551757D281}" type="datetimeFigureOut">
              <a:rPr lang="ru-RU" smtClean="0"/>
              <a:t>12.07.2022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5FA7D-3F8E-49B9-87F5-AD03681491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11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7F8B7-CC4D-4E18-874C-D6323133B1B6}" type="datetime1">
              <a:rPr lang="ru-RU" smtClean="0"/>
              <a:t>12.07.2022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046-522E-44D9-92D7-D5161DC5FB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970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FB7A09-F54A-45B3-AE50-AEDD41305DA9}" type="datetime1">
              <a:rPr lang="ru-RU" smtClean="0"/>
              <a:t>12.07.2022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046-522E-44D9-92D7-D5161DC5F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89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FF0457-F81A-42EF-B7A9-D904686D211B}" type="datetime1">
              <a:rPr lang="ru-RU" smtClean="0"/>
              <a:t>12.07.2022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046-522E-44D9-92D7-D5161DC5F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46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71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F92B80-CEB1-4ED1-A4D2-E5CFEABC3725}" type="datetime1">
              <a:rPr lang="ru-RU" smtClean="0"/>
              <a:t>12.07.2022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046-522E-44D9-92D7-D5161DC5F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893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7A2659-AA9C-493E-B378-C66CFCEB3DB0}" type="datetime1">
              <a:rPr lang="ru-RU" smtClean="0"/>
              <a:t>12.07.2022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046-522E-44D9-92D7-D5161DC5F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329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EF96EE-DC2A-4FDD-A1D8-3D9A5EB848CF}" type="datetime1">
              <a:rPr lang="ru-RU" smtClean="0"/>
              <a:t>12.07.2022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046-522E-44D9-92D7-D5161DC5F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98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5F7E6D-B422-4E1E-AA6B-CB4954F2521B}" type="datetime1">
              <a:rPr lang="ru-RU" smtClean="0"/>
              <a:t>12.07.2022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046-522E-44D9-92D7-D5161DC5F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94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B07095-01B9-4AEE-B1CF-801CB6D2572D}" type="datetime1">
              <a:rPr lang="ru-RU" smtClean="0"/>
              <a:t>12.07.2022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046-522E-44D9-92D7-D5161DC5F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58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FDB1C6-B858-4780-915B-F3574B6018B7}" type="datetime1">
              <a:rPr lang="ru-RU" smtClean="0"/>
              <a:t>12.07.2022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046-522E-44D9-92D7-D5161DC5F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92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513A8C-6A40-4D48-960F-12F63E50C244}" type="datetime1">
              <a:rPr lang="ru-RU" smtClean="0"/>
              <a:t>12.07.2022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046-522E-44D9-92D7-D5161DC5F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2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E1046-522E-44D9-92D7-D5161DC5F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4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&#1058;&#1072;&#1073;&#1083;&#1080;&#1094;&#1072;%2022.jpg" TargetMode="Externa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 smtClean="0"/>
              <a:t>Анализ взаимодействия пользователей с карточками Яндекс.Дзен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079630"/>
            <a:ext cx="9144000" cy="1178169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600"/>
              </a:spcBef>
            </a:pPr>
            <a:r>
              <a:rPr lang="ru-RU" dirty="0" err="1" smtClean="0"/>
              <a:t>Шелег</a:t>
            </a:r>
            <a:r>
              <a:rPr lang="ru-RU" dirty="0" smtClean="0"/>
              <a:t> Елены</a:t>
            </a:r>
          </a:p>
          <a:p>
            <a:pPr algn="l">
              <a:spcBef>
                <a:spcPts val="600"/>
              </a:spcBef>
            </a:pPr>
            <a:r>
              <a:rPr lang="ru-RU" dirty="0" smtClean="0"/>
              <a:t>Когорта 42</a:t>
            </a:r>
          </a:p>
          <a:p>
            <a:pPr algn="l">
              <a:spcBef>
                <a:spcPts val="600"/>
              </a:spcBef>
            </a:pPr>
            <a:r>
              <a:rPr lang="en-US" dirty="0"/>
              <a:t>s</a:t>
            </a:r>
            <a:r>
              <a:rPr lang="en-US" dirty="0" smtClean="0"/>
              <a:t>heleg.elena@bk.ru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94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580293"/>
            <a:ext cx="10515600" cy="1424354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Пользователи предпочитают следующие связки в карточках и источниках: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2092570"/>
            <a:ext cx="10515600" cy="39301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Путешествия    Рассказы (4587 событий)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Россия    Общество (3471 событие)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Кино    Наука (3279 </a:t>
            </a:r>
            <a:r>
              <a:rPr lang="ru-RU" dirty="0"/>
              <a:t>событий)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Россия    Россия (2847 </a:t>
            </a:r>
            <a:r>
              <a:rPr lang="ru-RU" dirty="0"/>
              <a:t>событий)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Полезные советы    Подборки (2795 </a:t>
            </a:r>
            <a:r>
              <a:rPr lang="ru-RU" dirty="0"/>
              <a:t>событий)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Семейные отношения    Общество (2727 </a:t>
            </a:r>
            <a:r>
              <a:rPr lang="ru-RU" dirty="0"/>
              <a:t>событий)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Полезные советы    Отношения (2716 </a:t>
            </a:r>
            <a:r>
              <a:rPr lang="ru-RU" dirty="0"/>
              <a:t>событий)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Путешествия    </a:t>
            </a:r>
            <a:r>
              <a:rPr lang="ru-RU" dirty="0" smtClean="0"/>
              <a:t>История (2643 события)</a:t>
            </a:r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2971800" y="2233246"/>
            <a:ext cx="219808" cy="149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2177561" y="2693377"/>
            <a:ext cx="219808" cy="149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1957753" y="3143250"/>
            <a:ext cx="219808" cy="149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2177561" y="3593123"/>
            <a:ext cx="219808" cy="149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3581400" y="4060335"/>
            <a:ext cx="219808" cy="149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4170484" y="4504592"/>
            <a:ext cx="219808" cy="149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>
            <a:off x="3569677" y="4957762"/>
            <a:ext cx="219808" cy="149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2971800" y="5416061"/>
            <a:ext cx="219808" cy="149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046-522E-44D9-92D7-D5161DC5FB8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501162"/>
            <a:ext cx="10515600" cy="1239715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Вывод: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2277208"/>
            <a:ext cx="10515600" cy="381244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ru-RU" dirty="0" smtClean="0"/>
              <a:t>В рассматриваемом временном периоде наблюдается два пика активности по визитам – слабый, в интервале 18:28 -18:34 (в сумме около 2,5К), и сильный, в интервале 18:57-18:58 (в сумме свыше 60К).</a:t>
            </a:r>
          </a:p>
          <a:p>
            <a:pPr marL="457200" indent="-457200">
              <a:buAutoNum type="arabicPeriod"/>
            </a:pPr>
            <a:r>
              <a:rPr lang="ru-RU" dirty="0" smtClean="0"/>
              <a:t>Источник «Семейное отношения» – топ-1 источник по генерации карточек (10,74%).</a:t>
            </a:r>
          </a:p>
          <a:p>
            <a:pPr marL="457200" indent="-457200">
              <a:buAutoNum type="arabicPeriod"/>
            </a:pPr>
            <a:r>
              <a:rPr lang="ru-RU" dirty="0" smtClean="0"/>
              <a:t>Источник «Путешествия» хорошо генерирует с «Рассказы» (4587 событий), а источник «Россия»-переходы в карточки «Общество» (3471 событий). Источник «Кино» также хорошо генерирует переходы в «Науки» (33279 событий).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046-522E-44D9-92D7-D5161DC5FB8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4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701041"/>
            <a:ext cx="10515600" cy="914400"/>
          </a:xfrm>
        </p:spPr>
        <p:txBody>
          <a:bodyPr/>
          <a:lstStyle/>
          <a:p>
            <a:r>
              <a:rPr lang="ru-RU" sz="3600" dirty="0" smtClean="0"/>
              <a:t>Оглавление 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615441"/>
            <a:ext cx="10515600" cy="447421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ru-RU" dirty="0" smtClean="0">
                <a:hlinkClick r:id="rId2" action="ppaction://hlinksldjump"/>
              </a:rPr>
              <a:t>Базовая информация</a:t>
            </a:r>
            <a:endParaRPr lang="ru-RU" dirty="0"/>
          </a:p>
          <a:p>
            <a:pPr marL="457200" indent="-457200">
              <a:buAutoNum type="arabicPeriod"/>
            </a:pPr>
            <a:r>
              <a:rPr lang="ru-RU" sz="2800" dirty="0" smtClean="0">
                <a:hlinkClick r:id="rId3" action="ppaction://hlinksldjump"/>
              </a:rPr>
              <a:t>Задача исследования</a:t>
            </a:r>
            <a:endParaRPr lang="ru-RU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dirty="0" smtClean="0">
                <a:hlinkClick r:id="rId4" action="ppaction://hlinksldjump"/>
              </a:rPr>
              <a:t>Дашборд Яндекс.Дзен</a:t>
            </a:r>
            <a:endParaRPr lang="ru-RU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dirty="0" smtClean="0">
                <a:hlinkClick r:id="rId5" action="ppaction://hlinksldjump"/>
              </a:rPr>
              <a:t>График </a:t>
            </a:r>
            <a:r>
              <a:rPr lang="ru-RU" dirty="0">
                <a:hlinkClick r:id="rId5" action="ppaction://hlinksldjump"/>
              </a:rPr>
              <a:t>взаимодействия пользователей с карточками в системе с разбивкой по темам </a:t>
            </a:r>
            <a:r>
              <a:rPr lang="ru-RU" dirty="0" smtClean="0">
                <a:hlinkClick r:id="rId5" action="ppaction://hlinksldjump"/>
              </a:rPr>
              <a:t>карточек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dirty="0">
                <a:hlinkClick r:id="rId6" action="ppaction://hlinkfile"/>
              </a:rPr>
              <a:t>График взаимодействия процента событий по темам карточек </a:t>
            </a:r>
            <a:endParaRPr lang="en-US" dirty="0" smtClean="0">
              <a:hlinkClick r:id="rId7" action="ppaction://hlinksldjump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dirty="0" smtClean="0">
                <a:hlinkClick r:id="rId7" action="ppaction://hlinksldjump"/>
              </a:rPr>
              <a:t>Диаграмма </a:t>
            </a:r>
            <a:r>
              <a:rPr lang="ru-RU" dirty="0">
                <a:hlinkClick r:id="rId7" action="ppaction://hlinksldjump"/>
              </a:rPr>
              <a:t>разбивки событий по темам </a:t>
            </a:r>
            <a:r>
              <a:rPr lang="ru-RU" dirty="0" smtClean="0">
                <a:hlinkClick r:id="rId7" action="ppaction://hlinksldjump"/>
              </a:rPr>
              <a:t>источников</a:t>
            </a:r>
            <a:endParaRPr lang="ru-RU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dirty="0">
                <a:hlinkClick r:id="rId8" action="ppaction://hlinksldjump"/>
              </a:rPr>
              <a:t>Таблица соотношения темы карточек и темы </a:t>
            </a:r>
            <a:r>
              <a:rPr lang="ru-RU" dirty="0" smtClean="0">
                <a:hlinkClick r:id="rId8" action="ppaction://hlinksldjump"/>
              </a:rPr>
              <a:t>источников</a:t>
            </a:r>
            <a:endParaRPr lang="ru-RU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dirty="0" smtClean="0">
                <a:hlinkClick r:id="rId9" action="ppaction://hlinksldjump"/>
              </a:rPr>
              <a:t>Пользователи </a:t>
            </a:r>
            <a:r>
              <a:rPr lang="ru-RU" dirty="0">
                <a:hlinkClick r:id="rId9" action="ppaction://hlinksldjump"/>
              </a:rPr>
              <a:t>предпочитают следующие связки в карточках и </a:t>
            </a:r>
            <a:r>
              <a:rPr lang="ru-RU" dirty="0" smtClean="0">
                <a:hlinkClick r:id="rId9" action="ppaction://hlinksldjump"/>
              </a:rPr>
              <a:t>источниках</a:t>
            </a:r>
            <a:endParaRPr lang="ru-RU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dirty="0" smtClean="0">
                <a:hlinkClick r:id="rId10" action="ppaction://hlinksldjump"/>
              </a:rPr>
              <a:t>Вывод</a:t>
            </a:r>
            <a:endParaRPr lang="ru-RU" dirty="0"/>
          </a:p>
          <a:p>
            <a:endParaRPr lang="ru-RU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ru-RU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ru-RU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ru-RU" dirty="0"/>
          </a:p>
          <a:p>
            <a:pPr marL="457200" indent="-457200">
              <a:buAutoNum type="arabicPeriod"/>
            </a:pPr>
            <a:endParaRPr lang="ru-RU" dirty="0" smtClean="0"/>
          </a:p>
          <a:p>
            <a:pPr marL="457200" indent="-457200">
              <a:buAutoNum type="arabicPeriod"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046-522E-44D9-92D7-D5161DC5FB8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5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905609"/>
            <a:ext cx="10515600" cy="1037492"/>
          </a:xfrm>
        </p:spPr>
        <p:txBody>
          <a:bodyPr/>
          <a:lstStyle/>
          <a:p>
            <a:r>
              <a:rPr lang="ru-RU" sz="3600" dirty="0" smtClean="0"/>
              <a:t>Задача исследования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2277208"/>
            <a:ext cx="10515600" cy="3719146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ru-RU" sz="3200" dirty="0" smtClean="0"/>
              <a:t>Изучение рейтинга популярности карточек, источников</a:t>
            </a:r>
          </a:p>
          <a:p>
            <a:pPr marL="342900" indent="-342900">
              <a:buFontTx/>
              <a:buChar char="-"/>
            </a:pPr>
            <a:r>
              <a:rPr lang="ru-RU" sz="3200" dirty="0" smtClean="0"/>
              <a:t>Анализ распределения тем карточек по долям</a:t>
            </a:r>
          </a:p>
          <a:p>
            <a:pPr marL="342900" indent="-342900">
              <a:buFontTx/>
              <a:buChar char="-"/>
            </a:pPr>
            <a:r>
              <a:rPr lang="ru-RU" sz="3200" dirty="0" smtClean="0"/>
              <a:t>Изучение рейтинга тем по соотношению карточка-источник</a:t>
            </a:r>
          </a:p>
          <a:p>
            <a:pPr marL="342900" indent="-342900">
              <a:buFontTx/>
              <a:buChar char="-"/>
            </a:pPr>
            <a:r>
              <a:rPr lang="ru-RU" sz="3200" dirty="0" smtClean="0"/>
              <a:t>Изучение интересов по разным возрастным категориям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046-522E-44D9-92D7-D5161DC5FB8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26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650630"/>
            <a:ext cx="10515600" cy="958361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+mn-lt"/>
              </a:rPr>
              <a:t>Базовая информация </a:t>
            </a:r>
            <a:endParaRPr lang="ru-RU" sz="3200" dirty="0">
              <a:latin typeface="+mn-lt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881555"/>
            <a:ext cx="10515600" cy="42080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</a:rPr>
              <a:t>Источники данных: сырые данные о событиях взаимодействия пользователей с карточками (таблица </a:t>
            </a:r>
            <a:r>
              <a:rPr lang="en-US" sz="3200" dirty="0" err="1" smtClean="0">
                <a:solidFill>
                  <a:schemeClr val="tx1"/>
                </a:solidFill>
              </a:rPr>
              <a:t>dash_visits.cvs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  <a:r>
              <a:rPr lang="ru-RU" sz="3200" dirty="0" smtClean="0">
                <a:solidFill>
                  <a:schemeClr val="tx1"/>
                </a:solidFill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</a:rPr>
              <a:t>База данных, в которой будут храниться агрегированные данные: дополнительные агрегированные таблицы в БД </a:t>
            </a:r>
            <a:r>
              <a:rPr lang="en-US" sz="3200" dirty="0" err="1" smtClean="0">
                <a:solidFill>
                  <a:schemeClr val="tx1"/>
                </a:solidFill>
              </a:rPr>
              <a:t>zen</a:t>
            </a:r>
            <a:r>
              <a:rPr lang="ru-RU" sz="3200" dirty="0" smtClean="0">
                <a:solidFill>
                  <a:schemeClr val="tx1"/>
                </a:solidFill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</a:rPr>
              <a:t>Частота обновления данных: один раз в сутки, в полночь по </a:t>
            </a:r>
            <a:r>
              <a:rPr lang="en-US" sz="3200" dirty="0" smtClean="0">
                <a:solidFill>
                  <a:schemeClr val="tx1"/>
                </a:solidFill>
              </a:rPr>
              <a:t>UTC.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046-522E-44D9-92D7-D5161DC5FB8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03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ru-RU" dirty="0" smtClean="0"/>
              <a:t>Дашборд Яндекс.Дзен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91" y="949569"/>
            <a:ext cx="10269417" cy="5406781"/>
          </a:xfrm>
        </p:spPr>
      </p:pic>
    </p:spTree>
    <p:extLst>
      <p:ext uri="{BB962C8B-B14F-4D97-AF65-F5344CB8AC3E}">
        <p14:creationId xmlns:p14="http://schemas.microsoft.com/office/powerpoint/2010/main" val="18492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3531" y="365125"/>
            <a:ext cx="10260624" cy="1325563"/>
          </a:xfrm>
        </p:spPr>
        <p:txBody>
          <a:bodyPr>
            <a:noAutofit/>
          </a:bodyPr>
          <a:lstStyle/>
          <a:p>
            <a:r>
              <a:rPr lang="ru-RU" sz="3600" dirty="0"/>
              <a:t>График взаимодействия пользователей с </a:t>
            </a:r>
            <a:r>
              <a:rPr lang="ru-RU" sz="3600" dirty="0" smtClean="0"/>
              <a:t>карточками </a:t>
            </a:r>
            <a:r>
              <a:rPr lang="ru-RU" sz="3600" dirty="0"/>
              <a:t>в системе с разбивкой по темам карточек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64" y="1872517"/>
            <a:ext cx="10120391" cy="4483833"/>
          </a:xfrm>
        </p:spPr>
      </p:pic>
      <p:sp>
        <p:nvSpPr>
          <p:cNvPr id="9" name="Скругленный прямоугольник 8"/>
          <p:cNvSpPr/>
          <p:nvPr/>
        </p:nvSpPr>
        <p:spPr>
          <a:xfrm>
            <a:off x="4476750" y="3114676"/>
            <a:ext cx="2657475" cy="18954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ru-RU" sz="1600" dirty="0"/>
              <a:t>Два пика активности:</a:t>
            </a:r>
          </a:p>
          <a:p>
            <a:r>
              <a:rPr lang="ru-RU" sz="1600" dirty="0"/>
              <a:t>- слабый, в интервале 18:28-18:34 (в сумме около 2.5К)</a:t>
            </a:r>
          </a:p>
          <a:p>
            <a:r>
              <a:rPr lang="ru-RU" sz="1600" dirty="0"/>
              <a:t>- сильный, в интервале 18:54-19:00 (в сумме свыше 60К</a:t>
            </a:r>
            <a:r>
              <a:rPr lang="ru-RU" sz="1600" dirty="0" smtClean="0"/>
              <a:t>)</a:t>
            </a:r>
            <a:endParaRPr lang="ru-RU" sz="1600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133725" y="4152900"/>
            <a:ext cx="1257300" cy="168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7277100" y="4062413"/>
            <a:ext cx="1190625" cy="51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52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4059"/>
          </a:xfrm>
        </p:spPr>
        <p:txBody>
          <a:bodyPr/>
          <a:lstStyle/>
          <a:p>
            <a:r>
              <a:rPr lang="ru-RU" sz="3600" dirty="0" smtClean="0"/>
              <a:t>График взаимодействия процента событий по темам карточек 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9" y="1389184"/>
            <a:ext cx="10084778" cy="503799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172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Диаграмма </a:t>
            </a:r>
            <a:r>
              <a:rPr lang="ru-RU" sz="3600" dirty="0" smtClean="0"/>
              <a:t>разбивки </a:t>
            </a:r>
            <a:r>
              <a:rPr lang="ru-RU" sz="3600" dirty="0"/>
              <a:t>событий по темам источников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Больше всего карточек генерирует по источникам: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957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Семейные отношения (10,74%) -33309 событий</a:t>
            </a:r>
          </a:p>
          <a:p>
            <a:r>
              <a:rPr lang="ru-RU" sz="2400" dirty="0" smtClean="0"/>
              <a:t>Россия (9,26%) – 29831 событий </a:t>
            </a:r>
          </a:p>
          <a:p>
            <a:r>
              <a:rPr lang="ru-RU" sz="2400" dirty="0" smtClean="0"/>
              <a:t>Полезные советы (8,84%)- 27412 событий</a:t>
            </a:r>
          </a:p>
          <a:p>
            <a:r>
              <a:rPr lang="ru-RU" sz="2400" dirty="0" smtClean="0"/>
              <a:t>Путешествия (7,78%) – 24124 события </a:t>
            </a:r>
          </a:p>
          <a:p>
            <a:r>
              <a:rPr lang="ru-RU" sz="2400" dirty="0" smtClean="0"/>
              <a:t>Знаменитости(7,72%) – 23945 событий </a:t>
            </a:r>
            <a:endParaRPr lang="ru-RU" sz="2400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14900" cy="82391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681163"/>
            <a:ext cx="4985239" cy="4760302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464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соотношения темы карточек и темы источников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560099"/>
            <a:ext cx="10251832" cy="4796251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ru-RU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4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404</Words>
  <Application>Microsoft Office PowerPoint</Application>
  <PresentationFormat>Широкоэкранный</PresentationFormat>
  <Paragraphs>66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Анализ взаимодействия пользователей с карточками Яндекс.Дзен</vt:lpstr>
      <vt:lpstr>Оглавление </vt:lpstr>
      <vt:lpstr>Задача исследования</vt:lpstr>
      <vt:lpstr>Базовая информация </vt:lpstr>
      <vt:lpstr>Дашборд Яндекс.Дзен</vt:lpstr>
      <vt:lpstr>График взаимодействия пользователей с карточками в системе с разбивкой по темам карточек</vt:lpstr>
      <vt:lpstr>График взаимодействия процента событий по темам карточек </vt:lpstr>
      <vt:lpstr>Диаграмма разбивки событий по темам источников</vt:lpstr>
      <vt:lpstr>Таблица соотношения темы карточек и темы источников</vt:lpstr>
      <vt:lpstr>Пользователи предпочитают следующие связки в карточках и источниках:</vt:lpstr>
      <vt:lpstr>Вывод: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взаимодействия пользователей с карточками Яндекс.Дзен</dc:title>
  <dc:creator>user</dc:creator>
  <cp:lastModifiedBy>user</cp:lastModifiedBy>
  <cp:revision>24</cp:revision>
  <dcterms:created xsi:type="dcterms:W3CDTF">2022-07-11T09:09:38Z</dcterms:created>
  <dcterms:modified xsi:type="dcterms:W3CDTF">2022-07-12T10:40:40Z</dcterms:modified>
</cp:coreProperties>
</file>