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61" r:id="rId4"/>
    <p:sldId id="271" r:id="rId5"/>
    <p:sldId id="272" r:id="rId6"/>
    <p:sldId id="273" r:id="rId7"/>
    <p:sldId id="274" r:id="rId8"/>
    <p:sldId id="275" r:id="rId9"/>
    <p:sldId id="299" r:id="rId10"/>
    <p:sldId id="276" r:id="rId11"/>
    <p:sldId id="277" r:id="rId12"/>
    <p:sldId id="278" r:id="rId13"/>
    <p:sldId id="302" r:id="rId14"/>
    <p:sldId id="279" r:id="rId15"/>
    <p:sldId id="300" r:id="rId16"/>
    <p:sldId id="301" r:id="rId17"/>
    <p:sldId id="303" r:id="rId18"/>
    <p:sldId id="280" r:id="rId19"/>
    <p:sldId id="304" r:id="rId20"/>
    <p:sldId id="305" r:id="rId21"/>
    <p:sldId id="281" r:id="rId22"/>
    <p:sldId id="306" r:id="rId23"/>
    <p:sldId id="282" r:id="rId24"/>
    <p:sldId id="307" r:id="rId25"/>
    <p:sldId id="308" r:id="rId26"/>
    <p:sldId id="283" r:id="rId27"/>
    <p:sldId id="309" r:id="rId28"/>
    <p:sldId id="284" r:id="rId29"/>
    <p:sldId id="285" r:id="rId30"/>
    <p:sldId id="286" r:id="rId31"/>
    <p:sldId id="310" r:id="rId32"/>
    <p:sldId id="287" r:id="rId33"/>
    <p:sldId id="288" r:id="rId34"/>
    <p:sldId id="311" r:id="rId35"/>
    <p:sldId id="312" r:id="rId36"/>
    <p:sldId id="313" r:id="rId37"/>
    <p:sldId id="289" r:id="rId38"/>
    <p:sldId id="290" r:id="rId39"/>
    <p:sldId id="314" r:id="rId40"/>
    <p:sldId id="291" r:id="rId41"/>
    <p:sldId id="315" r:id="rId42"/>
    <p:sldId id="292" r:id="rId43"/>
    <p:sldId id="316" r:id="rId44"/>
    <p:sldId id="318" r:id="rId45"/>
    <p:sldId id="317" r:id="rId46"/>
    <p:sldId id="320" r:id="rId47"/>
    <p:sldId id="294" r:id="rId48"/>
    <p:sldId id="319" r:id="rId49"/>
    <p:sldId id="295" r:id="rId50"/>
    <p:sldId id="296" r:id="rId51"/>
    <p:sldId id="321" r:id="rId52"/>
    <p:sldId id="297" r:id="rId53"/>
    <p:sldId id="324" r:id="rId54"/>
    <p:sldId id="323" r:id="rId55"/>
    <p:sldId id="322" r:id="rId56"/>
    <p:sldId id="269" r:id="rId5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733BB-1698-437D-9EB4-EB0E20119724}" type="datetimeFigureOut">
              <a:rPr lang="ru-RU" smtClean="0"/>
              <a:pPr/>
              <a:t>07.12.2011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D4FBA-3FDF-48ED-89C1-7DF734E37D2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35</a:t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36</a:t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37</a:t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38</a:t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39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40</a:t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41</a:t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42</a:t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43</a:t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44</a:t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45</a:t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46</a:t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47</a:t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48</a:t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49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50</a:t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51</a:t>
            </a:fld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52</a:t>
            </a:fld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53</a:t>
            </a:fld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54</a:t>
            </a:fld>
            <a:endParaRPr 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55</a:t>
            </a:fld>
            <a:endParaRPr lang="ru-R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56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D037-E69A-4096-BE33-BCD627B26053}" type="datetimeFigureOut">
              <a:rPr lang="ru-RU" smtClean="0"/>
              <a:pPr/>
              <a:t>07.12.2011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7D88-FE57-45CB-BCEB-7ABBA2357C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D037-E69A-4096-BE33-BCD627B26053}" type="datetimeFigureOut">
              <a:rPr lang="ru-RU" smtClean="0"/>
              <a:pPr/>
              <a:t>07.12.2011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7D88-FE57-45CB-BCEB-7ABBA2357C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D037-E69A-4096-BE33-BCD627B26053}" type="datetimeFigureOut">
              <a:rPr lang="ru-RU" smtClean="0"/>
              <a:pPr/>
              <a:t>07.12.2011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7D88-FE57-45CB-BCEB-7ABBA2357C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D037-E69A-4096-BE33-BCD627B26053}" type="datetimeFigureOut">
              <a:rPr lang="ru-RU" smtClean="0"/>
              <a:pPr/>
              <a:t>07.12.2011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7D88-FE57-45CB-BCEB-7ABBA2357C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D037-E69A-4096-BE33-BCD627B26053}" type="datetimeFigureOut">
              <a:rPr lang="ru-RU" smtClean="0"/>
              <a:pPr/>
              <a:t>07.12.2011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7D88-FE57-45CB-BCEB-7ABBA2357C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D037-E69A-4096-BE33-BCD627B26053}" type="datetimeFigureOut">
              <a:rPr lang="ru-RU" smtClean="0"/>
              <a:pPr/>
              <a:t>07.12.2011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7D88-FE57-45CB-BCEB-7ABBA2357C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D037-E69A-4096-BE33-BCD627B26053}" type="datetimeFigureOut">
              <a:rPr lang="ru-RU" smtClean="0"/>
              <a:pPr/>
              <a:t>07.12.2011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7D88-FE57-45CB-BCEB-7ABBA2357C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D037-E69A-4096-BE33-BCD627B26053}" type="datetimeFigureOut">
              <a:rPr lang="ru-RU" smtClean="0"/>
              <a:pPr/>
              <a:t>07.12.2011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7D88-FE57-45CB-BCEB-7ABBA2357C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D037-E69A-4096-BE33-BCD627B26053}" type="datetimeFigureOut">
              <a:rPr lang="ru-RU" smtClean="0"/>
              <a:pPr/>
              <a:t>07.12.2011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7D88-FE57-45CB-BCEB-7ABBA2357C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D037-E69A-4096-BE33-BCD627B26053}" type="datetimeFigureOut">
              <a:rPr lang="ru-RU" smtClean="0"/>
              <a:pPr/>
              <a:t>07.12.2011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7D88-FE57-45CB-BCEB-7ABBA2357C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D037-E69A-4096-BE33-BCD627B26053}" type="datetimeFigureOut">
              <a:rPr lang="ru-RU" smtClean="0"/>
              <a:pPr/>
              <a:t>07.12.2011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7D88-FE57-45CB-BCEB-7ABBA2357C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ED037-E69A-4096-BE33-BCD627B26053}" type="datetimeFigureOut">
              <a:rPr lang="ru-RU" smtClean="0"/>
              <a:pPr/>
              <a:t>07.12.2011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F7D88-FE57-45CB-BCEB-7ABBA2357CA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45.xml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/>
              <a:t>Лексический анализ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Детали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Над языками вводятся следующие операции: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 descr="https://lh5.googleusercontent.com/c1bz41kR5FNOsvBhrYvcoHvc3Iijeu0zAO0Y_N9oDTECGJLMLwpW2bxVOWuRcecY-Kynb7Pb3082lQcSkWPW_lisLr0ItKK-a5iMGPQ171rb67g8z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5" y="2132856"/>
            <a:ext cx="8098263" cy="38164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пусть </a:t>
            </a:r>
            <a:r>
              <a:rPr lang="en-US" dirty="0"/>
              <a:t>L = {A,B,...,</a:t>
            </a:r>
            <a:r>
              <a:rPr lang="en-US" dirty="0" err="1"/>
              <a:t>Z,a,b</a:t>
            </a:r>
            <a:r>
              <a:rPr lang="en-US" dirty="0"/>
              <a:t>,...,z}, D = {0,1,2...9}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58370" name="Picture 2" descr="https://lh6.googleusercontent.com/9vh-b4aNv-QARoguPKflriCVqOZMIcgTDaKhyQdPvqwbcknY9eptzEiOMnJCIhCPMKihokFiHb4UvCwvgYz1h9xNA_TxW4XQCGgKh-8jvSUC4TgpX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852936"/>
            <a:ext cx="8469078" cy="24471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</a:t>
            </a:r>
            <a:r>
              <a:rPr lang="ru-RU" dirty="0" err="1" smtClean="0"/>
              <a:t>токенов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задания </a:t>
            </a:r>
            <a:r>
              <a:rPr lang="ru-RU" dirty="0" err="1"/>
              <a:t>токенов</a:t>
            </a:r>
            <a:r>
              <a:rPr lang="ru-RU" dirty="0"/>
              <a:t> в лексических анализаторах обычно применяют регулярные выражения. Например, </a:t>
            </a:r>
            <a:r>
              <a:rPr lang="ru-RU" dirty="0" err="1"/>
              <a:t>letter</a:t>
            </a:r>
            <a:r>
              <a:rPr lang="ru-RU" dirty="0"/>
              <a:t> ( </a:t>
            </a:r>
            <a:r>
              <a:rPr lang="ru-RU" dirty="0" err="1"/>
              <a:t>letter</a:t>
            </a:r>
            <a:r>
              <a:rPr lang="ru-RU" dirty="0"/>
              <a:t> | </a:t>
            </a:r>
            <a:r>
              <a:rPr lang="ru-RU" dirty="0" err="1"/>
              <a:t>digit</a:t>
            </a:r>
            <a:r>
              <a:rPr lang="ru-RU" dirty="0"/>
              <a:t> ) * - идентификаторы </a:t>
            </a:r>
            <a:r>
              <a:rPr lang="ru-RU" dirty="0" err="1"/>
              <a:t>Pascal</a:t>
            </a:r>
            <a:r>
              <a:rPr lang="ru-RU" dirty="0"/>
              <a:t>. </a:t>
            </a:r>
            <a:endParaRPr lang="ru-RU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Каждое регулярное выражение задаёт язык L(</a:t>
            </a:r>
            <a:r>
              <a:rPr lang="ru-RU" dirty="0" err="1" smtClean="0"/>
              <a:t>r</a:t>
            </a:r>
            <a:r>
              <a:rPr lang="ru-RU" dirty="0" smtClean="0"/>
              <a:t>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/>
              <a:t>Формально регулярные выражения над алфавитом Σ определяется следующим образом</a:t>
            </a:r>
            <a:r>
              <a:rPr lang="ru-RU" dirty="0" smtClean="0"/>
              <a:t>:</a:t>
            </a:r>
          </a:p>
          <a:p>
            <a:pPr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1. Ɛ представляет собой регулярное выражение, обозначающее {Ɛ}, т.е. множество, содержащее пустую строку</a:t>
            </a:r>
            <a:r>
              <a:rPr lang="ru-RU" dirty="0" smtClean="0"/>
              <a:t>.</a:t>
            </a:r>
            <a:endParaRPr lang="ru-RU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     2</a:t>
            </a:r>
            <a:r>
              <a:rPr lang="ru-RU" dirty="0" smtClean="0"/>
              <a:t>. Если </a:t>
            </a:r>
            <a:r>
              <a:rPr lang="ru-RU" dirty="0" err="1" smtClean="0"/>
              <a:t>a</a:t>
            </a:r>
            <a:r>
              <a:rPr lang="ru-RU" dirty="0" smtClean="0"/>
              <a:t> является символом из Σ,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</a:t>
            </a:r>
            <a:r>
              <a:rPr lang="ru-RU" dirty="0" smtClean="0"/>
              <a:t>      то </a:t>
            </a:r>
            <a:r>
              <a:rPr lang="ru-RU" dirty="0" err="1" smtClean="0"/>
              <a:t>a</a:t>
            </a:r>
            <a:r>
              <a:rPr lang="ru-RU" dirty="0" smtClean="0"/>
              <a:t> - регулярное выражение, </a:t>
            </a:r>
            <a:r>
              <a:rPr lang="ru-RU" dirty="0" smtClean="0"/>
              <a:t> </a:t>
            </a:r>
          </a:p>
          <a:p>
            <a:pPr>
              <a:buNone/>
            </a:pPr>
            <a:r>
              <a:rPr lang="ru-RU" dirty="0" smtClean="0"/>
              <a:t> </a:t>
            </a:r>
            <a:r>
              <a:rPr lang="ru-RU" dirty="0" smtClean="0"/>
              <a:t>         обозначающее </a:t>
            </a:r>
            <a:r>
              <a:rPr lang="ru-RU" dirty="0" smtClean="0"/>
              <a:t>{</a:t>
            </a:r>
            <a:r>
              <a:rPr lang="ru-RU" dirty="0" err="1" smtClean="0"/>
              <a:t>a</a:t>
            </a:r>
            <a:r>
              <a:rPr lang="ru-RU" dirty="0" smtClean="0"/>
              <a:t>}.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3. Пусть </a:t>
            </a:r>
            <a:r>
              <a:rPr lang="ru-RU" dirty="0" err="1" smtClean="0"/>
              <a:t>r</a:t>
            </a:r>
            <a:r>
              <a:rPr lang="ru-RU" dirty="0" smtClean="0"/>
              <a:t> и </a:t>
            </a:r>
            <a:r>
              <a:rPr lang="ru-RU" dirty="0" err="1" smtClean="0"/>
              <a:t>s</a:t>
            </a:r>
            <a:r>
              <a:rPr lang="ru-RU" dirty="0" smtClean="0"/>
              <a:t> - регулярные выражения, обозначающие языки L(</a:t>
            </a:r>
            <a:r>
              <a:rPr lang="ru-RU" dirty="0" err="1" smtClean="0"/>
              <a:t>r</a:t>
            </a:r>
            <a:r>
              <a:rPr lang="ru-RU" dirty="0" smtClean="0"/>
              <a:t>) и L(</a:t>
            </a:r>
            <a:r>
              <a:rPr lang="ru-RU" dirty="0" err="1" smtClean="0"/>
              <a:t>s</a:t>
            </a:r>
            <a:r>
              <a:rPr lang="ru-RU" dirty="0" smtClean="0"/>
              <a:t>). Тогда:</a:t>
            </a:r>
          </a:p>
          <a:p>
            <a:r>
              <a:rPr lang="ru-RU" dirty="0" smtClean="0"/>
              <a:t>- (</a:t>
            </a:r>
            <a:r>
              <a:rPr lang="ru-RU" dirty="0" err="1" smtClean="0"/>
              <a:t>r</a:t>
            </a:r>
            <a:r>
              <a:rPr lang="ru-RU" dirty="0" smtClean="0"/>
              <a:t>) | (</a:t>
            </a:r>
            <a:r>
              <a:rPr lang="ru-RU" dirty="0" err="1" smtClean="0"/>
              <a:t>s</a:t>
            </a:r>
            <a:r>
              <a:rPr lang="ru-RU" dirty="0" smtClean="0"/>
              <a:t>) представляет собой регулярное выражение, обозначающее объединение языков L(</a:t>
            </a:r>
            <a:r>
              <a:rPr lang="ru-RU" dirty="0" err="1" smtClean="0"/>
              <a:t>r</a:t>
            </a:r>
            <a:r>
              <a:rPr lang="ru-RU" dirty="0" smtClean="0"/>
              <a:t>) и L(</a:t>
            </a:r>
            <a:r>
              <a:rPr lang="ru-RU" dirty="0" err="1" smtClean="0"/>
              <a:t>s</a:t>
            </a:r>
            <a:r>
              <a:rPr lang="ru-RU" dirty="0" smtClean="0"/>
              <a:t>)</a:t>
            </a:r>
          </a:p>
          <a:p>
            <a:r>
              <a:rPr lang="ru-RU" dirty="0" smtClean="0"/>
              <a:t>- (</a:t>
            </a:r>
            <a:r>
              <a:rPr lang="ru-RU" dirty="0" err="1" smtClean="0"/>
              <a:t>r</a:t>
            </a:r>
            <a:r>
              <a:rPr lang="ru-RU" dirty="0" smtClean="0"/>
              <a:t>)(</a:t>
            </a:r>
            <a:r>
              <a:rPr lang="ru-RU" dirty="0" err="1" smtClean="0"/>
              <a:t>s</a:t>
            </a:r>
            <a:r>
              <a:rPr lang="ru-RU" dirty="0" smtClean="0"/>
              <a:t>) - регулярное выражение, обозначающее L(</a:t>
            </a:r>
            <a:r>
              <a:rPr lang="ru-RU" dirty="0" err="1" smtClean="0"/>
              <a:t>r</a:t>
            </a:r>
            <a:r>
              <a:rPr lang="ru-RU" dirty="0" smtClean="0"/>
              <a:t>)L(</a:t>
            </a:r>
            <a:r>
              <a:rPr lang="ru-RU" dirty="0" err="1" smtClean="0"/>
              <a:t>s</a:t>
            </a:r>
            <a:r>
              <a:rPr lang="ru-RU" dirty="0" smtClean="0"/>
              <a:t>) (конкатенацию)</a:t>
            </a:r>
          </a:p>
          <a:p>
            <a:r>
              <a:rPr lang="ru-RU" dirty="0" smtClean="0"/>
              <a:t>- (</a:t>
            </a:r>
            <a:r>
              <a:rPr lang="ru-RU" dirty="0" err="1" smtClean="0"/>
              <a:t>r</a:t>
            </a:r>
            <a:r>
              <a:rPr lang="ru-RU" dirty="0" smtClean="0"/>
              <a:t>)* обозначает язык (L(</a:t>
            </a:r>
            <a:r>
              <a:rPr lang="ru-RU" dirty="0" err="1" smtClean="0"/>
              <a:t>r</a:t>
            </a:r>
            <a:r>
              <a:rPr lang="ru-RU" dirty="0" smtClean="0"/>
              <a:t>))*</a:t>
            </a:r>
          </a:p>
          <a:p>
            <a:r>
              <a:rPr lang="ru-RU" dirty="0" smtClean="0"/>
              <a:t>- (</a:t>
            </a:r>
            <a:r>
              <a:rPr lang="ru-RU" dirty="0" err="1" smtClean="0"/>
              <a:t>r</a:t>
            </a:r>
            <a:r>
              <a:rPr lang="ru-RU" dirty="0" smtClean="0"/>
              <a:t>) обозначает язык L(</a:t>
            </a:r>
            <a:r>
              <a:rPr lang="ru-RU" dirty="0" err="1" smtClean="0"/>
              <a:t>r</a:t>
            </a:r>
            <a:r>
              <a:rPr lang="ru-RU" dirty="0" smtClean="0"/>
              <a:t>) (т.е. регулярное выражение можно помещать в дополнительные скобки)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удобства записи часто используют сокращения </a:t>
            </a:r>
            <a:endParaRPr lang="ru-RU" dirty="0" smtClean="0"/>
          </a:p>
          <a:p>
            <a:r>
              <a:rPr lang="ru-RU" dirty="0" err="1" smtClean="0"/>
              <a:t>r</a:t>
            </a:r>
            <a:r>
              <a:rPr lang="ru-RU" dirty="0" err="1" smtClean="0"/>
              <a:t>+</a:t>
            </a:r>
            <a:r>
              <a:rPr lang="ru-RU" dirty="0" smtClean="0"/>
              <a:t> (один или несколько экземпляров</a:t>
            </a:r>
            <a:r>
              <a:rPr lang="ru-RU" dirty="0" smtClean="0"/>
              <a:t>),</a:t>
            </a:r>
          </a:p>
          <a:p>
            <a:r>
              <a:rPr lang="ru-RU" dirty="0" err="1" smtClean="0"/>
              <a:t>r</a:t>
            </a:r>
            <a:r>
              <a:rPr lang="ru-RU" dirty="0" smtClean="0"/>
              <a:t>? (</a:t>
            </a:r>
            <a:r>
              <a:rPr lang="ru-RU" dirty="0" err="1" smtClean="0"/>
              <a:t>r</a:t>
            </a:r>
            <a:r>
              <a:rPr lang="ru-RU" dirty="0" smtClean="0"/>
              <a:t> | Ɛ) </a:t>
            </a:r>
            <a:endParaRPr lang="ru-RU" dirty="0" smtClean="0"/>
          </a:p>
          <a:p>
            <a:r>
              <a:rPr lang="ru-RU" dirty="0" smtClean="0"/>
              <a:t>классы </a:t>
            </a:r>
            <a:r>
              <a:rPr lang="ru-RU" dirty="0" smtClean="0"/>
              <a:t>символов </a:t>
            </a:r>
            <a:endParaRPr lang="ru-RU" dirty="0" smtClean="0"/>
          </a:p>
          <a:p>
            <a:pPr lvl="1"/>
            <a:r>
              <a:rPr lang="ru-RU" dirty="0" smtClean="0"/>
              <a:t>[</a:t>
            </a:r>
            <a:r>
              <a:rPr lang="ru-RU" dirty="0" err="1" smtClean="0"/>
              <a:t>abc</a:t>
            </a:r>
            <a:r>
              <a:rPr lang="ru-RU" dirty="0" smtClean="0"/>
              <a:t>] &lt;=&gt; </a:t>
            </a:r>
            <a:r>
              <a:rPr lang="ru-RU" dirty="0" err="1" smtClean="0"/>
              <a:t>a</a:t>
            </a:r>
            <a:r>
              <a:rPr lang="ru-RU" dirty="0" smtClean="0"/>
              <a:t> | </a:t>
            </a:r>
            <a:r>
              <a:rPr lang="ru-RU" dirty="0" err="1" smtClean="0"/>
              <a:t>b</a:t>
            </a:r>
            <a:r>
              <a:rPr lang="ru-RU" dirty="0" smtClean="0"/>
              <a:t> | </a:t>
            </a:r>
            <a:r>
              <a:rPr lang="ru-RU" dirty="0" err="1" smtClean="0"/>
              <a:t>c</a:t>
            </a:r>
            <a:r>
              <a:rPr lang="ru-RU" dirty="0" smtClean="0"/>
              <a:t>, </a:t>
            </a:r>
            <a:endParaRPr lang="ru-RU" dirty="0" smtClean="0"/>
          </a:p>
          <a:p>
            <a:pPr lvl="1"/>
            <a:r>
              <a:rPr lang="ru-RU" dirty="0" smtClean="0"/>
              <a:t>[</a:t>
            </a:r>
            <a:r>
              <a:rPr lang="ru-RU" dirty="0" err="1" smtClean="0"/>
              <a:t>a</a:t>
            </a:r>
            <a:r>
              <a:rPr lang="ru-RU" dirty="0" smtClean="0"/>
              <a:t>..</a:t>
            </a:r>
            <a:r>
              <a:rPr lang="ru-RU" dirty="0" err="1" smtClean="0"/>
              <a:t>z</a:t>
            </a:r>
            <a:r>
              <a:rPr lang="ru-RU" dirty="0" smtClean="0"/>
              <a:t>] &lt;=&gt; </a:t>
            </a:r>
            <a:r>
              <a:rPr lang="ru-RU" dirty="0" err="1" smtClean="0"/>
              <a:t>a</a:t>
            </a:r>
            <a:r>
              <a:rPr lang="ru-RU" dirty="0" smtClean="0"/>
              <a:t> | </a:t>
            </a:r>
            <a:r>
              <a:rPr lang="ru-RU" dirty="0" err="1" smtClean="0"/>
              <a:t>b</a:t>
            </a:r>
            <a:r>
              <a:rPr lang="ru-RU" dirty="0" smtClean="0"/>
              <a:t> | ... | </a:t>
            </a:r>
            <a:r>
              <a:rPr lang="ru-RU" dirty="0" err="1" smtClean="0"/>
              <a:t>z</a:t>
            </a:r>
            <a:r>
              <a:rPr lang="ru-RU" dirty="0" smtClean="0"/>
              <a:t>)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Приоритеты операций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</a:t>
            </a:r>
            <a:r>
              <a:rPr lang="ru-RU" dirty="0"/>
              <a:t>. * имеет наибольший приоритет</a:t>
            </a:r>
            <a:endParaRPr lang="ru-RU" dirty="0" smtClean="0"/>
          </a:p>
          <a:p>
            <a:r>
              <a:rPr lang="ru-RU" dirty="0"/>
              <a:t>2. конкатенация имеет второй по значимости приоритет</a:t>
            </a:r>
            <a:endParaRPr lang="ru-RU" dirty="0" smtClean="0"/>
          </a:p>
          <a:p>
            <a:r>
              <a:rPr lang="ru-RU" dirty="0"/>
              <a:t>3. | (объединение) имеет самый низший приоритет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Регулярное множество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Язык, задаваемый регулярным выражением, называется регулярным множеством. 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Лексический анализ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Лексический анализ - один из этапов компиляции, лексический анализатор преобразует поток символов в поток </a:t>
            </a:r>
            <a:r>
              <a:rPr lang="ru-RU" dirty="0" err="1"/>
              <a:t>токенов</a:t>
            </a:r>
            <a:r>
              <a:rPr lang="ru-RU" dirty="0"/>
              <a:t>, которые передаются на вход синтаксическому анализатору.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221088"/>
            <a:ext cx="8631511" cy="1576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Ограничение на регулярные выражения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Регулярные выражения не могут описать сбалансированные или вложенные конструкции, например, вложенные строки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 smtClean="0"/>
              <a:t>{</a:t>
            </a:r>
            <a:r>
              <a:rPr lang="ru-RU" dirty="0" err="1" smtClean="0"/>
              <a:t>wcw</a:t>
            </a:r>
            <a:r>
              <a:rPr lang="ru-RU" dirty="0" smtClean="0"/>
              <a:t> | </a:t>
            </a:r>
            <a:r>
              <a:rPr lang="ru-RU" dirty="0" err="1" smtClean="0"/>
              <a:t>w</a:t>
            </a:r>
            <a:r>
              <a:rPr lang="ru-RU" dirty="0" smtClean="0"/>
              <a:t> - строка из </a:t>
            </a:r>
            <a:r>
              <a:rPr lang="ru-RU" dirty="0" err="1" smtClean="0"/>
              <a:t>a</a:t>
            </a:r>
            <a:r>
              <a:rPr lang="ru-RU" dirty="0" smtClean="0"/>
              <a:t> и </a:t>
            </a:r>
            <a:r>
              <a:rPr lang="ru-RU" dirty="0" err="1" smtClean="0"/>
              <a:t>b</a:t>
            </a:r>
            <a:r>
              <a:rPr lang="ru-RU" dirty="0" smtClean="0"/>
              <a:t>} тоже не может быть описано регулярным </a:t>
            </a:r>
            <a:r>
              <a:rPr lang="ru-RU" dirty="0" smtClean="0"/>
              <a:t>выражением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регулярных выражений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Примеры: пусть сигма - {</a:t>
            </a:r>
            <a:r>
              <a:rPr lang="en-US" dirty="0"/>
              <a:t>a, b}. </a:t>
            </a:r>
            <a:endParaRPr lang="ru-RU" dirty="0" smtClean="0"/>
          </a:p>
          <a:p>
            <a:r>
              <a:rPr lang="ru-RU" dirty="0" smtClean="0"/>
              <a:t>Регулярное </a:t>
            </a:r>
            <a:r>
              <a:rPr lang="ru-RU" dirty="0"/>
              <a:t>выражение </a:t>
            </a:r>
            <a:r>
              <a:rPr lang="en-US" dirty="0"/>
              <a:t>a | b </a:t>
            </a:r>
            <a:r>
              <a:rPr lang="ru-RU" dirty="0"/>
              <a:t>обозначает множество {</a:t>
            </a:r>
            <a:r>
              <a:rPr lang="en-US" dirty="0"/>
              <a:t>a, b}. </a:t>
            </a:r>
            <a:endParaRPr lang="ru-RU" dirty="0" smtClean="0"/>
          </a:p>
          <a:p>
            <a:r>
              <a:rPr lang="ru-RU" dirty="0" smtClean="0"/>
              <a:t>Выражение </a:t>
            </a:r>
            <a:r>
              <a:rPr lang="ru-RU" dirty="0"/>
              <a:t>{</a:t>
            </a:r>
            <a:r>
              <a:rPr lang="en-US" dirty="0"/>
              <a:t>a | b} {a | b} - {</a:t>
            </a:r>
            <a:r>
              <a:rPr lang="en-US" dirty="0" err="1"/>
              <a:t>aa</a:t>
            </a:r>
            <a:r>
              <a:rPr lang="en-US" dirty="0"/>
              <a:t>, </a:t>
            </a:r>
            <a:r>
              <a:rPr lang="en-US" dirty="0" err="1"/>
              <a:t>ab</a:t>
            </a:r>
            <a:r>
              <a:rPr lang="en-US" dirty="0"/>
              <a:t>, </a:t>
            </a:r>
            <a:r>
              <a:rPr lang="en-US" dirty="0" err="1"/>
              <a:t>ba</a:t>
            </a:r>
            <a:r>
              <a:rPr lang="en-US" dirty="0"/>
              <a:t>, bb}. </a:t>
            </a:r>
            <a:endParaRPr lang="ru-RU" dirty="0" smtClean="0"/>
          </a:p>
          <a:p>
            <a:r>
              <a:rPr lang="ru-RU" dirty="0" smtClean="0"/>
              <a:t>Другое </a:t>
            </a:r>
            <a:r>
              <a:rPr lang="ru-RU" dirty="0"/>
              <a:t>РВ для того же множества - </a:t>
            </a:r>
            <a:r>
              <a:rPr lang="en-US" dirty="0" err="1"/>
              <a:t>aa</a:t>
            </a:r>
            <a:r>
              <a:rPr lang="en-US" dirty="0"/>
              <a:t> | </a:t>
            </a:r>
            <a:r>
              <a:rPr lang="en-US" dirty="0" err="1"/>
              <a:t>ab</a:t>
            </a:r>
            <a:r>
              <a:rPr lang="en-US" dirty="0"/>
              <a:t> | </a:t>
            </a:r>
            <a:r>
              <a:rPr lang="en-US" dirty="0" err="1"/>
              <a:t>ba</a:t>
            </a:r>
            <a:r>
              <a:rPr lang="en-US" dirty="0"/>
              <a:t> | bb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en-US" dirty="0" smtClean="0"/>
              <a:t> </a:t>
            </a:r>
            <a:r>
              <a:rPr lang="en-US" dirty="0"/>
              <a:t>a* - {e, a, </a:t>
            </a:r>
            <a:r>
              <a:rPr lang="en-US" dirty="0" err="1"/>
              <a:t>aa</a:t>
            </a:r>
            <a:r>
              <a:rPr lang="en-US" dirty="0"/>
              <a:t>, </a:t>
            </a:r>
            <a:r>
              <a:rPr lang="en-US" dirty="0" err="1"/>
              <a:t>aaa</a:t>
            </a:r>
            <a:r>
              <a:rPr lang="en-US" dirty="0"/>
              <a:t>, ...}</a:t>
            </a:r>
            <a:endParaRPr lang="en-US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регулярных выражений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Для удобства при задании </a:t>
            </a:r>
            <a:r>
              <a:rPr lang="ru-RU" dirty="0" err="1" smtClean="0"/>
              <a:t>токенов</a:t>
            </a:r>
            <a:r>
              <a:rPr lang="ru-RU" dirty="0" smtClean="0"/>
              <a:t> используются регулярные определения, например</a:t>
            </a:r>
          </a:p>
          <a:p>
            <a:r>
              <a:rPr lang="en-US" dirty="0" smtClean="0"/>
              <a:t>letter -&gt; A | B | ... | Z | a | b | ... | z</a:t>
            </a:r>
          </a:p>
          <a:p>
            <a:r>
              <a:rPr lang="en-US" dirty="0" smtClean="0"/>
              <a:t>digit -&gt; 0 | 1 | ... | 9</a:t>
            </a:r>
          </a:p>
          <a:p>
            <a:r>
              <a:rPr lang="en-US" dirty="0" smtClean="0"/>
              <a:t>id -&gt; letter ( letter | digit ) *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Распознавание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/>
              <a:t>Теперь можно научиться </a:t>
            </a:r>
            <a:r>
              <a:rPr lang="ru-RU" dirty="0" err="1"/>
              <a:t>токены</a:t>
            </a:r>
            <a:r>
              <a:rPr lang="ru-RU" dirty="0"/>
              <a:t> распознавать. Рассмотрим простой язык, в котором есть конструкции </a:t>
            </a:r>
            <a:r>
              <a:rPr lang="en-US" dirty="0"/>
              <a:t>if </a:t>
            </a:r>
            <a:r>
              <a:rPr lang="ru-RU" dirty="0"/>
              <a:t>вида </a:t>
            </a:r>
            <a:endParaRPr lang="ru-RU" dirty="0" smtClean="0"/>
          </a:p>
          <a:p>
            <a:r>
              <a:rPr lang="en-US" dirty="0"/>
              <a:t>if &lt;</a:t>
            </a:r>
            <a:r>
              <a:rPr lang="en-US" dirty="0" err="1"/>
              <a:t>expr</a:t>
            </a:r>
            <a:r>
              <a:rPr lang="en-US" dirty="0"/>
              <a:t>&gt; then &lt;stmt&gt; | if &lt;</a:t>
            </a:r>
            <a:r>
              <a:rPr lang="en-US" dirty="0" err="1"/>
              <a:t>expr</a:t>
            </a:r>
            <a:r>
              <a:rPr lang="en-US" dirty="0"/>
              <a:t>&gt; then &lt;stmt&gt; else &lt;stmt&gt; | e</a:t>
            </a:r>
            <a:endParaRPr lang="en-US" dirty="0" smtClean="0"/>
          </a:p>
          <a:p>
            <a:pPr>
              <a:buNone/>
            </a:pPr>
            <a:r>
              <a:rPr lang="en-US" dirty="0"/>
              <a:t>, </a:t>
            </a:r>
            <a:r>
              <a:rPr lang="ru-RU" dirty="0"/>
              <a:t>где </a:t>
            </a:r>
            <a:r>
              <a:rPr lang="en-US" dirty="0" err="1"/>
              <a:t>expr</a:t>
            </a:r>
            <a:r>
              <a:rPr lang="en-US" dirty="0"/>
              <a:t> -&gt; &lt;term&gt; &lt;</a:t>
            </a:r>
            <a:r>
              <a:rPr lang="en-US" dirty="0" err="1"/>
              <a:t>relop</a:t>
            </a:r>
            <a:r>
              <a:rPr lang="en-US" dirty="0"/>
              <a:t>&gt; &lt;term&gt; | &lt;term&gt;</a:t>
            </a:r>
            <a:endParaRPr lang="en-US" dirty="0" smtClean="0"/>
          </a:p>
          <a:p>
            <a:pPr>
              <a:buNone/>
            </a:pPr>
            <a:r>
              <a:rPr lang="en-US" dirty="0"/>
              <a:t>, </a:t>
            </a:r>
            <a:r>
              <a:rPr lang="ru-RU" dirty="0"/>
              <a:t>а </a:t>
            </a:r>
            <a:r>
              <a:rPr lang="en-US" dirty="0"/>
              <a:t>term -&gt; &lt;id&gt; | &lt;num&gt;.</a:t>
            </a:r>
            <a:endParaRPr lang="en-US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Распознавание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err="1" smtClean="0"/>
              <a:t>Токены</a:t>
            </a:r>
            <a:r>
              <a:rPr lang="ru-RU" dirty="0" smtClean="0"/>
              <a:t> в таком языке будут задаваться такими регулярными определениями:</a:t>
            </a:r>
          </a:p>
          <a:p>
            <a:r>
              <a:rPr lang="en-US" dirty="0" smtClean="0"/>
              <a:t>if -&gt; if</a:t>
            </a:r>
          </a:p>
          <a:p>
            <a:r>
              <a:rPr lang="en-US" dirty="0" smtClean="0"/>
              <a:t>then -&gt; then</a:t>
            </a:r>
          </a:p>
          <a:p>
            <a:r>
              <a:rPr lang="en-US" dirty="0" smtClean="0"/>
              <a:t>else -&gt; else</a:t>
            </a:r>
          </a:p>
          <a:p>
            <a:r>
              <a:rPr lang="en-US" dirty="0" err="1" smtClean="0"/>
              <a:t>relop</a:t>
            </a:r>
            <a:r>
              <a:rPr lang="en-US" dirty="0" smtClean="0"/>
              <a:t> -&gt; &lt; | &lt;= | = | &lt;&gt; | &gt; | &gt;=</a:t>
            </a:r>
          </a:p>
          <a:p>
            <a:r>
              <a:rPr lang="en-US" dirty="0" smtClean="0"/>
              <a:t>id -&gt; letter (letter | digit)*</a:t>
            </a:r>
          </a:p>
          <a:p>
            <a:r>
              <a:rPr lang="en-US" dirty="0" smtClean="0"/>
              <a:t>num -&gt; digit+ (. digit+)? (E(+ | -)? digit+)?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Распознавание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Нам ещё нужно будет уметь выкидывать пробелы:</a:t>
            </a:r>
          </a:p>
          <a:p>
            <a:r>
              <a:rPr lang="en-US" dirty="0" err="1" smtClean="0"/>
              <a:t>delim</a:t>
            </a:r>
            <a:r>
              <a:rPr lang="en-US" dirty="0" smtClean="0"/>
              <a:t> -&gt; blank | tab | newline</a:t>
            </a:r>
          </a:p>
          <a:p>
            <a:r>
              <a:rPr lang="en-US" dirty="0" err="1" smtClean="0"/>
              <a:t>ws</a:t>
            </a:r>
            <a:r>
              <a:rPr lang="en-US" dirty="0" smtClean="0"/>
              <a:t> -&gt; </a:t>
            </a:r>
            <a:r>
              <a:rPr lang="en-US" dirty="0" err="1" smtClean="0"/>
              <a:t>delim</a:t>
            </a:r>
            <a:r>
              <a:rPr lang="en-US" dirty="0" smtClean="0"/>
              <a:t>+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Диаграммы переходов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Нужны для визуализации </a:t>
            </a:r>
            <a:r>
              <a:rPr lang="ru-RU" dirty="0"/>
              <a:t>действий лексического анализатора при разборе входного потока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узлах таких диаграмм находятся состояния лексического анализатора, дуги помечены символами, которые могут появиться во входном потоке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разбора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Для </a:t>
            </a:r>
            <a:r>
              <a:rPr lang="ru-RU" dirty="0" smtClean="0"/>
              <a:t>разбора </a:t>
            </a:r>
            <a:r>
              <a:rPr lang="ru-RU" dirty="0" err="1" smtClean="0"/>
              <a:t>токенов</a:t>
            </a:r>
            <a:r>
              <a:rPr lang="ru-RU" dirty="0" smtClean="0"/>
              <a:t> &gt;= и &gt; может получиться такая диаграмма:</a:t>
            </a:r>
          </a:p>
          <a:p>
            <a:pPr>
              <a:buNone/>
            </a:pPr>
            <a:r>
              <a:rPr lang="ru-RU" dirty="0" smtClean="0"/>
              <a:t>--</a:t>
            </a:r>
            <a:r>
              <a:rPr lang="ru-RU" dirty="0" err="1" smtClean="0"/>
              <a:t>start</a:t>
            </a:r>
            <a:r>
              <a:rPr lang="ru-RU" dirty="0" smtClean="0"/>
              <a:t>--&gt; (0) --&gt;--&gt; (6) --=--&gt; ((7))</a:t>
            </a:r>
          </a:p>
          <a:p>
            <a:pPr>
              <a:buNone/>
            </a:pPr>
            <a:r>
              <a:rPr lang="ru-RU" dirty="0" smtClean="0"/>
              <a:t>                               \--</a:t>
            </a:r>
            <a:r>
              <a:rPr lang="ru-RU" dirty="0" err="1" smtClean="0"/>
              <a:t>other</a:t>
            </a:r>
            <a:r>
              <a:rPr lang="ru-RU" dirty="0" smtClean="0"/>
              <a:t>--&gt;((8))*</a:t>
            </a:r>
          </a:p>
          <a:p>
            <a:r>
              <a:rPr lang="ru-RU" dirty="0" smtClean="0"/>
              <a:t>(0) - начальное состояние</a:t>
            </a:r>
            <a:r>
              <a:rPr lang="ru-RU" dirty="0" smtClean="0"/>
              <a:t>,</a:t>
            </a:r>
          </a:p>
          <a:p>
            <a:r>
              <a:rPr lang="ru-RU" dirty="0" smtClean="0"/>
              <a:t> </a:t>
            </a:r>
            <a:r>
              <a:rPr lang="ru-RU" dirty="0" smtClean="0"/>
              <a:t>((7)) и ((8)) - заключительные (или допускающие). </a:t>
            </a:r>
            <a:endParaRPr lang="ru-RU" dirty="0" smtClean="0"/>
          </a:p>
          <a:p>
            <a:r>
              <a:rPr lang="ru-RU" dirty="0" smtClean="0"/>
              <a:t>* </a:t>
            </a:r>
            <a:r>
              <a:rPr lang="ru-RU" dirty="0" smtClean="0"/>
              <a:t>у ((8)) означает, что считанный символ надо вернуть во входной поток.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Разбор входного потока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лексический анализатор может иметь целый набор таких диаграмм, тогда поиск нужного </a:t>
            </a:r>
            <a:r>
              <a:rPr lang="ru-RU" dirty="0" err="1"/>
              <a:t>токена</a:t>
            </a:r>
            <a:r>
              <a:rPr lang="ru-RU" dirty="0"/>
              <a:t> будет просто последовательностью попыток применения диаграмм ко входной строке, </a:t>
            </a:r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/>
              <a:t>попытка неудачна, мы должны возвратить во входной поток все символы и попробовать следующую диаграмму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/>
              <a:t>Если следующей нет - ошибка лексического анализа.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- диаграмма переходов для </a:t>
            </a:r>
            <a:r>
              <a:rPr lang="ru-RU" dirty="0" err="1" smtClean="0"/>
              <a:t>relop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0418" name="Picture 2" descr="https://lh6.googleusercontent.com/zzac3dKSwm3P9KAdOYoShcFq7E-2HxGSF133qY-fYirivNG_bG3vj5QS3rIAo9EfhNfu8q75QL_WBqMbDOaPAsIZ6GnVcpuiDLmkURL0mqK83Avl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628800"/>
            <a:ext cx="7691666" cy="45563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Например, </a:t>
            </a:r>
            <a:r>
              <a:rPr lang="ru-RU" dirty="0" err="1"/>
              <a:t>position</a:t>
            </a:r>
            <a:r>
              <a:rPr lang="ru-RU" dirty="0"/>
              <a:t> := </a:t>
            </a:r>
            <a:r>
              <a:rPr lang="ru-RU" dirty="0" err="1"/>
              <a:t>initial</a:t>
            </a:r>
            <a:r>
              <a:rPr lang="ru-RU" dirty="0"/>
              <a:t> </a:t>
            </a:r>
            <a:r>
              <a:rPr lang="ru-RU" dirty="0" smtClean="0"/>
              <a:t>- </a:t>
            </a:r>
            <a:r>
              <a:rPr lang="ru-RU" dirty="0" err="1"/>
              <a:t>rate</a:t>
            </a:r>
            <a:r>
              <a:rPr lang="ru-RU" dirty="0"/>
              <a:t> * </a:t>
            </a:r>
            <a:r>
              <a:rPr lang="ru-RU" dirty="0" smtClean="0"/>
              <a:t>45 </a:t>
            </a:r>
            <a:r>
              <a:rPr lang="ru-RU" dirty="0"/>
              <a:t>после обработки </a:t>
            </a:r>
            <a:r>
              <a:rPr lang="ru-RU" dirty="0" err="1"/>
              <a:t>лексером</a:t>
            </a:r>
            <a:r>
              <a:rPr lang="ru-RU" dirty="0"/>
              <a:t> будет преобразовано в следующий поток </a:t>
            </a:r>
            <a:r>
              <a:rPr lang="ru-RU" dirty="0" err="1"/>
              <a:t>токенов</a:t>
            </a:r>
            <a:r>
              <a:rPr lang="ru-RU" dirty="0"/>
              <a:t>:</a:t>
            </a:r>
            <a:endParaRPr lang="ru-RU" dirty="0" smtClean="0"/>
          </a:p>
          <a:p>
            <a:r>
              <a:rPr lang="ru-RU" dirty="0"/>
              <a:t>1. Идентификатор </a:t>
            </a:r>
            <a:r>
              <a:rPr lang="ru-RU" dirty="0" err="1"/>
              <a:t>position</a:t>
            </a:r>
            <a:endParaRPr lang="ru-RU" dirty="0" smtClean="0"/>
          </a:p>
          <a:p>
            <a:r>
              <a:rPr lang="ru-RU" dirty="0"/>
              <a:t>2. Символ присвоения</a:t>
            </a:r>
            <a:endParaRPr lang="ru-RU" dirty="0" smtClean="0"/>
          </a:p>
          <a:p>
            <a:r>
              <a:rPr lang="ru-RU" dirty="0"/>
              <a:t>3. Идентификатор </a:t>
            </a:r>
            <a:r>
              <a:rPr lang="ru-RU" dirty="0" err="1"/>
              <a:t>initial</a:t>
            </a:r>
            <a:endParaRPr lang="ru-RU" dirty="0" smtClean="0"/>
          </a:p>
          <a:p>
            <a:r>
              <a:rPr lang="ru-RU" dirty="0"/>
              <a:t>4. Знак </a:t>
            </a:r>
            <a:r>
              <a:rPr lang="ru-RU" dirty="0" smtClean="0"/>
              <a:t>вычитания</a:t>
            </a:r>
          </a:p>
          <a:p>
            <a:r>
              <a:rPr lang="ru-RU" dirty="0"/>
              <a:t>5. Идентификатор </a:t>
            </a:r>
            <a:r>
              <a:rPr lang="ru-RU" dirty="0" err="1"/>
              <a:t>rate</a:t>
            </a:r>
            <a:endParaRPr lang="ru-RU" dirty="0" smtClean="0"/>
          </a:p>
          <a:p>
            <a:r>
              <a:rPr lang="ru-RU" dirty="0"/>
              <a:t>6. Знак умножения</a:t>
            </a:r>
            <a:endParaRPr lang="ru-RU" dirty="0" smtClean="0"/>
          </a:p>
          <a:p>
            <a:r>
              <a:rPr lang="ru-RU" dirty="0"/>
              <a:t>7. Число </a:t>
            </a:r>
            <a:r>
              <a:rPr lang="ru-RU" dirty="0" smtClean="0"/>
              <a:t>45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</a:t>
            </a:r>
            <a:r>
              <a:rPr lang="ru-RU" dirty="0" smtClean="0"/>
              <a:t>по диаграмме написать код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Каждое </a:t>
            </a:r>
            <a:r>
              <a:rPr lang="ru-RU" dirty="0"/>
              <a:t>состояние даёт часть кода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Если </a:t>
            </a:r>
            <a:r>
              <a:rPr lang="ru-RU" dirty="0"/>
              <a:t>из состояния выходят дуги, то его код считывает очередной символ и выбирает дугу следования (если это возможно). </a:t>
            </a:r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/>
              <a:t>существует дуга, помеченная считанным символом (или классом, к которому принадлежит считанный символ), управление передаётся коду состояния, на которое указывает данная дуга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по диаграмме написать код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 Если такой дуги нет, это лексическая     ошибка, и надо либо откатиться до начала лексемы и продолжить со следующей диаграммы, либо сообщить об ошибке, если другой диаграммы нет.</a:t>
            </a:r>
          </a:p>
          <a:p>
            <a:r>
              <a:rPr lang="ru-RU" dirty="0" smtClean="0"/>
              <a:t> Для перехода между состояниями используется </a:t>
            </a:r>
            <a:r>
              <a:rPr lang="ru-RU" dirty="0" err="1" smtClean="0"/>
              <a:t>switch</a:t>
            </a:r>
            <a:r>
              <a:rPr lang="ru-RU" dirty="0" smtClean="0"/>
              <a:t> по номерам состояний.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кода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91264" cy="485740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i="1" dirty="0" smtClean="0"/>
              <a:t>Token </a:t>
            </a:r>
            <a:r>
              <a:rPr lang="en-US" i="1" dirty="0" err="1"/>
              <a:t>nextToken</a:t>
            </a:r>
            <a:r>
              <a:rPr lang="en-US" i="1" dirty="0" smtClean="0"/>
              <a:t>(){</a:t>
            </a:r>
            <a:endParaRPr lang="en-US" dirty="0" smtClean="0"/>
          </a:p>
          <a:p>
            <a:pPr>
              <a:buNone/>
            </a:pPr>
            <a:r>
              <a:rPr lang="en-US" i="1" dirty="0"/>
              <a:t> while (true) {</a:t>
            </a:r>
            <a:endParaRPr lang="en-US" dirty="0" smtClean="0"/>
          </a:p>
          <a:p>
            <a:pPr>
              <a:buNone/>
            </a:pPr>
            <a:r>
              <a:rPr lang="en-US" i="1" dirty="0"/>
              <a:t>   switch (state) {</a:t>
            </a:r>
            <a:endParaRPr lang="en-US" dirty="0" smtClean="0"/>
          </a:p>
          <a:p>
            <a:pPr>
              <a:buNone/>
            </a:pPr>
            <a:r>
              <a:rPr lang="en-US" i="1" dirty="0"/>
              <a:t>     case 0: </a:t>
            </a:r>
            <a:endParaRPr lang="en-US" dirty="0" smtClean="0"/>
          </a:p>
          <a:p>
            <a:pPr>
              <a:buNone/>
            </a:pPr>
            <a:r>
              <a:rPr lang="en-US" i="1" dirty="0"/>
              <a:t> </a:t>
            </a:r>
            <a:r>
              <a:rPr lang="ru-RU" i="1" dirty="0" smtClean="0"/>
              <a:t>      </a:t>
            </a:r>
            <a:r>
              <a:rPr lang="en-US" i="1" dirty="0"/>
              <a:t> c = </a:t>
            </a:r>
            <a:r>
              <a:rPr lang="en-US" i="1" dirty="0" err="1"/>
              <a:t>nextChar</a:t>
            </a:r>
            <a:r>
              <a:rPr lang="en-US" i="1" dirty="0"/>
              <a:t>();</a:t>
            </a:r>
            <a:endParaRPr lang="en-US" dirty="0" smtClean="0"/>
          </a:p>
          <a:p>
            <a:pPr>
              <a:buNone/>
            </a:pPr>
            <a:r>
              <a:rPr lang="en-US" i="1" dirty="0"/>
              <a:t>        if (c == blank || c == tab || c = newline) {</a:t>
            </a:r>
            <a:endParaRPr lang="en-US" dirty="0" smtClean="0"/>
          </a:p>
          <a:p>
            <a:pPr>
              <a:buNone/>
            </a:pPr>
            <a:r>
              <a:rPr lang="en-US" i="1" dirty="0"/>
              <a:t>          state = 0;</a:t>
            </a:r>
            <a:endParaRPr lang="en-US" dirty="0" smtClean="0"/>
          </a:p>
          <a:p>
            <a:pPr>
              <a:buNone/>
            </a:pPr>
            <a:r>
              <a:rPr lang="en-US" i="1" dirty="0"/>
              <a:t>          </a:t>
            </a:r>
            <a:r>
              <a:rPr lang="en-US" i="1" dirty="0" err="1"/>
              <a:t>lexeme_beginning</a:t>
            </a:r>
            <a:r>
              <a:rPr lang="en-US" i="1" dirty="0"/>
              <a:t>++;</a:t>
            </a:r>
            <a:endParaRPr lang="en-US" dirty="0" smtClean="0"/>
          </a:p>
          <a:p>
            <a:pPr>
              <a:buNone/>
            </a:pPr>
            <a:r>
              <a:rPr lang="en-US" i="1" dirty="0"/>
              <a:t>        } else if (c == '&lt;') </a:t>
            </a:r>
            <a:endParaRPr lang="en-US" dirty="0" smtClean="0"/>
          </a:p>
          <a:p>
            <a:pPr>
              <a:buNone/>
            </a:pPr>
            <a:r>
              <a:rPr lang="ru-RU" i="1" dirty="0" smtClean="0"/>
              <a:t>          </a:t>
            </a:r>
            <a:r>
              <a:rPr lang="en-US" i="1" dirty="0" smtClean="0"/>
              <a:t>state </a:t>
            </a:r>
            <a:r>
              <a:rPr lang="en-US" i="1" dirty="0"/>
              <a:t>= 1</a:t>
            </a:r>
            <a:endParaRPr lang="en-US" dirty="0" smtClean="0"/>
          </a:p>
          <a:p>
            <a:pPr>
              <a:buNone/>
            </a:pPr>
            <a:r>
              <a:rPr lang="en-US" i="1" dirty="0"/>
              <a:t>        </a:t>
            </a:r>
            <a:r>
              <a:rPr lang="en-US" i="1" dirty="0" smtClean="0"/>
              <a:t>else </a:t>
            </a:r>
            <a:r>
              <a:rPr lang="en-US" i="1" dirty="0"/>
              <a:t>if (c == '=') </a:t>
            </a:r>
            <a:endParaRPr lang="en-US" dirty="0" smtClean="0"/>
          </a:p>
          <a:p>
            <a:pPr>
              <a:buNone/>
            </a:pPr>
            <a:r>
              <a:rPr lang="ru-RU" i="1" dirty="0" smtClean="0"/>
              <a:t>           </a:t>
            </a:r>
            <a:r>
              <a:rPr lang="en-US" i="1" dirty="0" smtClean="0"/>
              <a:t>state </a:t>
            </a:r>
            <a:r>
              <a:rPr lang="en-US" i="1" dirty="0"/>
              <a:t>= 5;</a:t>
            </a:r>
            <a:endParaRPr lang="en-US" dirty="0" smtClean="0"/>
          </a:p>
          <a:p>
            <a:pPr>
              <a:buNone/>
            </a:pPr>
            <a:r>
              <a:rPr lang="en-US" i="1" dirty="0"/>
              <a:t>        </a:t>
            </a:r>
            <a:r>
              <a:rPr lang="en-US" i="1" dirty="0" smtClean="0"/>
              <a:t>else </a:t>
            </a:r>
            <a:r>
              <a:rPr lang="en-US" i="1" dirty="0"/>
              <a:t>if (c == '&gt;') </a:t>
            </a:r>
            <a:endParaRPr lang="en-US" dirty="0" smtClean="0"/>
          </a:p>
          <a:p>
            <a:pPr>
              <a:buNone/>
            </a:pPr>
            <a:r>
              <a:rPr lang="ru-RU" i="1" dirty="0" smtClean="0"/>
              <a:t>           </a:t>
            </a:r>
            <a:r>
              <a:rPr lang="en-US" i="1" dirty="0" smtClean="0"/>
              <a:t>state </a:t>
            </a:r>
            <a:r>
              <a:rPr lang="en-US" i="1" dirty="0"/>
              <a:t>= 6;</a:t>
            </a:r>
            <a:endParaRPr lang="en-US" dirty="0" smtClean="0"/>
          </a:p>
          <a:p>
            <a:pPr>
              <a:buNone/>
            </a:pPr>
            <a:r>
              <a:rPr lang="en-US" i="1" dirty="0"/>
              <a:t>        </a:t>
            </a:r>
            <a:r>
              <a:rPr lang="en-US" i="1" dirty="0" smtClean="0"/>
              <a:t>else </a:t>
            </a:r>
            <a:endParaRPr lang="en-US" dirty="0" smtClean="0"/>
          </a:p>
          <a:p>
            <a:pPr>
              <a:buNone/>
            </a:pPr>
            <a:r>
              <a:rPr lang="ru-RU" i="1" dirty="0" smtClean="0"/>
              <a:t>          </a:t>
            </a:r>
            <a:r>
              <a:rPr lang="en-US" i="1" dirty="0" smtClean="0"/>
              <a:t>state </a:t>
            </a:r>
            <a:r>
              <a:rPr lang="en-US" i="1" dirty="0"/>
              <a:t>= fail;</a:t>
            </a:r>
            <a:endParaRPr lang="en-US" dirty="0" smtClean="0"/>
          </a:p>
          <a:p>
            <a:pPr>
              <a:buNone/>
            </a:pPr>
            <a:r>
              <a:rPr lang="en-US" i="1" dirty="0"/>
              <a:t>          break;</a:t>
            </a:r>
            <a:endParaRPr lang="en-US" dirty="0" smtClean="0"/>
          </a:p>
          <a:p>
            <a:pPr>
              <a:buNone/>
            </a:pPr>
            <a:r>
              <a:rPr lang="en-US" i="1" dirty="0"/>
              <a:t>     case 1: ...</a:t>
            </a:r>
            <a:endParaRPr lang="en-US" dirty="0" smtClean="0"/>
          </a:p>
          <a:p>
            <a:pPr>
              <a:buNone/>
            </a:pPr>
            <a:r>
              <a:rPr lang="en-US" i="1" dirty="0"/>
              <a:t>   }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}</a:t>
            </a:r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Конечные автоматы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Обобщением </a:t>
            </a:r>
            <a:r>
              <a:rPr lang="ru-RU" dirty="0"/>
              <a:t>диаграмм переходов являются конечные автоматы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/>
              <a:t>Они бывают детерминированными и недетерминированными, оба вида способны распознавать регулярные выражения. 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Недетерминированный конечный автомат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(</a:t>
            </a:r>
            <a:r>
              <a:rPr lang="ru-RU" dirty="0" smtClean="0"/>
              <a:t>НКА) - это (S, Σ, </a:t>
            </a:r>
            <a:r>
              <a:rPr lang="ru-RU" dirty="0" err="1" smtClean="0"/>
              <a:t>move</a:t>
            </a:r>
            <a:r>
              <a:rPr lang="ru-RU" dirty="0" smtClean="0"/>
              <a:t>, s0, F), </a:t>
            </a:r>
            <a:endParaRPr lang="ru-RU" dirty="0" smtClean="0"/>
          </a:p>
          <a:p>
            <a:r>
              <a:rPr lang="ru-RU" dirty="0" smtClean="0"/>
              <a:t>где </a:t>
            </a:r>
            <a:r>
              <a:rPr lang="ru-RU" dirty="0" smtClean="0"/>
              <a:t>S - множество состояний</a:t>
            </a:r>
            <a:r>
              <a:rPr lang="ru-RU" dirty="0" smtClean="0"/>
              <a:t>,</a:t>
            </a:r>
          </a:p>
          <a:p>
            <a:r>
              <a:rPr lang="ru-RU" dirty="0" smtClean="0"/>
              <a:t> </a:t>
            </a:r>
            <a:r>
              <a:rPr lang="ru-RU" dirty="0" smtClean="0"/>
              <a:t>Σ - входной алфавит</a:t>
            </a:r>
            <a:r>
              <a:rPr lang="ru-RU" dirty="0" smtClean="0"/>
              <a:t>,</a:t>
            </a:r>
          </a:p>
          <a:p>
            <a:r>
              <a:rPr lang="ru-RU" dirty="0" smtClean="0"/>
              <a:t> </a:t>
            </a:r>
            <a:r>
              <a:rPr lang="ru-RU" dirty="0" err="1" smtClean="0"/>
              <a:t>move</a:t>
            </a:r>
            <a:r>
              <a:rPr lang="ru-RU" dirty="0" smtClean="0"/>
              <a:t> - функция переходов ((символ, состояние) -&gt; множество состояний), </a:t>
            </a:r>
            <a:endParaRPr lang="ru-RU" dirty="0" smtClean="0"/>
          </a:p>
          <a:p>
            <a:r>
              <a:rPr lang="ru-RU" dirty="0" smtClean="0"/>
              <a:t>s0 </a:t>
            </a:r>
            <a:r>
              <a:rPr lang="ru-RU" dirty="0" smtClean="0"/>
              <a:t>- начальное состояние</a:t>
            </a:r>
            <a:r>
              <a:rPr lang="ru-RU" dirty="0" smtClean="0"/>
              <a:t>,</a:t>
            </a:r>
          </a:p>
          <a:p>
            <a:r>
              <a:rPr lang="ru-RU" dirty="0" smtClean="0"/>
              <a:t> </a:t>
            </a:r>
            <a:r>
              <a:rPr lang="ru-RU" dirty="0" smtClean="0"/>
              <a:t>F - множество допускающих состояний.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Детерминированный </a:t>
            </a:r>
            <a:r>
              <a:rPr lang="ru-RU" dirty="0" smtClean="0"/>
              <a:t>конечный автомат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ДКА - это то же самое, только </a:t>
            </a:r>
            <a:endParaRPr lang="ru-RU" dirty="0" smtClean="0"/>
          </a:p>
          <a:p>
            <a:r>
              <a:rPr lang="ru-RU" dirty="0" err="1" smtClean="0"/>
              <a:t>move</a:t>
            </a:r>
            <a:r>
              <a:rPr lang="ru-RU" dirty="0" smtClean="0"/>
              <a:t> </a:t>
            </a:r>
            <a:r>
              <a:rPr lang="ru-RU" dirty="0" smtClean="0"/>
              <a:t>возвращает не множество состояний, а одно состояние, 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ru-RU" dirty="0" smtClean="0"/>
              <a:t>нет </a:t>
            </a:r>
            <a:r>
              <a:rPr lang="ru-RU" dirty="0" err="1" smtClean="0"/>
              <a:t>Ɛ-переходов </a:t>
            </a:r>
            <a:r>
              <a:rPr lang="ru-RU" dirty="0" smtClean="0"/>
              <a:t>(дуг, помеченных Ɛ). </a:t>
            </a:r>
            <a:endParaRPr lang="ru-RU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Конечные автоматы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 любому НКА можно построить ДКА.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</a:t>
            </a:r>
            <a:r>
              <a:rPr lang="pt-BR" dirty="0"/>
              <a:t>a* | b b*</a:t>
            </a:r>
            <a:endParaRPr lang="ru-RU" dirty="0"/>
          </a:p>
        </p:txBody>
      </p:sp>
      <p:pic>
        <p:nvPicPr>
          <p:cNvPr id="76802" name="Picture 2" descr="https://lh6.googleusercontent.com/yJbfeAg9r8FTD7wxTh7sLE24BwwU2brXZg5r-m5Y19vn-qmy1ORpfwBAKrYIaeOPHqzETkBvA0-U-nIdpUA2B-ZYDGCXi942I7CXjud42PdU544CW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095195"/>
            <a:ext cx="6768752" cy="41915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Построение НКА по регулярному выражению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Пусть </a:t>
            </a:r>
            <a:r>
              <a:rPr lang="ru-RU" dirty="0"/>
              <a:t>есть регулярное выражение </a:t>
            </a:r>
            <a:r>
              <a:rPr lang="ru-RU" dirty="0" err="1"/>
              <a:t>r</a:t>
            </a:r>
            <a:r>
              <a:rPr lang="ru-RU" dirty="0"/>
              <a:t> над алфавитом Σ, построим НКА N, допускающий L(</a:t>
            </a:r>
            <a:r>
              <a:rPr lang="ru-RU" dirty="0" err="1"/>
              <a:t>r</a:t>
            </a:r>
            <a:r>
              <a:rPr lang="ru-RU" dirty="0"/>
              <a:t>). </a:t>
            </a:r>
            <a:endParaRPr lang="ru-RU" dirty="0" smtClean="0"/>
          </a:p>
          <a:p>
            <a:pPr>
              <a:buNone/>
            </a:pPr>
            <a:r>
              <a:rPr lang="ru-RU" dirty="0"/>
              <a:t>Метод (построение Томпсона):</a:t>
            </a:r>
            <a:endParaRPr lang="ru-RU" dirty="0" smtClean="0"/>
          </a:p>
          <a:p>
            <a:r>
              <a:rPr lang="ru-RU" dirty="0"/>
              <a:t>Разберём </a:t>
            </a:r>
            <a:r>
              <a:rPr lang="ru-RU" dirty="0" err="1"/>
              <a:t>r</a:t>
            </a:r>
            <a:r>
              <a:rPr lang="ru-RU" dirty="0"/>
              <a:t> на составляющие подвыражения. </a:t>
            </a:r>
            <a:endParaRPr lang="ru-RU" dirty="0" smtClean="0"/>
          </a:p>
          <a:p>
            <a:r>
              <a:rPr lang="ru-RU" dirty="0" smtClean="0"/>
              <a:t>Затем </a:t>
            </a:r>
            <a:r>
              <a:rPr lang="ru-RU" dirty="0"/>
              <a:t>применяем описанные ниже правила (1) и (2) для символов алфавита или Ɛ из регулярного выражения. 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Построение НКА по регулярному выражению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один символ встречается несколько раз, для каждого вхождения создаётся отдельный НКА. </a:t>
            </a:r>
          </a:p>
          <a:p>
            <a:r>
              <a:rPr lang="ru-RU" dirty="0" smtClean="0"/>
              <a:t>Затем, следуя синтаксической структуре регулярного выражения </a:t>
            </a:r>
            <a:r>
              <a:rPr lang="ru-RU" dirty="0" err="1" smtClean="0"/>
              <a:t>r</a:t>
            </a:r>
            <a:r>
              <a:rPr lang="ru-RU" dirty="0" smtClean="0"/>
              <a:t>, комбинируем получившиеся НКА с использованием правила (3), пока не будет получен НКА для всего выражения.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Лексема - </a:t>
            </a:r>
            <a:r>
              <a:rPr lang="ru-RU" dirty="0" err="1" smtClean="0"/>
              <a:t>токен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"идентификатор", "число", "знак умножения" обычно называют </a:t>
            </a:r>
            <a:r>
              <a:rPr lang="ru-RU" dirty="0" err="1"/>
              <a:t>токенами</a:t>
            </a:r>
            <a:r>
              <a:rPr lang="ru-RU" dirty="0"/>
              <a:t>, а "</a:t>
            </a:r>
            <a:r>
              <a:rPr lang="ru-RU" dirty="0" err="1"/>
              <a:t>position</a:t>
            </a:r>
            <a:r>
              <a:rPr lang="ru-RU" dirty="0"/>
              <a:t>", "</a:t>
            </a:r>
            <a:r>
              <a:rPr lang="ru-RU" dirty="0" err="1"/>
              <a:t>rate</a:t>
            </a:r>
            <a:r>
              <a:rPr lang="ru-RU" dirty="0"/>
              <a:t>", "*", "60" и т.д. - лексемами. Т.е. лексема - это что-то вроде значения </a:t>
            </a:r>
            <a:r>
              <a:rPr lang="ru-RU" dirty="0" err="1"/>
              <a:t>токена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Группа символов входной последовательности, идентифицируемая на выходе процесса как </a:t>
            </a:r>
            <a:r>
              <a:rPr lang="ru-RU" dirty="0" err="1" smtClean="0"/>
              <a:t>токен</a:t>
            </a:r>
            <a:r>
              <a:rPr lang="ru-RU" dirty="0" smtClean="0"/>
              <a:t>, называется </a:t>
            </a:r>
            <a:r>
              <a:rPr lang="ru-RU" b="1" dirty="0" smtClean="0"/>
              <a:t>лексемой</a:t>
            </a:r>
            <a:endParaRPr lang="ru-RU" dirty="0"/>
          </a:p>
          <a:p>
            <a:r>
              <a:rPr lang="ru-RU" dirty="0" smtClean="0"/>
              <a:t> </a:t>
            </a:r>
            <a:r>
              <a:rPr lang="ru-RU" dirty="0"/>
              <a:t>Делается это затем, чтобы избавить синтаксический анализатор от ненужных деталей, связанных с лексическим анализом. Лексические анализаторы могут применяться не только в синтаксическом анализе, но и в других задачах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484784"/>
            <a:ext cx="30480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599" y="2420888"/>
            <a:ext cx="3901767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3933056"/>
            <a:ext cx="47434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31640" y="4293096"/>
            <a:ext cx="35242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7584" y="4941168"/>
            <a:ext cx="17716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27784" y="4941168"/>
            <a:ext cx="31146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772816"/>
            <a:ext cx="29908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79" y="2348880"/>
            <a:ext cx="3435467" cy="101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3645024"/>
            <a:ext cx="5172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7704" y="4005064"/>
            <a:ext cx="3362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3568" y="4581128"/>
            <a:ext cx="12573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1720" y="4581128"/>
            <a:ext cx="19240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700808"/>
            <a:ext cx="46291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2132856"/>
            <a:ext cx="33051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2564904"/>
            <a:ext cx="44100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75656" y="2924944"/>
            <a:ext cx="35814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79712" y="3501008"/>
            <a:ext cx="5596297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700808"/>
            <a:ext cx="40576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1988840"/>
            <a:ext cx="40481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2348880"/>
            <a:ext cx="57245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9592" y="2708920"/>
            <a:ext cx="23717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03848" y="2720727"/>
            <a:ext cx="42576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71600" y="3068960"/>
            <a:ext cx="37909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5576" y="3501008"/>
            <a:ext cx="6696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24328" y="3531865"/>
            <a:ext cx="1714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27584" y="3933056"/>
            <a:ext cx="54959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27584" y="4365104"/>
            <a:ext cx="21621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27584" y="4725144"/>
            <a:ext cx="66675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79712" y="5085184"/>
            <a:ext cx="4124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988840"/>
            <a:ext cx="66198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3140968"/>
            <a:ext cx="8348798" cy="1720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628800"/>
            <a:ext cx="76962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2276872"/>
            <a:ext cx="9906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2564904"/>
            <a:ext cx="59721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584" y="2924944"/>
            <a:ext cx="59150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87624" y="3212976"/>
            <a:ext cx="45339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27584" y="3573016"/>
            <a:ext cx="37719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1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0" y="3645024"/>
            <a:ext cx="404812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2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99592" y="3933056"/>
            <a:ext cx="29813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3" name="Picture 1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55576" y="4221088"/>
            <a:ext cx="4714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4" name="Picture 1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436096" y="4221088"/>
            <a:ext cx="34766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5" name="Picture 1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27584" y="4653136"/>
            <a:ext cx="52197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6" name="Picture 18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7584" y="4941168"/>
            <a:ext cx="18859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7" name="Picture 1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771800" y="4941168"/>
            <a:ext cx="4267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8" name="Picture 20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99592" y="5301208"/>
            <a:ext cx="34575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9" name="Picture 21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27584" y="5661248"/>
            <a:ext cx="66389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90" name="Picture 22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971600" y="6021288"/>
            <a:ext cx="36576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c</a:t>
            </a:r>
            <a:r>
              <a:rPr lang="ru-RU" dirty="0" smtClean="0"/>
              <a:t>) Для </a:t>
            </a:r>
            <a:r>
              <a:rPr lang="ru-RU" dirty="0" err="1" smtClean="0"/>
              <a:t>s</a:t>
            </a:r>
            <a:r>
              <a:rPr lang="ru-RU" dirty="0" smtClean="0"/>
              <a:t>* НКА такой:</a:t>
            </a:r>
          </a:p>
          <a:p>
            <a:endParaRPr lang="ru-RU" dirty="0"/>
          </a:p>
        </p:txBody>
      </p:sp>
      <p:pic>
        <p:nvPicPr>
          <p:cNvPr id="4" name="Picture 2" descr="https://lh3.googleusercontent.com/rsSnlqrRWyS7rEUdmB2_6JtCpIb0XNvrF0cQVyjr2AyraW57sWaiZeHw_8kwhZ2cLj_7jOhzzeGERuaP0D9q4QDmo47FUo2wLgM2PJBk2qZcTQQcg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348880"/>
            <a:ext cx="8323606" cy="30243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d</a:t>
            </a:r>
            <a:r>
              <a:rPr lang="ru-RU" dirty="0"/>
              <a:t>) Для (</a:t>
            </a:r>
            <a:r>
              <a:rPr lang="ru-RU" dirty="0" err="1"/>
              <a:t>s</a:t>
            </a:r>
            <a:r>
              <a:rPr lang="ru-RU" dirty="0"/>
              <a:t>) используем просто N(</a:t>
            </a:r>
            <a:r>
              <a:rPr lang="ru-RU" dirty="0" err="1"/>
              <a:t>s</a:t>
            </a:r>
            <a:r>
              <a:rPr lang="ru-RU" dirty="0"/>
              <a:t>)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Замечания по созданию НКА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процессе создания НКА каждый шаг вносит не более двух новых состояний.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 smtClean="0"/>
              <a:t>результате НКА, построенный по регулярному выражению, имеет количество состояний, превышающее число символов и операторов в регулярном выражении не более, чем в два раза.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Таблица переходов для </a:t>
            </a:r>
            <a:r>
              <a:rPr lang="ru-RU" dirty="0" smtClean="0"/>
              <a:t>НКА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3186" name="Picture 2" descr="https://lh5.googleusercontent.com/GKmdlTEcp37n7jcMabYO2AoCEd3zYyqbxhturfycIpyrVagScehwBy_Il_OvYMMuQiROepZvtQ_tJfi-0Z_vrLXywS44tn6C-wxN-UcvqAqZJDJCO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5" y="1484784"/>
            <a:ext cx="6242875" cy="2123867"/>
          </a:xfrm>
          <a:prstGeom prst="rect">
            <a:avLst/>
          </a:prstGeom>
          <a:noFill/>
        </p:spPr>
      </p:pic>
      <p:pic>
        <p:nvPicPr>
          <p:cNvPr id="93188" name="Picture 4" descr="https://lh3.googleusercontent.com/1KQOUhemOQJcNJYoFQWgVdr3MlhoPcndGdZRSFKDQPXYadZKaYF3bkUsXhnnJkhLn9W91lEaiA7swPtpsIzWVYJUeNnTeaD3-gqGy2tHC-uyfh4hR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5" y="3717032"/>
            <a:ext cx="7696709" cy="20162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Основные функции лексического анализатора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- </a:t>
            </a:r>
            <a:r>
              <a:rPr lang="ru-RU" dirty="0"/>
              <a:t>удаление пробелов и комментариев</a:t>
            </a:r>
            <a:endParaRPr lang="ru-RU" dirty="0" smtClean="0"/>
          </a:p>
          <a:p>
            <a:r>
              <a:rPr lang="ru-RU" dirty="0"/>
              <a:t>- распознавание констант - 31 + 28 + 59 преобразуется в последовательность &lt;</a:t>
            </a:r>
            <a:r>
              <a:rPr lang="ru-RU" dirty="0" err="1"/>
              <a:t>num</a:t>
            </a:r>
            <a:r>
              <a:rPr lang="ru-RU" dirty="0"/>
              <a:t>, 31&gt; &lt;+, &gt; &lt;</a:t>
            </a:r>
            <a:r>
              <a:rPr lang="ru-RU" dirty="0" err="1"/>
              <a:t>num</a:t>
            </a:r>
            <a:r>
              <a:rPr lang="ru-RU" dirty="0"/>
              <a:t>, 28&gt; &lt;+, &gt;, &lt;</a:t>
            </a:r>
            <a:r>
              <a:rPr lang="ru-RU" dirty="0" err="1"/>
              <a:t>num</a:t>
            </a:r>
            <a:r>
              <a:rPr lang="ru-RU" dirty="0"/>
              <a:t>, 59&gt;</a:t>
            </a:r>
            <a:endParaRPr lang="ru-RU" dirty="0" smtClean="0"/>
          </a:p>
          <a:p>
            <a:r>
              <a:rPr lang="ru-RU" dirty="0"/>
              <a:t>- распознавание идентификаторов и ключевых слов </a:t>
            </a:r>
            <a:r>
              <a:rPr lang="ru-RU" dirty="0" err="1"/>
              <a:t>count</a:t>
            </a:r>
            <a:r>
              <a:rPr lang="ru-RU" dirty="0"/>
              <a:t> = </a:t>
            </a:r>
            <a:r>
              <a:rPr lang="ru-RU" dirty="0" err="1"/>
              <a:t>count</a:t>
            </a:r>
            <a:r>
              <a:rPr lang="ru-RU" dirty="0"/>
              <a:t> + </a:t>
            </a:r>
            <a:r>
              <a:rPr lang="ru-RU" dirty="0" err="1"/>
              <a:t>increment</a:t>
            </a:r>
            <a:r>
              <a:rPr lang="ru-RU" dirty="0"/>
              <a:t> преобразуется в </a:t>
            </a:r>
            <a:r>
              <a:rPr lang="ru-RU" dirty="0" err="1"/>
              <a:t>id</a:t>
            </a:r>
            <a:r>
              <a:rPr lang="ru-RU" dirty="0"/>
              <a:t> = </a:t>
            </a:r>
            <a:r>
              <a:rPr lang="ru-RU" dirty="0" err="1"/>
              <a:t>id</a:t>
            </a:r>
            <a:r>
              <a:rPr lang="ru-RU" dirty="0"/>
              <a:t> + </a:t>
            </a:r>
            <a:r>
              <a:rPr lang="ru-RU" dirty="0" err="1"/>
              <a:t>id</a:t>
            </a:r>
            <a:r>
              <a:rPr lang="ru-RU" dirty="0"/>
              <a:t>. Здесь в качестве значения может использоваться указатель на запись в таблице символов. Идентификаторы часто выглядят как ключевые слова, поэтому </a:t>
            </a:r>
            <a:r>
              <a:rPr lang="ru-RU" dirty="0" err="1"/>
              <a:t>лексер</a:t>
            </a:r>
            <a:r>
              <a:rPr lang="ru-RU" dirty="0"/>
              <a:t> должен возвращать идентификатор только тогда, когда он не является ключевым словом.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ДКА в лексических анализаторах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НКА может быть промоделирован непосредственно, однако в лексических анализаторах обычно используют ДКА, потому как их моделировать быстрее (хотя они и получаются больше по числу состояний). </a:t>
            </a:r>
            <a:endParaRPr lang="ru-RU" dirty="0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</a:t>
            </a:r>
            <a:r>
              <a:rPr lang="ru-RU" dirty="0" smtClean="0"/>
              <a:t>митатор </a:t>
            </a:r>
            <a:r>
              <a:rPr lang="ru-RU" dirty="0" smtClean="0"/>
              <a:t>конечного автомата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Типичный лексический анализатор имеет имитатор конечного автомата, который работает со сгенерированной по регулярным выражениям, описывающим </a:t>
            </a:r>
            <a:r>
              <a:rPr lang="ru-RU" dirty="0" err="1" smtClean="0"/>
              <a:t>токены</a:t>
            </a:r>
            <a:r>
              <a:rPr lang="ru-RU" dirty="0" smtClean="0"/>
              <a:t>, таблицей переходов.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Моделирование </a:t>
            </a:r>
            <a:r>
              <a:rPr lang="ru-RU" dirty="0" smtClean="0"/>
              <a:t>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 smtClean="0"/>
              <a:t>Вход</a:t>
            </a:r>
            <a:r>
              <a:rPr lang="ru-RU" dirty="0"/>
              <a:t>. Входная строка </a:t>
            </a:r>
            <a:r>
              <a:rPr lang="ru-RU" i="1" dirty="0" err="1"/>
              <a:t>x</a:t>
            </a:r>
            <a:r>
              <a:rPr lang="ru-RU" dirty="0"/>
              <a:t>, завершаемая символом конца файла </a:t>
            </a:r>
            <a:r>
              <a:rPr lang="ru-RU" b="1" dirty="0" err="1"/>
              <a:t>eof</a:t>
            </a:r>
            <a:r>
              <a:rPr lang="ru-RU" b="1" dirty="0"/>
              <a:t>,</a:t>
            </a:r>
            <a:r>
              <a:rPr lang="ru-RU" dirty="0"/>
              <a:t> и ДКА </a:t>
            </a:r>
            <a:r>
              <a:rPr lang="ru-RU" i="1" dirty="0"/>
              <a:t>D</a:t>
            </a:r>
            <a:r>
              <a:rPr lang="ru-RU" dirty="0"/>
              <a:t> со стартовым состоянием s0 и множеством заключительных состояний F.</a:t>
            </a:r>
            <a:endParaRPr lang="ru-RU" dirty="0" smtClean="0"/>
          </a:p>
          <a:p>
            <a:r>
              <a:rPr lang="ru-RU" i="1" dirty="0"/>
              <a:t>Выход</a:t>
            </a:r>
            <a:r>
              <a:rPr lang="ru-RU" dirty="0"/>
              <a:t>. “Да”, если </a:t>
            </a:r>
            <a:r>
              <a:rPr lang="ru-RU" i="1" dirty="0"/>
              <a:t>D</a:t>
            </a:r>
            <a:r>
              <a:rPr lang="ru-RU" dirty="0"/>
              <a:t> допускает </a:t>
            </a:r>
            <a:r>
              <a:rPr lang="ru-RU" i="1" dirty="0" err="1"/>
              <a:t>x</a:t>
            </a:r>
            <a:r>
              <a:rPr lang="ru-RU" dirty="0"/>
              <a:t>, и “нет” в противном случае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Моделирование 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772816"/>
            <a:ext cx="6608425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Моделирование 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ru-RU" i="1" dirty="0" err="1" smtClean="0"/>
              <a:t>move</a:t>
            </a:r>
            <a:r>
              <a:rPr lang="ru-RU" i="1" dirty="0" smtClean="0"/>
              <a:t>(</a:t>
            </a:r>
            <a:r>
              <a:rPr lang="ru-RU" i="1" dirty="0" err="1" smtClean="0"/>
              <a:t>s,c</a:t>
            </a:r>
            <a:r>
              <a:rPr lang="ru-RU" i="1" dirty="0" smtClean="0"/>
              <a:t>)</a:t>
            </a:r>
            <a:r>
              <a:rPr lang="ru-RU" dirty="0" smtClean="0"/>
              <a:t> дает состояние, в которое происходит переход из состояния </a:t>
            </a:r>
            <a:r>
              <a:rPr lang="ru-RU" i="1" dirty="0" err="1" smtClean="0"/>
              <a:t>s</a:t>
            </a:r>
            <a:r>
              <a:rPr lang="ru-RU" dirty="0" smtClean="0"/>
              <a:t> при входном символе </a:t>
            </a:r>
            <a:r>
              <a:rPr lang="ru-RU" dirty="0" err="1" smtClean="0"/>
              <a:t>c</a:t>
            </a:r>
            <a:r>
              <a:rPr lang="ru-RU" dirty="0" smtClean="0"/>
              <a:t>. </a:t>
            </a:r>
            <a:endParaRPr lang="ru-RU" dirty="0" smtClean="0"/>
          </a:p>
          <a:p>
            <a:r>
              <a:rPr lang="ru-RU" dirty="0" smtClean="0"/>
              <a:t>Функция </a:t>
            </a:r>
            <a:r>
              <a:rPr lang="ru-RU" i="1" dirty="0" err="1" smtClean="0"/>
              <a:t>nextchar</a:t>
            </a:r>
            <a:r>
              <a:rPr lang="ru-RU" dirty="0" smtClean="0"/>
              <a:t> возвращает очередной символ строки </a:t>
            </a:r>
            <a:r>
              <a:rPr lang="ru-RU" dirty="0" err="1" smtClean="0"/>
              <a:t>i</a:t>
            </a:r>
            <a:endParaRPr lang="ru-RU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Моделирование 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/>
              <a:t>Метод</a:t>
            </a:r>
            <a:r>
              <a:rPr lang="ru-RU" dirty="0" smtClean="0"/>
              <a:t>. Ко входной строке </a:t>
            </a:r>
            <a:r>
              <a:rPr lang="ru-RU" dirty="0" err="1" smtClean="0"/>
              <a:t>x</a:t>
            </a:r>
            <a:r>
              <a:rPr lang="ru-RU" dirty="0" smtClean="0"/>
              <a:t> применяется алгоритм, приведенный </a:t>
            </a:r>
            <a:r>
              <a:rPr lang="ru-RU" dirty="0" smtClean="0"/>
              <a:t>ниже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708920"/>
            <a:ext cx="7111321" cy="2797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схема</a:t>
            </a:r>
            <a:endParaRPr lang="ru-RU" dirty="0"/>
          </a:p>
        </p:txBody>
      </p:sp>
      <p:pic>
        <p:nvPicPr>
          <p:cNvPr id="1030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628800"/>
            <a:ext cx="6297164" cy="3768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Как создавать лексические анализаторы: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Для начала нужно научиться задавать </a:t>
            </a:r>
            <a:r>
              <a:rPr lang="ru-RU" dirty="0" err="1"/>
              <a:t>токены</a:t>
            </a:r>
            <a:r>
              <a:rPr lang="ru-RU" dirty="0"/>
              <a:t>.</a:t>
            </a:r>
            <a:endParaRPr lang="ru-RU" dirty="0" smtClean="0"/>
          </a:p>
          <a:p>
            <a:r>
              <a:rPr lang="ru-RU" dirty="0"/>
              <a:t>Каждый </a:t>
            </a:r>
            <a:r>
              <a:rPr lang="ru-RU" dirty="0" err="1"/>
              <a:t>токен</a:t>
            </a:r>
            <a:r>
              <a:rPr lang="ru-RU" dirty="0"/>
              <a:t> описывается неким шаблоном. Например, шаблон для идентификатора в С++ неформально может быть описан как буква, за которой может идти несколько букв или цифр. Каждому шаблону соответствует множество строк, для формального задания таких множеств могут использоваться так называемые регулярные выражения.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того, чтобы определить, что такое регулярные выражения и какое отношение они имеют к лексическому анализу, нам потребуются следующие определения: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b="1" i="1" dirty="0"/>
              <a:t>алфавит</a:t>
            </a:r>
            <a:r>
              <a:rPr lang="ru-RU" dirty="0"/>
              <a:t> - любое конечное множество символов.</a:t>
            </a:r>
            <a:endParaRPr lang="ru-RU" b="1" dirty="0"/>
          </a:p>
          <a:p>
            <a:pPr fontAlgn="base"/>
            <a:r>
              <a:rPr lang="ru-RU" b="1" i="1" dirty="0"/>
              <a:t>строка</a:t>
            </a:r>
            <a:r>
              <a:rPr lang="ru-RU" dirty="0"/>
              <a:t> над некоторым алфавитом - конечная последовательность символов, взятых из алфавита. Длина строки </a:t>
            </a:r>
            <a:r>
              <a:rPr lang="ru-RU" dirty="0" err="1"/>
              <a:t>s</a:t>
            </a:r>
            <a:r>
              <a:rPr lang="ru-RU" dirty="0"/>
              <a:t> (обозначается как </a:t>
            </a:r>
            <a:r>
              <a:rPr lang="ru-RU" dirty="0" err="1"/>
              <a:t>|s|</a:t>
            </a:r>
            <a:r>
              <a:rPr lang="ru-RU" dirty="0"/>
              <a:t>) - количество символов в строке.</a:t>
            </a:r>
            <a:endParaRPr lang="ru-RU" b="1" dirty="0"/>
          </a:p>
          <a:p>
            <a:pPr fontAlgn="base"/>
            <a:r>
              <a:rPr lang="ru-RU" b="1" i="1" dirty="0"/>
              <a:t>Ɛ</a:t>
            </a:r>
            <a:r>
              <a:rPr lang="ru-RU" dirty="0"/>
              <a:t> - пустая строка (</a:t>
            </a:r>
            <a:r>
              <a:rPr lang="ru-RU" dirty="0" err="1"/>
              <a:t>строка</a:t>
            </a:r>
            <a:r>
              <a:rPr lang="ru-RU" dirty="0"/>
              <a:t> нулевой длины</a:t>
            </a:r>
            <a:r>
              <a:rPr lang="ru-RU" dirty="0" smtClean="0"/>
              <a:t>)</a:t>
            </a:r>
            <a:endParaRPr lang="ru-RU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b="1" i="1" dirty="0" smtClean="0"/>
              <a:t>конкатенация строк</a:t>
            </a:r>
            <a:r>
              <a:rPr lang="ru-RU" b="1" dirty="0" smtClean="0"/>
              <a:t> </a:t>
            </a:r>
            <a:r>
              <a:rPr lang="ru-RU" dirty="0" err="1" smtClean="0"/>
              <a:t>x</a:t>
            </a:r>
            <a:r>
              <a:rPr lang="ru-RU" dirty="0" smtClean="0"/>
              <a:t> и </a:t>
            </a:r>
            <a:r>
              <a:rPr lang="ru-RU" dirty="0" err="1" smtClean="0"/>
              <a:t>y</a:t>
            </a:r>
            <a:r>
              <a:rPr lang="ru-RU" dirty="0" smtClean="0"/>
              <a:t> (записывается как </a:t>
            </a:r>
            <a:r>
              <a:rPr lang="ru-RU" dirty="0" err="1" smtClean="0"/>
              <a:t>xy</a:t>
            </a:r>
            <a:r>
              <a:rPr lang="ru-RU" dirty="0" smtClean="0"/>
              <a:t>) - строка, сформированная путём дописывания </a:t>
            </a:r>
            <a:r>
              <a:rPr lang="ru-RU" dirty="0" err="1" smtClean="0"/>
              <a:t>y</a:t>
            </a:r>
            <a:r>
              <a:rPr lang="ru-RU" dirty="0" smtClean="0"/>
              <a:t> к </a:t>
            </a:r>
            <a:r>
              <a:rPr lang="ru-RU" dirty="0" err="1" smtClean="0"/>
              <a:t>x</a:t>
            </a:r>
            <a:r>
              <a:rPr lang="ru-RU" dirty="0" smtClean="0"/>
              <a:t>.</a:t>
            </a:r>
            <a:endParaRPr lang="ru-RU" b="1" dirty="0" smtClean="0"/>
          </a:p>
          <a:p>
            <a:pPr fontAlgn="base"/>
            <a:r>
              <a:rPr lang="ru-RU" b="1" i="1" dirty="0" smtClean="0"/>
              <a:t>язык</a:t>
            </a:r>
            <a:r>
              <a:rPr lang="ru-RU" dirty="0" smtClean="0"/>
              <a:t> - множество строк над некоторым алфавитом. Например, пустой язык {}, множество всех корректных программ на языке С++, все грамматически корректные предложения русского языка.</a:t>
            </a:r>
            <a:endParaRPr lang="ru-RU" b="1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1713</Words>
  <Application>Microsoft Office PowerPoint</Application>
  <PresentationFormat>Экран (4:3)</PresentationFormat>
  <Paragraphs>250</Paragraphs>
  <Slides>56</Slides>
  <Notes>56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57" baseType="lpstr">
      <vt:lpstr>Тема Office</vt:lpstr>
      <vt:lpstr>Лексический анализ</vt:lpstr>
      <vt:lpstr>Лексический анализ</vt:lpstr>
      <vt:lpstr>Пример</vt:lpstr>
      <vt:lpstr>Лексема - токен</vt:lpstr>
      <vt:lpstr>Основные функции лексического анализатора</vt:lpstr>
      <vt:lpstr>Как создавать лексические анализаторы:</vt:lpstr>
      <vt:lpstr>определения</vt:lpstr>
      <vt:lpstr>определения</vt:lpstr>
      <vt:lpstr>определения</vt:lpstr>
      <vt:lpstr>Над языками вводятся следующие операции: </vt:lpstr>
      <vt:lpstr>Примеры</vt:lpstr>
      <vt:lpstr>Задание токенов</vt:lpstr>
      <vt:lpstr>Регулярные выражения</vt:lpstr>
      <vt:lpstr>Регулярные выражения</vt:lpstr>
      <vt:lpstr>Регулярные выражения</vt:lpstr>
      <vt:lpstr>Регулярные выражения</vt:lpstr>
      <vt:lpstr>Регулярные выражения</vt:lpstr>
      <vt:lpstr>Приоритеты операций</vt:lpstr>
      <vt:lpstr>Регулярное множество</vt:lpstr>
      <vt:lpstr>Ограничение на регулярные выражения</vt:lpstr>
      <vt:lpstr>Примеры регулярных выражений</vt:lpstr>
      <vt:lpstr>Примеры регулярных выражений</vt:lpstr>
      <vt:lpstr>Распознавание</vt:lpstr>
      <vt:lpstr>Распознавание</vt:lpstr>
      <vt:lpstr>Распознавание</vt:lpstr>
      <vt:lpstr>Диаграммы переходов</vt:lpstr>
      <vt:lpstr>Пример разбора</vt:lpstr>
      <vt:lpstr>Разбор входного потока</vt:lpstr>
      <vt:lpstr>Пример - диаграмма переходов для relop:</vt:lpstr>
      <vt:lpstr>Как по диаграмме написать код</vt:lpstr>
      <vt:lpstr>Как по диаграмме написать код</vt:lpstr>
      <vt:lpstr>Пример кода</vt:lpstr>
      <vt:lpstr>Конечные автоматы</vt:lpstr>
      <vt:lpstr>Недетерминированный конечный автомат</vt:lpstr>
      <vt:lpstr>Детерминированный конечный автомат</vt:lpstr>
      <vt:lpstr>Конечные автоматы</vt:lpstr>
      <vt:lpstr>Пример</vt:lpstr>
      <vt:lpstr>Построение НКА по регулярному выражению</vt:lpstr>
      <vt:lpstr>Построение НКА по регулярному выражению</vt:lpstr>
      <vt:lpstr>Примеры</vt:lpstr>
      <vt:lpstr>Примеры</vt:lpstr>
      <vt:lpstr>Примеры</vt:lpstr>
      <vt:lpstr>Примеры</vt:lpstr>
      <vt:lpstr>Примеры</vt:lpstr>
      <vt:lpstr>Примеры</vt:lpstr>
      <vt:lpstr>Примеры</vt:lpstr>
      <vt:lpstr>Примеры</vt:lpstr>
      <vt:lpstr>Замечания по созданию НКА</vt:lpstr>
      <vt:lpstr>Таблица переходов для НКА</vt:lpstr>
      <vt:lpstr>ДКА в лексических анализаторах</vt:lpstr>
      <vt:lpstr>Имитатор конечного автомата</vt:lpstr>
      <vt:lpstr>Моделирование ДКА</vt:lpstr>
      <vt:lpstr>Моделирование ДКА</vt:lpstr>
      <vt:lpstr>Моделирование ДКА</vt:lpstr>
      <vt:lpstr>Моделирование ДКА</vt:lpstr>
      <vt:lpstr>Общая схема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Лексический анализ</dc:title>
  <dc:creator>smn</dc:creator>
  <cp:lastModifiedBy>smn</cp:lastModifiedBy>
  <cp:revision>55</cp:revision>
  <dcterms:created xsi:type="dcterms:W3CDTF">2011-11-29T21:02:13Z</dcterms:created>
  <dcterms:modified xsi:type="dcterms:W3CDTF">2011-12-07T01:20:53Z</dcterms:modified>
</cp:coreProperties>
</file>