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3" r:id="rId4"/>
    <p:sldId id="262" r:id="rId5"/>
    <p:sldId id="264" r:id="rId6"/>
    <p:sldId id="266" r:id="rId7"/>
    <p:sldId id="268" r:id="rId8"/>
    <p:sldId id="265" r:id="rId9"/>
    <p:sldId id="267" r:id="rId10"/>
    <p:sldId id="259" r:id="rId11"/>
    <p:sldId id="270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733BB-1698-437D-9EB4-EB0E20119724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D4FBA-3FDF-48ED-89C1-7DF734E37D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D4FBA-3FDF-48ED-89C1-7DF734E37D2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D037-E69A-4096-BE33-BCD627B26053}" type="datetimeFigureOut">
              <a:rPr lang="ru-RU" smtClean="0"/>
              <a:pPr/>
              <a:t>07.12.2011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7D88-FE57-45CB-BCEB-7ABBA2357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От исходного к исполняемому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Лексический анализ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Виды компиляции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smtClean="0"/>
              <a:t>Пакетная</a:t>
            </a:r>
            <a:r>
              <a:rPr lang="ru-RU" dirty="0" smtClean="0"/>
              <a:t>. Компиляция нескольких исходных модулей в одном пункте задания.</a:t>
            </a:r>
          </a:p>
          <a:p>
            <a:r>
              <a:rPr lang="ru-RU" i="1" dirty="0" smtClean="0"/>
              <a:t>Построчная</a:t>
            </a:r>
            <a:r>
              <a:rPr lang="ru-RU" dirty="0" smtClean="0"/>
              <a:t>. То же, что и интерпретация.</a:t>
            </a:r>
          </a:p>
          <a:p>
            <a:r>
              <a:rPr lang="ru-RU" i="1" dirty="0" smtClean="0"/>
              <a:t>Условная</a:t>
            </a:r>
            <a:r>
              <a:rPr lang="ru-RU" dirty="0" smtClean="0"/>
              <a:t>. Компиляция, при которой транслируемый текст зависит от условий, заданных в исходной программе директивами компилятора. Так, в зависимости от значения некоторой константы, можно включать или выключать трансляцию части текста программы.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Структура компилятора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Любой компилятор состоит из транслятора и компоновщика. Часто в качестве компоновщика компилятор использует внешний компоновщик, реализованный в виде самостоятельной программы, а сам выполняет лишь трансляцию исходного текста (по этой причине многие ошибочно считают компилятором разновидность транслятора). Компилятор может быть реализован и как своеобразная программа-менеджер, для трансляции программы вызывающая соответствующий транслятор (трансляторы — если разные части программы написаны на разных языках программирования) и затем — для компоновки программы, — вызывающая компоновщик. Ярким примером такого компилятора является имеющаяся во всех UNIX-системах (и Linux-системах в том числе) утилита make (имеются реализации утилиты make и в других системах, в частности в Windows-системах).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Процесс компиляции состоит из следующих фаз:</a:t>
            </a:r>
          </a:p>
          <a:p>
            <a:r>
              <a:rPr lang="ru-RU" dirty="0" smtClean="0"/>
              <a:t>Лексический анализ. На этой фазе последовательность символов исходного файла преобразуется в последовательность лексем.</a:t>
            </a:r>
          </a:p>
          <a:p>
            <a:r>
              <a:rPr lang="ru-RU" dirty="0" smtClean="0"/>
              <a:t>Синтаксический (грамматический) анализ. Последовательность лексем преобразуется в древо разбора.</a:t>
            </a:r>
          </a:p>
          <a:p>
            <a:r>
              <a:rPr lang="ru-RU" dirty="0" smtClean="0"/>
              <a:t>Семантический анализ. Древо разбора обрабатывается с целью установления его семантики (смысла) — например, привязка идентификаторов к их определениям, типам данных, проверка совместимости типов данных, определение результирующих типов данных выражений и т. д. Результат обычно называется «промежуточным представлением/кодом», и может быть дополненным древом разбора, новым древом, абстрактным набором команд или чем-то ещё, удобным для дальнейшей обработки.</a:t>
            </a:r>
          </a:p>
          <a:p>
            <a:r>
              <a:rPr lang="ru-RU" dirty="0" smtClean="0"/>
              <a:t>Оптимизация. Удаляются избыточные команды и упрощается (где это возможно) код с сохранением его смысла, то есть реализуемого им алгоритма (в том числе </a:t>
            </a:r>
            <a:r>
              <a:rPr lang="ru-RU" dirty="0" err="1" smtClean="0"/>
              <a:t>предвычисляются</a:t>
            </a:r>
            <a:r>
              <a:rPr lang="ru-RU" dirty="0" smtClean="0"/>
              <a:t> (то есть вычисляются на фазе трансляции) выражения, результаты которых практически являются константами). Оптимизация может быть на разных уровнях и этапах — например, над промежуточным кодом или над конечным машинным кодом.</a:t>
            </a:r>
          </a:p>
          <a:p>
            <a:r>
              <a:rPr lang="ru-RU" dirty="0" smtClean="0"/>
              <a:t>Генерация кода. Из промежуточного представления порождается код на целевом языке (в том числе выполняется компоновка программы).</a:t>
            </a:r>
          </a:p>
          <a:p>
            <a:r>
              <a:rPr lang="ru-RU" dirty="0" smtClean="0"/>
              <a:t>В конкретных реализациях компиляторов эти фазы могут быть разделены или, наоборот, совмещены в том или ином виде.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Препроцессор </a:t>
            </a:r>
            <a:r>
              <a:rPr lang="ru-RU" dirty="0"/>
              <a:t>-&gt; компилятор -&gt; ассемблер -&gt; </a:t>
            </a:r>
            <a:r>
              <a:rPr lang="ru-RU" dirty="0" smtClean="0"/>
              <a:t>линковщик</a:t>
            </a:r>
            <a:r>
              <a:rPr lang="en-US" dirty="0" smtClean="0"/>
              <a:t>/</a:t>
            </a:r>
            <a:r>
              <a:rPr lang="ru-RU" dirty="0" smtClean="0"/>
              <a:t>загрузчик.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Препроцессор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smtClean="0"/>
              <a:t>Препроцессор</a:t>
            </a:r>
            <a:r>
              <a:rPr lang="ru-RU" dirty="0" smtClean="0"/>
              <a:t> — это компьютерная программа, принимающая данные на входе и выдающая данные, предназначенные для входа другой программы (например, компилятора). </a:t>
            </a:r>
          </a:p>
          <a:p>
            <a:r>
              <a:rPr lang="ru-RU" dirty="0" smtClean="0"/>
              <a:t>О данных на выходе препроцессора говорят, что они находятся в </a:t>
            </a:r>
            <a:r>
              <a:rPr lang="ru-RU" b="1" dirty="0" err="1" smtClean="0"/>
              <a:t>препроцессированной</a:t>
            </a:r>
            <a:r>
              <a:rPr lang="ru-RU" dirty="0" smtClean="0"/>
              <a:t> форме, пригодной для обработки последующими программами (компилятор). </a:t>
            </a:r>
          </a:p>
          <a:p>
            <a:r>
              <a:rPr lang="ru-RU" dirty="0" smtClean="0"/>
              <a:t>Результат и вид обработки зависят от вида препроцессора; так, некоторые препроцессоры могут только выполнить простую текстовую подстановку, другие способны по возможностям сравниться с языками программирования. </a:t>
            </a:r>
          </a:p>
          <a:p>
            <a:r>
              <a:rPr lang="ru-RU" dirty="0" smtClean="0"/>
              <a:t>Наиболее частый случай использования препроцессора — обработка исходного кода перед передачей его на следующий шаг компиляции. </a:t>
            </a:r>
          </a:p>
          <a:p>
            <a:r>
              <a:rPr lang="ru-RU" dirty="0" smtClean="0"/>
              <a:t>В некоторых языках программирования этап компиляции и трансляции получили название «</a:t>
            </a:r>
            <a:r>
              <a:rPr lang="ru-RU" dirty="0" err="1" smtClean="0"/>
              <a:t>препроцессинга</a:t>
            </a:r>
            <a:r>
              <a:rPr lang="ru-RU" dirty="0" smtClean="0"/>
              <a:t>».</a:t>
            </a:r>
          </a:p>
          <a:p>
            <a:r>
              <a:rPr lang="ru-RU" b="1" dirty="0" smtClean="0"/>
              <a:t>Лексические препроцессоры</a:t>
            </a:r>
          </a:p>
          <a:p>
            <a:r>
              <a:rPr lang="ru-RU" dirty="0" smtClean="0"/>
              <a:t>Лексическими препроцессорами называют низкоуровневые препроцессоры, потому что они требуют только лексического анализа, то есть они обрабатывают только исходный текст перед парсингом, выполняя простую замену лексем и специальных символов заданными последовательностями символов, в соответствии с правилами, установленными пользователями. Обычно они выполняют замену макросов, текстовые вставки из других файлов, а также условную компиляцию или подключение файлов.</a:t>
            </a:r>
          </a:p>
          <a:p>
            <a:r>
              <a:rPr lang="ru-RU" b="1" dirty="0" err="1" smtClean="0"/>
              <a:t>Препроцессинг</a:t>
            </a:r>
            <a:r>
              <a:rPr lang="ru-RU" b="1" dirty="0" smtClean="0"/>
              <a:t> в C/C++</a:t>
            </a:r>
          </a:p>
          <a:p>
            <a:r>
              <a:rPr lang="ru-RU" dirty="0" smtClean="0"/>
              <a:t>Наиболее широкое распространение среди лексических препроцессоров получил препроцессор языка Си, используемый в языках программирования Си и его потомке — C++. Препроцессор удаляет из кода комментарии, преобразует код в соответствии с макросами и выполняет иные директивы, начинающиеся с символа «#» (такие как #</a:t>
            </a:r>
            <a:r>
              <a:rPr lang="ru-RU" dirty="0" err="1" smtClean="0"/>
              <a:t>include</a:t>
            </a:r>
            <a:r>
              <a:rPr lang="ru-RU" dirty="0" smtClean="0"/>
              <a:t>, #</a:t>
            </a:r>
            <a:r>
              <a:rPr lang="ru-RU" dirty="0" err="1" smtClean="0"/>
              <a:t>define</a:t>
            </a:r>
            <a:r>
              <a:rPr lang="ru-RU" dirty="0" smtClean="0"/>
              <a:t>, разнообразные директивы типа #</a:t>
            </a:r>
            <a:r>
              <a:rPr lang="ru-RU" dirty="0" err="1" smtClean="0"/>
              <a:t>pragma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Компиляция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Преобразование программой-компилятором исходного текста какой-либо программы, написанного на языке программирования высокого уровня, в язык, близкий к машинному, или в объектный код.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Ассе́мблер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err="1" smtClean="0"/>
              <a:t>Ассе́мблер</a:t>
            </a:r>
            <a:r>
              <a:rPr lang="ru-RU" dirty="0" smtClean="0"/>
              <a:t> (от англ. </a:t>
            </a:r>
            <a:r>
              <a:rPr lang="ru-RU" i="1" dirty="0" err="1" smtClean="0"/>
              <a:t>assembler</a:t>
            </a:r>
            <a:r>
              <a:rPr lang="ru-RU" dirty="0" smtClean="0"/>
              <a:t> — сборщик) — компьютерная программа, компилятор исходного текста программы, написанной на языке ассемблера, в программу на машинном языке.</a:t>
            </a:r>
          </a:p>
          <a:p>
            <a:r>
              <a:rPr lang="ru-RU" dirty="0" smtClean="0"/>
              <a:t>Как и сам язык (ассемблер), ассемблеры, как правило, специфичны конкретной архитектуре, операционной системе и варианту синтаксиса языка. Вместе с тем существуют </a:t>
            </a:r>
            <a:r>
              <a:rPr lang="ru-RU" dirty="0" err="1" smtClean="0"/>
              <a:t>мультиплатформенные</a:t>
            </a:r>
            <a:r>
              <a:rPr lang="ru-RU" dirty="0" smtClean="0"/>
              <a:t> или вовсе универсальные (точнее, ограниченно-универсальные, потому что на языке низкого уровня нельзя написать аппаратно-независимые программы) ассемблеры, которые могут работать на разных платформах и операционных системах. Среди последних можно также выделить группу </a:t>
            </a:r>
            <a:r>
              <a:rPr lang="ru-RU" i="1" dirty="0" err="1" smtClean="0"/>
              <a:t>кросс-ассемблеров</a:t>
            </a:r>
            <a:r>
              <a:rPr lang="ru-RU" dirty="0" smtClean="0"/>
              <a:t>, способных собирать машинный код и исполняемые модули (файлы) для других архитектур и ОС.</a:t>
            </a:r>
          </a:p>
          <a:p>
            <a:r>
              <a:rPr lang="ru-RU" dirty="0" smtClean="0"/>
              <a:t>Ассемблирование может быть не первым и не последним этапом на пути получения исполнимого модуля программы. Так, многие компиляторы с языков программирования высокого уровня выдают результат в виде программы на языке ассемблера, которую в дальнейшем обрабатывает ассемблер. Также результатом ассемблирования может быть не исполнимый, а </a:t>
            </a:r>
            <a:r>
              <a:rPr lang="ru-RU" i="1" dirty="0" smtClean="0"/>
              <a:t>объектный</a:t>
            </a:r>
            <a:r>
              <a:rPr lang="ru-RU" dirty="0" smtClean="0"/>
              <a:t> модуль, содержащий разрозненные и непривязанные друг к другу части машинного кода и данных программы, из которого (или из нескольких объектных модулей) в дальнейшем с помощью программы-компоновщика («линкера») может быть скомпонован исполнимый файл.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Линковщик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В разработке программного обеспечения, </a:t>
            </a:r>
            <a:r>
              <a:rPr lang="ru-RU" b="1" dirty="0" smtClean="0"/>
              <a:t>компоновщик</a:t>
            </a:r>
            <a:r>
              <a:rPr lang="ru-RU" dirty="0" smtClean="0"/>
              <a:t> (также </a:t>
            </a:r>
            <a:r>
              <a:rPr lang="ru-RU" b="1" dirty="0" err="1" smtClean="0"/>
              <a:t>реда́ктор</a:t>
            </a:r>
            <a:r>
              <a:rPr lang="ru-RU" b="1" dirty="0" smtClean="0"/>
              <a:t> </a:t>
            </a:r>
            <a:r>
              <a:rPr lang="ru-RU" b="1" dirty="0" err="1" smtClean="0"/>
              <a:t>свя́зей</a:t>
            </a:r>
            <a:r>
              <a:rPr lang="ru-RU" dirty="0" smtClean="0"/>
              <a:t>, </a:t>
            </a:r>
            <a:r>
              <a:rPr lang="ru-RU" b="1" dirty="0" smtClean="0"/>
              <a:t>линкер</a:t>
            </a:r>
            <a:r>
              <a:rPr lang="ru-RU" dirty="0" smtClean="0"/>
              <a:t> — от англ. </a:t>
            </a:r>
            <a:r>
              <a:rPr lang="ru-RU" i="1" dirty="0" err="1" smtClean="0"/>
              <a:t>link</a:t>
            </a:r>
            <a:r>
              <a:rPr lang="ru-RU" i="1" dirty="0" smtClean="0"/>
              <a:t> </a:t>
            </a:r>
            <a:r>
              <a:rPr lang="ru-RU" i="1" dirty="0" err="1" smtClean="0"/>
              <a:t>editor</a:t>
            </a:r>
            <a:r>
              <a:rPr lang="ru-RU" i="1" dirty="0" smtClean="0"/>
              <a:t>, </a:t>
            </a:r>
            <a:r>
              <a:rPr lang="ru-RU" i="1" dirty="0" err="1" smtClean="0"/>
              <a:t>linker</a:t>
            </a:r>
            <a:r>
              <a:rPr lang="ru-RU" dirty="0" smtClean="0"/>
              <a:t>) — программа, которая производит </a:t>
            </a:r>
            <a:r>
              <a:rPr lang="ru-RU" i="1" dirty="0" smtClean="0"/>
              <a:t>компоновку</a:t>
            </a:r>
            <a:r>
              <a:rPr lang="ru-RU" dirty="0" smtClean="0"/>
              <a:t>: принимает на вход один или несколько объектных модулей и собирает по ним исполнимый модуль.</a:t>
            </a:r>
          </a:p>
          <a:p>
            <a:r>
              <a:rPr lang="ru-RU" dirty="0" smtClean="0"/>
              <a:t>Для связывания модулей компоновщик использует таблицы имён, созданные компилятором в каждом из объектных модулей. Такие имена могут быть двух типов:</a:t>
            </a:r>
          </a:p>
          <a:p>
            <a:r>
              <a:rPr lang="ru-RU" i="1" dirty="0" smtClean="0"/>
              <a:t>Определённые</a:t>
            </a:r>
            <a:r>
              <a:rPr lang="ru-RU" dirty="0" smtClean="0"/>
              <a:t> или </a:t>
            </a:r>
            <a:r>
              <a:rPr lang="ru-RU" i="1" dirty="0" smtClean="0"/>
              <a:t>экспортируемые</a:t>
            </a:r>
            <a:r>
              <a:rPr lang="ru-RU" dirty="0" smtClean="0"/>
              <a:t> имена — функции и переменные, определённые в данном модуле и предоставляемые для использования другим модулям</a:t>
            </a:r>
          </a:p>
          <a:p>
            <a:r>
              <a:rPr lang="ru-RU" i="1" dirty="0" smtClean="0"/>
              <a:t>Неопределённые</a:t>
            </a:r>
            <a:r>
              <a:rPr lang="ru-RU" dirty="0" smtClean="0"/>
              <a:t> или </a:t>
            </a:r>
            <a:r>
              <a:rPr lang="ru-RU" i="1" dirty="0" smtClean="0"/>
              <a:t>импортируемые</a:t>
            </a:r>
            <a:r>
              <a:rPr lang="ru-RU" dirty="0" smtClean="0"/>
              <a:t> имена — функции и переменные, на которые ссылается модуль, но не определяет их внутри себя</a:t>
            </a:r>
          </a:p>
          <a:p>
            <a:r>
              <a:rPr lang="ru-RU" dirty="0" smtClean="0"/>
              <a:t>Работа компоновщика заключается в том, чтобы в каждом модуле определить и связать ссылки на неопределённые имена. Для каждого импортируемого имени находится его определение в других модулях, упоминание имени заменяется на его адрес.</a:t>
            </a:r>
          </a:p>
          <a:p>
            <a:r>
              <a:rPr lang="ru-RU" dirty="0" smtClean="0"/>
              <a:t>Компоновщик обычно не выполняет проверку типов и количества параметров процедур и функций. Если надо объединить объектные модули программ, написанные на языках со строгой типизацией, то необходимые проверки должны быть выполнены дополнительной утилитой перед запуском редактора связей.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Объе́ктный</a:t>
            </a:r>
            <a:r>
              <a:rPr lang="ru-RU" b="1" dirty="0" smtClean="0"/>
              <a:t> </a:t>
            </a:r>
            <a:r>
              <a:rPr lang="ru-RU" b="1" dirty="0" err="1" smtClean="0"/>
              <a:t>мо́дуль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err="1" smtClean="0"/>
              <a:t>Объе́ктный</a:t>
            </a:r>
            <a:r>
              <a:rPr lang="ru-RU" b="1" dirty="0" smtClean="0"/>
              <a:t> </a:t>
            </a:r>
            <a:r>
              <a:rPr lang="ru-RU" b="1" dirty="0" err="1" smtClean="0"/>
              <a:t>мо́дуль</a:t>
            </a:r>
            <a:r>
              <a:rPr lang="ru-RU" dirty="0" smtClean="0"/>
              <a:t> (также — </a:t>
            </a:r>
            <a:r>
              <a:rPr lang="ru-RU" i="1" dirty="0" smtClean="0"/>
              <a:t>объектный файл</a:t>
            </a:r>
            <a:r>
              <a:rPr lang="ru-RU" dirty="0" smtClean="0"/>
              <a:t>, англ. </a:t>
            </a:r>
            <a:r>
              <a:rPr lang="ru-RU" i="1" dirty="0" err="1" smtClean="0"/>
              <a:t>object</a:t>
            </a:r>
            <a:r>
              <a:rPr lang="ru-RU" i="1" dirty="0" smtClean="0"/>
              <a:t> </a:t>
            </a:r>
            <a:r>
              <a:rPr lang="ru-RU" i="1" dirty="0" err="1" smtClean="0"/>
              <a:t>file</a:t>
            </a:r>
            <a:r>
              <a:rPr lang="ru-RU" dirty="0" smtClean="0"/>
              <a:t>) — файл с промежуточным представлением отдельного модуля программы, полученный в результате обработки исходного кода компилятором. Объектный файл содержит в себе особым образом подготовленный код (часто называемый </a:t>
            </a:r>
            <a:r>
              <a:rPr lang="ru-RU" i="1" dirty="0" smtClean="0"/>
              <a:t>бинарным</a:t>
            </a:r>
            <a:r>
              <a:rPr lang="ru-RU" dirty="0" smtClean="0"/>
              <a:t>), который может быть объединён с другими объектными файлами при помощи редактора связей (компоновщика) для получения готового исполнимого модуля, либо библиотеки.</a:t>
            </a:r>
          </a:p>
          <a:p>
            <a:r>
              <a:rPr lang="ru-RU" dirty="0" smtClean="0"/>
              <a:t>Объектные файлы представляют собой блоки машинного кода и данных, с неопределенными адресами ссылок на данные и процедуры в других объектных модулях, а также список своих процедур и данных. Компоновщик собирает код и данные каждого объектного модуля в итоговую программу, вычисляет и заполняет адреса перекрестных ссылок между модулями. Связывание со статическими библиотеками выполняется </a:t>
            </a:r>
            <a:r>
              <a:rPr lang="ru-RU" i="1" dirty="0" smtClean="0"/>
              <a:t>редактором связей</a:t>
            </a:r>
            <a:r>
              <a:rPr lang="ru-RU" dirty="0" smtClean="0"/>
              <a:t> или </a:t>
            </a:r>
            <a:r>
              <a:rPr lang="ru-RU" i="1" dirty="0" smtClean="0"/>
              <a:t>компоновщиком</a:t>
            </a:r>
            <a:r>
              <a:rPr lang="ru-RU" dirty="0" smtClean="0"/>
              <a:t> (который может представлять собой отдельную программу или быть частью компилятора), а с операционной системой и динамическими библиотеками связывание выполняется при исполнении программы после ее </a:t>
            </a:r>
            <a:r>
              <a:rPr lang="ru-RU" i="1" dirty="0" smtClean="0"/>
              <a:t>загрузки</a:t>
            </a:r>
            <a:r>
              <a:rPr lang="ru-RU" dirty="0" smtClean="0"/>
              <a:t> в память.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Загру́зчик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err="1" smtClean="0"/>
              <a:t>Загру́зчик</a:t>
            </a:r>
            <a:r>
              <a:rPr lang="ru-RU" dirty="0" smtClean="0"/>
              <a:t> (англ. </a:t>
            </a:r>
            <a:r>
              <a:rPr lang="ru-RU" i="1" dirty="0" err="1" smtClean="0"/>
              <a:t>loader</a:t>
            </a:r>
            <a:r>
              <a:rPr lang="ru-RU" dirty="0" smtClean="0"/>
              <a:t>) — в информатике, программа, отвечающая за загрузку исполнимых файлов и запуск соответствующих новых процессов. Обычно является частью операционной системы, но может быть и самостоятельной программой — к примеру, позволяющей операционной системе запускать программы, скомпилированные для других операционных систем </a:t>
            </a:r>
          </a:p>
          <a:p>
            <a:r>
              <a:rPr lang="ru-RU" dirty="0" smtClean="0"/>
              <a:t>При запуске новой программы загрузчик должен:</a:t>
            </a:r>
          </a:p>
          <a:p>
            <a:r>
              <a:rPr lang="ru-RU" dirty="0" smtClean="0"/>
              <a:t>Считать данные из запускаемого файла.</a:t>
            </a:r>
          </a:p>
          <a:p>
            <a:r>
              <a:rPr lang="ru-RU" dirty="0" smtClean="0"/>
              <a:t>Если необходимо — загрузить в память недостающие динамические библиотеки.</a:t>
            </a:r>
          </a:p>
          <a:p>
            <a:r>
              <a:rPr lang="ru-RU" dirty="0" smtClean="0"/>
              <a:t>Заменить в коде новой программы относительные адреса и символические ссылки на точные, с учётом текущего размещения памяти, то есть выполнить связывание адресов </a:t>
            </a:r>
          </a:p>
          <a:p>
            <a:r>
              <a:rPr lang="ru-RU" dirty="0" smtClean="0"/>
              <a:t>Создать в памяти образ нового процесса и запланировать его к исполнению.</a:t>
            </a:r>
          </a:p>
          <a:p>
            <a:r>
              <a:rPr lang="ru-RU" dirty="0" smtClean="0"/>
              <a:t>Загрузчик операционной системы действует по схожему принципу, но обычно является отдельной программой, поскольку решает специфическую задачу — запуск самой операционной системы.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Исполни́мый</a:t>
            </a:r>
            <a:r>
              <a:rPr lang="ru-RU" b="1" dirty="0" smtClean="0"/>
              <a:t> (</a:t>
            </a:r>
            <a:r>
              <a:rPr lang="ru-RU" b="1" dirty="0" err="1" smtClean="0"/>
              <a:t>исполня́емый</a:t>
            </a:r>
            <a:r>
              <a:rPr lang="ru-RU" b="1" dirty="0" smtClean="0"/>
              <a:t>) </a:t>
            </a:r>
            <a:r>
              <a:rPr lang="ru-RU" b="1" dirty="0" err="1" smtClean="0"/>
              <a:t>мо́дуль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err="1" smtClean="0"/>
              <a:t>Исполни́мый</a:t>
            </a:r>
            <a:r>
              <a:rPr lang="ru-RU" b="1" dirty="0" smtClean="0"/>
              <a:t> (</a:t>
            </a:r>
            <a:r>
              <a:rPr lang="ru-RU" b="1" dirty="0" err="1" smtClean="0"/>
              <a:t>исполня́емый</a:t>
            </a:r>
            <a:r>
              <a:rPr lang="ru-RU" b="1" dirty="0" smtClean="0"/>
              <a:t>) </a:t>
            </a:r>
            <a:r>
              <a:rPr lang="ru-RU" b="1" dirty="0" err="1" smtClean="0"/>
              <a:t>мо́дуль</a:t>
            </a:r>
            <a:r>
              <a:rPr lang="ru-RU" dirty="0" smtClean="0"/>
              <a:t>, </a:t>
            </a:r>
            <a:r>
              <a:rPr lang="ru-RU" b="1" dirty="0" smtClean="0"/>
              <a:t>исполнимый файл</a:t>
            </a:r>
            <a:r>
              <a:rPr lang="ru-RU" dirty="0" smtClean="0"/>
              <a:t> (англ. </a:t>
            </a:r>
            <a:r>
              <a:rPr lang="ru-RU" i="1" dirty="0" err="1" smtClean="0"/>
              <a:t>executable</a:t>
            </a:r>
            <a:r>
              <a:rPr lang="ru-RU" i="1" dirty="0" smtClean="0"/>
              <a:t> </a:t>
            </a:r>
            <a:r>
              <a:rPr lang="ru-RU" i="1" dirty="0" err="1" smtClean="0"/>
              <a:t>file</a:t>
            </a:r>
            <a:r>
              <a:rPr lang="ru-RU" dirty="0" smtClean="0"/>
              <a:t>) — файл, содержащий программу в виде, в котором она может быть (после загрузки в память и настройки по месту) исполнена компьютером.</a:t>
            </a:r>
          </a:p>
          <a:p>
            <a:r>
              <a:rPr lang="ru-RU" dirty="0" smtClean="0"/>
              <a:t>Чаще всего он содержит двоичное представление машинных инструкций для определённого процессора (по этой причине на программистском сленге в отношении него используют слово </a:t>
            </a:r>
            <a:r>
              <a:rPr lang="ru-RU" b="1" dirty="0" err="1" smtClean="0"/>
              <a:t>бинарник</a:t>
            </a:r>
            <a:r>
              <a:rPr lang="ru-RU" dirty="0" smtClean="0"/>
              <a:t> — кальку с английского binary), но может содержать и инструкции на интерпретируемом языке программирования, для исполнения которых требуется интерпретатор. В отношении последних часто используется термин «скрипт».</a:t>
            </a:r>
          </a:p>
          <a:p>
            <a:r>
              <a:rPr lang="ru-RU" dirty="0" smtClean="0"/>
              <a:t>Исполнением бинарных файлов занимаются аппаратно- и программно-реализованные машины. К первым относятся процессоры — например, семейств x86 или SPARC. Ко вторым — виртуальные машины, например, виртуальная машина </a:t>
            </a:r>
            <a:r>
              <a:rPr lang="ru-RU" dirty="0" err="1" smtClean="0"/>
              <a:t>Java</a:t>
            </a:r>
            <a:r>
              <a:rPr lang="ru-RU" dirty="0" smtClean="0"/>
              <a:t> или .NET Framework. Формат бинарного файла определяется архитектурой исполняющей его машины. Известны машины, реализованные как аппаратно, так и программно, например, процессоры семейства x86 и виртуальная машина VMware.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280</Words>
  <Application>Microsoft Office PowerPoint</Application>
  <PresentationFormat>Экран (4:3)</PresentationFormat>
  <Paragraphs>68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От исходного к исполняемому</vt:lpstr>
      <vt:lpstr>Общая схема</vt:lpstr>
      <vt:lpstr>Препроцессор </vt:lpstr>
      <vt:lpstr>Компиляция</vt:lpstr>
      <vt:lpstr>Ассе́мблер</vt:lpstr>
      <vt:lpstr>Линковщик</vt:lpstr>
      <vt:lpstr>Объе́ктный мо́дуль</vt:lpstr>
      <vt:lpstr>Загру́зчик</vt:lpstr>
      <vt:lpstr>Исполни́мый (исполня́емый) мо́дуль</vt:lpstr>
      <vt:lpstr>Виды компиляции</vt:lpstr>
      <vt:lpstr>Структура компилятора </vt:lpstr>
      <vt:lpstr>Компиляция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Лексический анализ</dc:title>
  <dc:creator>smn</dc:creator>
  <cp:lastModifiedBy>smn</cp:lastModifiedBy>
  <cp:revision>28</cp:revision>
  <dcterms:created xsi:type="dcterms:W3CDTF">2011-11-29T21:02:13Z</dcterms:created>
  <dcterms:modified xsi:type="dcterms:W3CDTF">2011-12-07T01:24:22Z</dcterms:modified>
</cp:coreProperties>
</file>