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97" r:id="rId7"/>
    <p:sldId id="296" r:id="rId8"/>
    <p:sldId id="298" r:id="rId9"/>
    <p:sldId id="295" r:id="rId10"/>
    <p:sldId id="265" r:id="rId11"/>
    <p:sldId id="294" r:id="rId12"/>
    <p:sldId id="268" r:id="rId13"/>
    <p:sldId id="266" r:id="rId14"/>
    <p:sldId id="267" r:id="rId15"/>
    <p:sldId id="299" r:id="rId16"/>
    <p:sldId id="300" r:id="rId17"/>
    <p:sldId id="301" r:id="rId18"/>
    <p:sldId id="269" r:id="rId19"/>
    <p:sldId id="303" r:id="rId20"/>
    <p:sldId id="304" r:id="rId21"/>
    <p:sldId id="270" r:id="rId22"/>
    <p:sldId id="305" r:id="rId23"/>
    <p:sldId id="306" r:id="rId24"/>
    <p:sldId id="271" r:id="rId25"/>
    <p:sldId id="272" r:id="rId26"/>
    <p:sldId id="273" r:id="rId27"/>
    <p:sldId id="274" r:id="rId28"/>
    <p:sldId id="275" r:id="rId29"/>
    <p:sldId id="308" r:id="rId30"/>
    <p:sldId id="309" r:id="rId31"/>
    <p:sldId id="312" r:id="rId32"/>
    <p:sldId id="310" r:id="rId33"/>
    <p:sldId id="313" r:id="rId34"/>
    <p:sldId id="311" r:id="rId35"/>
    <p:sldId id="307" r:id="rId36"/>
    <p:sldId id="314" r:id="rId37"/>
    <p:sldId id="315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A6DBC0-8844-40AD-8001-07D770CAB44B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491831-1C85-4CF4-9B35-7984EDFCAD9E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2014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Ориентированный граф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Орграф</a:t>
            </a:r>
            <a:r>
              <a:rPr lang="ru-RU" dirty="0" smtClean="0"/>
              <a:t> G — это упорядоченная пара </a:t>
            </a:r>
            <a:r>
              <a:rPr lang="en-US" dirty="0" smtClean="0"/>
              <a:t>G:=(V,</a:t>
            </a:r>
            <a:r>
              <a:rPr lang="ru-RU" dirty="0" smtClean="0"/>
              <a:t> </a:t>
            </a:r>
            <a:r>
              <a:rPr lang="en-US" dirty="0" smtClean="0"/>
              <a:t>A) </a:t>
            </a:r>
            <a:r>
              <a:rPr lang="ru-RU" dirty="0" smtClean="0"/>
              <a:t>, для которой выполнены следующие условия:</a:t>
            </a:r>
          </a:p>
          <a:p>
            <a:r>
              <a:rPr lang="ru-RU" dirty="0" smtClean="0"/>
              <a:t> </a:t>
            </a:r>
            <a:r>
              <a:rPr lang="en-US" dirty="0" smtClean="0"/>
              <a:t>V</a:t>
            </a:r>
            <a:r>
              <a:rPr lang="ru-RU" dirty="0" smtClean="0"/>
              <a:t>—это непустое множество </a:t>
            </a:r>
            <a:r>
              <a:rPr lang="ru-RU" b="1" dirty="0" smtClean="0"/>
              <a:t>вершин</a:t>
            </a:r>
            <a:r>
              <a:rPr lang="ru-RU" dirty="0" smtClean="0"/>
              <a:t> или </a:t>
            </a:r>
            <a:r>
              <a:rPr lang="ru-RU" b="1" dirty="0" smtClean="0"/>
              <a:t>узлов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 </a:t>
            </a:r>
            <a:r>
              <a:rPr lang="en-US" dirty="0" smtClean="0"/>
              <a:t>A</a:t>
            </a:r>
            <a:r>
              <a:rPr lang="ru-RU" dirty="0" smtClean="0"/>
              <a:t>— это множество упорядоченных пар вершин, называемых </a:t>
            </a:r>
            <a:r>
              <a:rPr lang="ru-RU" b="1" dirty="0" smtClean="0"/>
              <a:t>рёбрами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789040"/>
            <a:ext cx="24288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Ориентированный граф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Дуга</a:t>
            </a:r>
            <a:r>
              <a:rPr lang="ru-RU" dirty="0" smtClean="0"/>
              <a:t> — это упорядоченная пара вершин </a:t>
            </a:r>
            <a:r>
              <a:rPr lang="en-US" dirty="0" smtClean="0"/>
              <a:t>(v, w)</a:t>
            </a:r>
            <a:r>
              <a:rPr lang="ru-RU" dirty="0" smtClean="0"/>
              <a:t>, где вершину </a:t>
            </a:r>
            <a:r>
              <a:rPr lang="en-US" dirty="0" smtClean="0"/>
              <a:t>v</a:t>
            </a:r>
            <a:r>
              <a:rPr lang="ru-RU" dirty="0" smtClean="0"/>
              <a:t> называют началом, а </a:t>
            </a:r>
            <a:r>
              <a:rPr lang="en-US" dirty="0" smtClean="0"/>
              <a:t>w</a:t>
            </a:r>
            <a:r>
              <a:rPr lang="ru-RU" dirty="0" smtClean="0"/>
              <a:t> — концом дуги. Можно сказать, что дуга </a:t>
            </a:r>
            <a:r>
              <a:rPr lang="en-US" dirty="0" smtClean="0"/>
              <a:t>v-&gt;w</a:t>
            </a:r>
            <a:r>
              <a:rPr lang="ru-RU" dirty="0" smtClean="0"/>
              <a:t> ведёт от вершины</a:t>
            </a:r>
            <a:r>
              <a:rPr lang="en-US" dirty="0" smtClean="0"/>
              <a:t> v</a:t>
            </a:r>
            <a:r>
              <a:rPr lang="ru-RU" dirty="0" smtClean="0"/>
              <a:t>  к вершине </a:t>
            </a:r>
            <a:r>
              <a:rPr lang="en-US" dirty="0" smtClean="0"/>
              <a:t>w</a:t>
            </a:r>
            <a:r>
              <a:rPr lang="ru-RU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284984"/>
            <a:ext cx="33909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Неориентированный граф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Неориентированный граф </a:t>
            </a:r>
            <a:r>
              <a:rPr lang="ru-RU" dirty="0" smtClean="0"/>
              <a:t>- это ориентированный граф, у которого для каждого ребра (v, w) существует противоположное ребро (w, v), то есть отношение E симметрично. </a:t>
            </a:r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645024"/>
            <a:ext cx="25146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 в орграфе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Путём в орграфе называется последовательность вершин, для которых существуют дуги из предыдущей в следующую. </a:t>
            </a:r>
          </a:p>
          <a:p>
            <a:r>
              <a:rPr lang="ru-RU" dirty="0" smtClean="0"/>
              <a:t>Длина пути - количество дуг, составляющих путь.</a:t>
            </a:r>
          </a:p>
          <a:p>
            <a:r>
              <a:rPr lang="ru-RU" dirty="0" smtClean="0"/>
              <a:t> Путь называется простым, если все вершины на нём, за исключением, быть может, первой и последней, различны.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Цикл - это простой путь длины не менее 1, который начинается и заканчивается в одной вершине. </a:t>
            </a:r>
          </a:p>
          <a:p>
            <a:r>
              <a:rPr lang="ru-RU" dirty="0" smtClean="0"/>
              <a:t>Если в графе нет циклов, он называется ациклическим.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Помеченный граф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Помеченный граф</a:t>
            </a:r>
            <a:r>
              <a:rPr lang="ru-RU" dirty="0" smtClean="0"/>
              <a:t> — граф, вершинам или дугам которого присвоены какие-либо метки, например, натуральные числа или символы какого-нибудь алфавита.</a:t>
            </a:r>
          </a:p>
          <a:p>
            <a:r>
              <a:rPr lang="ru-RU" b="1" dirty="0" smtClean="0"/>
              <a:t>Граф является взвешенным</a:t>
            </a:r>
            <a:r>
              <a:rPr lang="ru-RU" dirty="0" smtClean="0"/>
              <a:t>, если каждому ребру графа поставлено в соответствие некоторое число, называемое весом ребра.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Бинарное отношение на множестве вершин графа, заданное как «существует путь из </a:t>
            </a:r>
            <a:r>
              <a:rPr lang="en-US" dirty="0" smtClean="0"/>
              <a:t>u</a:t>
            </a:r>
            <a:r>
              <a:rPr lang="ru-RU" dirty="0" smtClean="0"/>
              <a:t> в </a:t>
            </a:r>
            <a:r>
              <a:rPr lang="en-US" dirty="0" smtClean="0"/>
              <a:t>v</a:t>
            </a:r>
            <a:r>
              <a:rPr lang="ru-RU" dirty="0" smtClean="0"/>
              <a:t>», является отношением эквивалентности и, следовательно, разбивает это множество на классы эквивалентности, называемые </a:t>
            </a:r>
            <a:r>
              <a:rPr lang="ru-RU" b="1" dirty="0" smtClean="0"/>
              <a:t>компонентами связности</a:t>
            </a:r>
            <a:r>
              <a:rPr lang="ru-RU" dirty="0" smtClean="0"/>
              <a:t> графа.</a:t>
            </a:r>
            <a:r>
              <a:rPr lang="en-US" dirty="0" smtClean="0"/>
              <a:t> </a:t>
            </a:r>
            <a:r>
              <a:rPr lang="ru-RU" dirty="0" smtClean="0"/>
              <a:t> Если у графа ровно одна компонента связности, то граф связный. 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810125"/>
            <a:ext cx="3829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Расстояние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компоненте связности можно ввести понятие </a:t>
            </a:r>
            <a:r>
              <a:rPr lang="ru-RU" b="1" dirty="0" smtClean="0"/>
              <a:t>расстояния</a:t>
            </a:r>
            <a:r>
              <a:rPr lang="ru-RU" dirty="0" smtClean="0"/>
              <a:t> между вершинами как минимальную длину пути, соединяющего эти вершины.</a:t>
            </a:r>
            <a:endParaRPr lang="ru-R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861048"/>
            <a:ext cx="38290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Представления графов: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Матрица смежности </a:t>
            </a:r>
            <a:r>
              <a:rPr lang="ru-RU" dirty="0" smtClean="0"/>
              <a:t>- положим, что есть множество вершин {1, 2, ..., n}. Матрица смежности - матрица A размера n x n, где A[i, j] == true, если существует дуга между вершинами i и j. </a:t>
            </a:r>
            <a:endParaRPr lang="en-US" dirty="0" smtClean="0"/>
          </a:p>
          <a:p>
            <a:r>
              <a:rPr lang="en-US" dirty="0" smtClean="0"/>
              <a:t>{1,2,3}</a:t>
            </a:r>
          </a:p>
          <a:p>
            <a:endParaRPr lang="en-US" dirty="0" smtClean="0"/>
          </a:p>
          <a:p>
            <a:r>
              <a:rPr lang="ru-RU" dirty="0" smtClean="0"/>
              <a:t>A</a:t>
            </a:r>
            <a:r>
              <a:rPr lang="en-US" dirty="0" smtClean="0"/>
              <a:t> = 0 1 0</a:t>
            </a:r>
          </a:p>
          <a:p>
            <a:r>
              <a:rPr lang="en-US" dirty="0" smtClean="0"/>
              <a:t>       1 0 1</a:t>
            </a:r>
          </a:p>
          <a:p>
            <a:r>
              <a:rPr lang="en-US" dirty="0" smtClean="0"/>
              <a:t>       0 1 0  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3933056"/>
            <a:ext cx="28003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граф помеченный, в матрице вместо true/false может быть метка дуги. </a:t>
            </a:r>
            <a:endParaRPr lang="en-US" dirty="0" smtClean="0"/>
          </a:p>
          <a:p>
            <a:r>
              <a:rPr lang="ru-RU" dirty="0" smtClean="0"/>
              <a:t>В этом случае нужно иметь зарезервированное значение, которое говорит, что дуги нет. </a:t>
            </a:r>
            <a:endParaRPr lang="en-US" dirty="0" smtClean="0"/>
          </a:p>
          <a:p>
            <a:r>
              <a:rPr lang="en-US" dirty="0" smtClean="0"/>
              <a:t>{1,2,3}</a:t>
            </a:r>
          </a:p>
          <a:p>
            <a:endParaRPr lang="en-US" dirty="0" smtClean="0"/>
          </a:p>
          <a:p>
            <a:r>
              <a:rPr lang="ru-RU" dirty="0" smtClean="0"/>
              <a:t>A</a:t>
            </a:r>
            <a:r>
              <a:rPr lang="en-US" dirty="0" smtClean="0"/>
              <a:t> = 0 e 0</a:t>
            </a:r>
          </a:p>
          <a:p>
            <a:r>
              <a:rPr lang="en-US" dirty="0" smtClean="0"/>
              <a:t>       e 0 f</a:t>
            </a:r>
          </a:p>
          <a:p>
            <a:r>
              <a:rPr lang="en-US" dirty="0" smtClean="0"/>
              <a:t>       0 f 0  </a:t>
            </a:r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077072"/>
            <a:ext cx="27908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Граф</a:t>
            </a:r>
            <a:r>
              <a:rPr lang="ru-RU" dirty="0" smtClean="0"/>
              <a:t> - совокупность непустого множества вершин и наборов пар вершин (связей между вершинами)</a:t>
            </a:r>
          </a:p>
          <a:p>
            <a:endParaRPr lang="ru-RU" dirty="0" smtClean="0"/>
          </a:p>
          <a:p>
            <a:r>
              <a:rPr lang="ru-RU" dirty="0" smtClean="0"/>
              <a:t>Объекты представляются как </a:t>
            </a:r>
            <a:r>
              <a:rPr lang="ru-RU" b="1" dirty="0" smtClean="0"/>
              <a:t>вершины</a:t>
            </a:r>
            <a:r>
              <a:rPr lang="ru-RU" dirty="0" smtClean="0"/>
              <a:t>, или </a:t>
            </a:r>
            <a:r>
              <a:rPr lang="ru-RU" b="1" dirty="0" smtClean="0"/>
              <a:t>узлы</a:t>
            </a:r>
            <a:r>
              <a:rPr lang="ru-RU" dirty="0" smtClean="0"/>
              <a:t> графа, а связи — как </a:t>
            </a:r>
            <a:r>
              <a:rPr lang="ru-RU" b="1" dirty="0" smtClean="0"/>
              <a:t>дуги</a:t>
            </a:r>
            <a:r>
              <a:rPr lang="ru-RU" dirty="0" smtClean="0"/>
              <a:t>, или </a:t>
            </a:r>
            <a:r>
              <a:rPr lang="ru-RU" b="1" dirty="0" smtClean="0"/>
              <a:t>рёбра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смежности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Такое представление плохо, поскольку требует O(n^2) памяти, даже если дуг в графе значительно меньше, чем n^2.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Представления графов: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smtClean="0"/>
              <a:t>Матрица инцидентности </a:t>
            </a:r>
            <a:r>
              <a:rPr lang="ru-RU" dirty="0" smtClean="0"/>
              <a:t>- матрица B размером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n x m,</a:t>
            </a:r>
            <a:r>
              <a:rPr lang="en-US" dirty="0" smtClean="0"/>
              <a:t>(</a:t>
            </a:r>
            <a:r>
              <a:rPr lang="ru-RU" dirty="0" smtClean="0"/>
              <a:t>n – число вершин графа, m– число ребер</a:t>
            </a:r>
            <a:r>
              <a:rPr lang="en-US" dirty="0" smtClean="0"/>
              <a:t>)</a:t>
            </a:r>
            <a:r>
              <a:rPr lang="ru-RU" dirty="0" smtClean="0"/>
              <a:t> где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- в каждой ячейке матрицы </a:t>
            </a:r>
            <a:r>
              <a:rPr lang="en-US" dirty="0" smtClean="0"/>
              <a:t>B </a:t>
            </a:r>
            <a:r>
              <a:rPr lang="ru-RU" i="1" dirty="0" smtClean="0"/>
              <a:t>неориентированного графа</a:t>
            </a:r>
            <a:r>
              <a:rPr lang="ru-RU" dirty="0" smtClean="0"/>
              <a:t> стоит</a:t>
            </a:r>
          </a:p>
          <a:p>
            <a:pPr lvl="1"/>
            <a:r>
              <a:rPr lang="ru-RU" dirty="0" smtClean="0"/>
              <a:t>1 – вершина инцидентна ребру</a:t>
            </a:r>
          </a:p>
          <a:p>
            <a:pPr lvl="1"/>
            <a:r>
              <a:rPr lang="ru-RU" dirty="0" smtClean="0"/>
              <a:t>0 – вершина </a:t>
            </a:r>
            <a:r>
              <a:rPr lang="ru-RU" b="1" dirty="0" smtClean="0"/>
              <a:t>не</a:t>
            </a:r>
            <a:r>
              <a:rPr lang="ru-RU" dirty="0" smtClean="0"/>
              <a:t> инцидентна ребру</a:t>
            </a:r>
          </a:p>
          <a:p>
            <a:pPr>
              <a:buNone/>
            </a:pPr>
            <a:r>
              <a:rPr lang="ru-RU" dirty="0" smtClean="0"/>
              <a:t>- в каждой ячейке матрицы </a:t>
            </a:r>
            <a:r>
              <a:rPr lang="en-US" dirty="0" smtClean="0"/>
              <a:t>B </a:t>
            </a:r>
            <a:r>
              <a:rPr lang="ru-RU" i="1" dirty="0" smtClean="0"/>
              <a:t>орграфа</a:t>
            </a:r>
            <a:r>
              <a:rPr lang="ru-RU" dirty="0" smtClean="0"/>
              <a:t> стоит</a:t>
            </a:r>
          </a:p>
          <a:p>
            <a:r>
              <a:rPr lang="ru-RU" dirty="0" smtClean="0"/>
              <a:t>1 – вершина инцидентна ребру, и является его началом</a:t>
            </a:r>
          </a:p>
          <a:p>
            <a:r>
              <a:rPr lang="ru-RU" dirty="0" smtClean="0"/>
              <a:t>0 – вершина </a:t>
            </a:r>
            <a:r>
              <a:rPr lang="ru-RU" b="1" dirty="0" smtClean="0"/>
              <a:t>не</a:t>
            </a:r>
            <a:r>
              <a:rPr lang="ru-RU" dirty="0" smtClean="0"/>
              <a:t> инцидентна ребру</a:t>
            </a:r>
          </a:p>
          <a:p>
            <a:r>
              <a:rPr lang="ru-RU" dirty="0" smtClean="0"/>
              <a:t>-1 – вершина инцидентна ребру, и является его концом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инцидентности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=  1 0</a:t>
            </a:r>
          </a:p>
          <a:p>
            <a:pPr>
              <a:buNone/>
            </a:pPr>
            <a:r>
              <a:rPr lang="en-US" dirty="0" smtClean="0"/>
              <a:t>           1 1</a:t>
            </a:r>
          </a:p>
          <a:p>
            <a:pPr>
              <a:buNone/>
            </a:pPr>
            <a:r>
              <a:rPr lang="en-US" dirty="0" smtClean="0"/>
              <a:t>           0 1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636912"/>
            <a:ext cx="27908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Матрица инцидентности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=  </a:t>
            </a:r>
            <a:r>
              <a:rPr lang="ru-RU" dirty="0" smtClean="0"/>
              <a:t>-1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0</a:t>
            </a:r>
          </a:p>
          <a:p>
            <a:pPr>
              <a:buNone/>
            </a:pPr>
            <a:r>
              <a:rPr lang="en-US" dirty="0" smtClean="0"/>
              <a:t>           1 </a:t>
            </a:r>
            <a:r>
              <a:rPr lang="ru-RU" dirty="0" smtClean="0"/>
              <a:t>  1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0 </a:t>
            </a:r>
            <a:r>
              <a:rPr lang="ru-RU" dirty="0" smtClean="0"/>
              <a:t>-1</a:t>
            </a:r>
          </a:p>
          <a:p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204864"/>
            <a:ext cx="29432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Представления графов: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Список смежности </a:t>
            </a:r>
            <a:r>
              <a:rPr lang="ru-RU" dirty="0" smtClean="0"/>
              <a:t>- есть массив вершин, в каждой ячейке которого хранится список дуг, исходящих из вершины. </a:t>
            </a:r>
          </a:p>
          <a:p>
            <a:r>
              <a:rPr lang="en-US" dirty="0" smtClean="0"/>
              <a:t>[1] -&gt; {e},</a:t>
            </a:r>
          </a:p>
          <a:p>
            <a:r>
              <a:rPr lang="en-US" dirty="0" smtClean="0"/>
              <a:t>[2] -&gt; {e, f},</a:t>
            </a:r>
          </a:p>
          <a:p>
            <a:r>
              <a:rPr lang="en-US" dirty="0" smtClean="0"/>
              <a:t>[3] -&gt; {f}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этом случае требуется всего O(m+n) памяти, но O(n) времени для поиска определённой дуги. 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852936"/>
            <a:ext cx="27908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Достижимость: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Вершина w достижима из вершины v, если v = w или в G есть путь из v в w. </a:t>
            </a:r>
          </a:p>
          <a:p>
            <a:r>
              <a:rPr lang="ru-RU" dirty="0" smtClean="0"/>
              <a:t>Иначе говоря, отношение достижимости является рефлексивным и транзитивным замыканием отношения E. </a:t>
            </a:r>
            <a:endParaRPr lang="en-US" dirty="0" smtClean="0"/>
          </a:p>
          <a:p>
            <a:r>
              <a:rPr lang="ru-RU" dirty="0" smtClean="0"/>
              <a:t>В неориентированном графе отношение достижимости является отношением эквивалентности над множеством вершин, классы эквивалентности называются компонентами связности. </a:t>
            </a:r>
            <a:endParaRPr lang="en-US" dirty="0" smtClean="0"/>
          </a:p>
          <a:p>
            <a:r>
              <a:rPr lang="ru-RU" dirty="0" smtClean="0"/>
              <a:t>Для неориентированных графов эквивалентностью является отношение взаимной достижимости.</a:t>
            </a:r>
          </a:p>
          <a:p>
            <a:endParaRPr lang="en-US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нахождении кратчайшего пути в графе: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есть ориентированный граф G, у которого все вершины имеют неотрицательные метки (стоимости дуг), а одна вершина определена как источник. </a:t>
            </a:r>
          </a:p>
          <a:p>
            <a:r>
              <a:rPr lang="ru-RU" dirty="0" smtClean="0"/>
              <a:t>Задача - найти кратчайший путь от источника до всех остальных вершин (длина пути определяется как сумма стоимостей дуг, из которых этот путь состоит).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решения этой задачи может быть использован алгоритм Дейкстры - классический пример "жадного" алгоритма. </a:t>
            </a:r>
            <a:endParaRPr lang="en-US" dirty="0" smtClean="0"/>
          </a:p>
          <a:p>
            <a:r>
              <a:rPr lang="ru-RU" dirty="0" smtClean="0"/>
              <a:t>Жадный алгоритм (англ. Greedy algorithm) — алгоритм, заключающийся в принятии локально оптимальных решений на каждом этапе, допуская, что конечное решение также окажется оптимальным.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строит множество вершин U, для которого кратчайшие пути от источника уже известны. </a:t>
            </a:r>
          </a:p>
          <a:p>
            <a:r>
              <a:rPr lang="ru-RU" dirty="0" smtClean="0"/>
              <a:t>На каждом шаге к множеству U добавляется та из оставшихся вершин, расстояние до которой от источника меньше, чем для других оставшихся вершин.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Используем массивы</a:t>
            </a:r>
          </a:p>
          <a:p>
            <a:pPr lvl="1"/>
            <a:r>
              <a:rPr lang="en-US" dirty="0" err="1" smtClean="0"/>
              <a:t>bool</a:t>
            </a:r>
            <a:r>
              <a:rPr lang="ru-RU" dirty="0" smtClean="0"/>
              <a:t> </a:t>
            </a:r>
            <a:r>
              <a:rPr lang="ru-RU" b="1" dirty="0" smtClean="0"/>
              <a:t>visited</a:t>
            </a:r>
            <a:r>
              <a:rPr lang="en-US" b="1" dirty="0" smtClean="0"/>
              <a:t>[]</a:t>
            </a:r>
            <a:r>
              <a:rPr lang="ru-RU" dirty="0" smtClean="0"/>
              <a:t> для хранения информации о посещенных вершинах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b="1" dirty="0" smtClean="0"/>
              <a:t>distance</a:t>
            </a:r>
            <a:r>
              <a:rPr lang="en-US" b="1" dirty="0" smtClean="0"/>
              <a:t>[]</a:t>
            </a:r>
            <a:r>
              <a:rPr lang="ru-RU" dirty="0" smtClean="0"/>
              <a:t>, в который будут заноситься найденные кратчайшие пути.</a:t>
            </a:r>
          </a:p>
          <a:p>
            <a:r>
              <a:rPr lang="ru-RU" dirty="0" smtClean="0"/>
              <a:t>Имеется граф </a:t>
            </a:r>
            <a:r>
              <a:rPr lang="ru-RU" b="1" dirty="0" smtClean="0"/>
              <a:t>G=(V, E)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Каждая из вершин входящих во множество </a:t>
            </a:r>
            <a:r>
              <a:rPr lang="ru-RU" b="1" dirty="0" smtClean="0"/>
              <a:t>V</a:t>
            </a:r>
            <a:r>
              <a:rPr lang="ru-RU" dirty="0" smtClean="0"/>
              <a:t>, изначально отмечена как не посещенная, т. е. элементам массива </a:t>
            </a:r>
            <a:r>
              <a:rPr lang="ru-RU" b="1" dirty="0" smtClean="0"/>
              <a:t>visited</a:t>
            </a:r>
            <a:r>
              <a:rPr lang="ru-RU" dirty="0" smtClean="0"/>
              <a:t> присвоено значение </a:t>
            </a:r>
            <a:r>
              <a:rPr lang="ru-RU" b="1" dirty="0" smtClean="0"/>
              <a:t>false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Поскольку самые выгодные пути только предстоит найти, в каждый элемент вектора </a:t>
            </a:r>
            <a:r>
              <a:rPr lang="ru-RU" b="1" dirty="0" smtClean="0"/>
              <a:t>distance </a:t>
            </a:r>
            <a:r>
              <a:rPr lang="ru-RU" dirty="0" smtClean="0"/>
              <a:t>записывается </a:t>
            </a:r>
            <a:r>
              <a:rPr lang="en-US" dirty="0" smtClean="0"/>
              <a:t>max{</a:t>
            </a:r>
            <a:r>
              <a:rPr lang="en-US" dirty="0" err="1" smtClean="0"/>
              <a:t>int</a:t>
            </a:r>
            <a:r>
              <a:rPr lang="en-US" dirty="0" smtClean="0"/>
              <a:t>}</a:t>
            </a:r>
            <a:r>
              <a:rPr lang="ru-RU" dirty="0" smtClean="0"/>
              <a:t>, которое заведомо больше любого потенциального пути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компьютерная сеть</a:t>
            </a:r>
          </a:p>
          <a:p>
            <a:r>
              <a:rPr lang="ru-RU" dirty="0" smtClean="0"/>
              <a:t>сеть дорог между городами</a:t>
            </a:r>
          </a:p>
          <a:p>
            <a:r>
              <a:rPr lang="ru-RU" dirty="0" smtClean="0"/>
              <a:t>блок-схема программы </a:t>
            </a:r>
          </a:p>
          <a:p>
            <a:r>
              <a:rPr lang="ru-RU" dirty="0" smtClean="0"/>
              <a:t>...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качестве исходного пункта выбирается вершина </a:t>
            </a:r>
            <a:r>
              <a:rPr lang="ru-RU" b="1" dirty="0" smtClean="0"/>
              <a:t>s</a:t>
            </a:r>
            <a:r>
              <a:rPr lang="ru-RU" dirty="0" smtClean="0"/>
              <a:t> и ей приписывается нулевой путь: </a:t>
            </a:r>
            <a:r>
              <a:rPr lang="ru-RU" b="1" dirty="0" smtClean="0"/>
              <a:t>distance[s]←0</a:t>
            </a:r>
            <a:r>
              <a:rPr lang="ru-RU" dirty="0" smtClean="0"/>
              <a:t>, т. к. нет ребра из </a:t>
            </a:r>
            <a:r>
              <a:rPr lang="ru-RU" b="1" dirty="0" smtClean="0"/>
              <a:t>s</a:t>
            </a:r>
            <a:r>
              <a:rPr lang="ru-RU" dirty="0" smtClean="0"/>
              <a:t> в </a:t>
            </a:r>
            <a:r>
              <a:rPr lang="ru-RU" b="1" dirty="0" smtClean="0"/>
              <a:t>s</a:t>
            </a:r>
            <a:r>
              <a:rPr lang="ru-RU" dirty="0" smtClean="0"/>
              <a:t> (метод не предусматривает петель). </a:t>
            </a: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Далее, находятся все соседние вершины (в которые есть ребро из </a:t>
            </a:r>
            <a:r>
              <a:rPr lang="ru-RU" b="1" dirty="0" smtClean="0"/>
              <a:t>s</a:t>
            </a:r>
            <a:r>
              <a:rPr lang="ru-RU" dirty="0" smtClean="0"/>
              <a:t>) [пусть таковыми будут </a:t>
            </a:r>
            <a:r>
              <a:rPr lang="ru-RU" b="1" dirty="0" smtClean="0"/>
              <a:t>t</a:t>
            </a:r>
            <a:r>
              <a:rPr lang="ru-RU" dirty="0" smtClean="0"/>
              <a:t> и </a:t>
            </a:r>
            <a:r>
              <a:rPr lang="ru-RU" b="1" dirty="0" smtClean="0"/>
              <a:t>u</a:t>
            </a:r>
            <a:r>
              <a:rPr lang="ru-RU" dirty="0" smtClean="0"/>
              <a:t>] и поочередно исследуются, а именно вычисляется стоимость маршрута из </a:t>
            </a:r>
            <a:r>
              <a:rPr lang="ru-RU" b="1" dirty="0" smtClean="0"/>
              <a:t>s</a:t>
            </a:r>
            <a:r>
              <a:rPr lang="en-US" b="1" dirty="0" smtClean="0"/>
              <a:t> </a:t>
            </a:r>
            <a:r>
              <a:rPr lang="ru-RU" dirty="0" smtClean="0"/>
              <a:t>поочередно в каждую из них:</a:t>
            </a:r>
          </a:p>
          <a:p>
            <a:r>
              <a:rPr lang="ru-RU" b="1" dirty="0" smtClean="0"/>
              <a:t>distance[t]=distance[s]</a:t>
            </a:r>
            <a:r>
              <a:rPr lang="ru-RU" dirty="0" smtClean="0"/>
              <a:t>+вес инцидентного </a:t>
            </a:r>
            <a:r>
              <a:rPr lang="ru-RU" b="1" dirty="0" smtClean="0"/>
              <a:t>s </a:t>
            </a:r>
            <a:r>
              <a:rPr lang="ru-RU" dirty="0" smtClean="0"/>
              <a:t>и</a:t>
            </a:r>
            <a:r>
              <a:rPr lang="ru-RU" b="1" dirty="0" smtClean="0"/>
              <a:t> t</a:t>
            </a:r>
            <a:r>
              <a:rPr lang="ru-RU" dirty="0" smtClean="0"/>
              <a:t> ребра;</a:t>
            </a:r>
          </a:p>
          <a:p>
            <a:r>
              <a:rPr lang="ru-RU" b="1" dirty="0" smtClean="0"/>
              <a:t>distance[u]=distance[s]</a:t>
            </a:r>
            <a:r>
              <a:rPr lang="ru-RU" dirty="0" smtClean="0"/>
              <a:t>+вес инцидентного </a:t>
            </a:r>
            <a:r>
              <a:rPr lang="ru-RU" b="1" dirty="0" smtClean="0"/>
              <a:t>s </a:t>
            </a:r>
            <a:r>
              <a:rPr lang="ru-RU" dirty="0" smtClean="0"/>
              <a:t>и</a:t>
            </a:r>
            <a:r>
              <a:rPr lang="ru-RU" b="1" dirty="0" smtClean="0"/>
              <a:t> u</a:t>
            </a:r>
            <a:r>
              <a:rPr lang="ru-RU" dirty="0" smtClean="0"/>
              <a:t> ребра.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вполне вероятно, что в ту или иную вершину из </a:t>
            </a:r>
            <a:r>
              <a:rPr lang="ru-RU" b="1" dirty="0" smtClean="0"/>
              <a:t>s</a:t>
            </a:r>
            <a:r>
              <a:rPr lang="ru-RU" dirty="0" smtClean="0"/>
              <a:t> существует несколько путей, поэтому цену пути в такую вершину в массиве</a:t>
            </a:r>
            <a:r>
              <a:rPr lang="en-US" dirty="0" smtClean="0"/>
              <a:t> </a:t>
            </a:r>
            <a:r>
              <a:rPr lang="ru-RU" b="1" dirty="0" smtClean="0"/>
              <a:t>distance</a:t>
            </a:r>
            <a:r>
              <a:rPr lang="ru-RU" dirty="0" smtClean="0"/>
              <a:t> придется пересматривать, тогда наибольшее (неоптимальное) значение игнорируется, а наименьшее ставиться в соответствие вершине.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обработки смежных с </a:t>
            </a:r>
            <a:r>
              <a:rPr lang="ru-RU" b="1" dirty="0" smtClean="0"/>
              <a:t>s</a:t>
            </a:r>
            <a:r>
              <a:rPr lang="ru-RU" dirty="0" smtClean="0"/>
              <a:t> вершин она помечается как посещенная:</a:t>
            </a:r>
            <a:r>
              <a:rPr lang="ru-RU" b="1" dirty="0" smtClean="0"/>
              <a:t>visited[s]←true</a:t>
            </a:r>
            <a:r>
              <a:rPr lang="ru-RU" dirty="0" smtClean="0"/>
              <a:t>, и активной становится та вершина, путь из </a:t>
            </a:r>
            <a:r>
              <a:rPr lang="ru-RU" b="1" dirty="0" smtClean="0"/>
              <a:t>s</a:t>
            </a:r>
            <a:r>
              <a:rPr lang="ru-RU" dirty="0" smtClean="0"/>
              <a:t> в которую минимален. </a:t>
            </a:r>
            <a:endParaRPr lang="en-US" dirty="0" smtClean="0"/>
          </a:p>
          <a:p>
            <a:r>
              <a:rPr lang="ru-RU" dirty="0" smtClean="0"/>
              <a:t>Допустим, путь из </a:t>
            </a:r>
            <a:r>
              <a:rPr lang="ru-RU" b="1" dirty="0" smtClean="0"/>
              <a:t>s</a:t>
            </a:r>
            <a:r>
              <a:rPr lang="ru-RU" dirty="0" smtClean="0"/>
              <a:t> в </a:t>
            </a:r>
            <a:r>
              <a:rPr lang="ru-RU" b="1" dirty="0" smtClean="0"/>
              <a:t>u</a:t>
            </a:r>
            <a:r>
              <a:rPr lang="ru-RU" dirty="0" smtClean="0"/>
              <a:t> короче, чем из </a:t>
            </a:r>
            <a:r>
              <a:rPr lang="ru-RU" b="1" dirty="0" smtClean="0"/>
              <a:t>s</a:t>
            </a:r>
            <a:r>
              <a:rPr lang="ru-RU" dirty="0" smtClean="0"/>
              <a:t> в </a:t>
            </a:r>
            <a:r>
              <a:rPr lang="ru-RU" b="1" dirty="0" smtClean="0"/>
              <a:t>t</a:t>
            </a:r>
            <a:r>
              <a:rPr lang="ru-RU" dirty="0" smtClean="0"/>
              <a:t>, следовательно, вершина </a:t>
            </a:r>
            <a:r>
              <a:rPr lang="ru-RU" b="1" dirty="0" smtClean="0"/>
              <a:t>u</a:t>
            </a:r>
            <a:r>
              <a:rPr lang="en-US" b="1" dirty="0" smtClean="0"/>
              <a:t> </a:t>
            </a:r>
            <a:r>
              <a:rPr lang="ru-RU" dirty="0" smtClean="0"/>
              <a:t>становиться активной и выше описанным образом исследуются ее соседи, за исключением вершины </a:t>
            </a:r>
            <a:r>
              <a:rPr lang="ru-RU" b="1" dirty="0" smtClean="0"/>
              <a:t>s</a:t>
            </a:r>
            <a:r>
              <a:rPr lang="ru-RU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Далее </a:t>
            </a:r>
            <a:r>
              <a:rPr lang="ru-RU" b="1" dirty="0" smtClean="0"/>
              <a:t>u</a:t>
            </a:r>
            <a:r>
              <a:rPr lang="ru-RU" dirty="0" smtClean="0"/>
              <a:t> помечается как пройденная: </a:t>
            </a:r>
            <a:r>
              <a:rPr lang="ru-RU" b="1" dirty="0" smtClean="0"/>
              <a:t>visited[u]←true</a:t>
            </a:r>
            <a:r>
              <a:rPr lang="ru-RU" dirty="0" smtClean="0"/>
              <a:t>, активной становится вершина </a:t>
            </a:r>
            <a:r>
              <a:rPr lang="ru-RU" b="1" dirty="0" smtClean="0"/>
              <a:t>t</a:t>
            </a:r>
            <a:r>
              <a:rPr lang="ru-RU" dirty="0" smtClean="0"/>
              <a:t> и вся процедура повторяется для нее. </a:t>
            </a:r>
            <a:endParaRPr lang="en-US" dirty="0" smtClean="0"/>
          </a:p>
          <a:p>
            <a:r>
              <a:rPr lang="ru-RU" dirty="0" smtClean="0"/>
              <a:t>Алгоритм Дейкстры продолжается до тех пор, пока все доступные из </a:t>
            </a:r>
            <a:r>
              <a:rPr lang="ru-RU" b="1" dirty="0" smtClean="0"/>
              <a:t>s</a:t>
            </a:r>
            <a:r>
              <a:rPr lang="ru-RU" dirty="0" smtClean="0"/>
              <a:t> вершины не будут исследованы.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2" name="Picture 4" descr="http://kvodo.ru/wp-content/uploads/algoritmh_dijkstr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2771775" cy="2238376"/>
          </a:xfrm>
          <a:prstGeom prst="rect">
            <a:avLst/>
          </a:prstGeom>
          <a:noFill/>
        </p:spPr>
      </p:pic>
      <p:pic>
        <p:nvPicPr>
          <p:cNvPr id="12294" name="Picture 6" descr="http://kvodo.ru/wp-content/uploads/algoritmh_dijkstr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212976"/>
            <a:ext cx="2771775" cy="2238376"/>
          </a:xfrm>
          <a:prstGeom prst="rect">
            <a:avLst/>
          </a:prstGeom>
          <a:noFill/>
        </p:spPr>
      </p:pic>
      <p:pic>
        <p:nvPicPr>
          <p:cNvPr id="12296" name="Picture 8" descr="http://kvodo.ru/wp-content/uploads/algoritmh_dijkstra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4293096"/>
            <a:ext cx="2771775" cy="2238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2706" name="Picture 2" descr="http://kvodo.ru/wp-content/uploads/algoritmh_dijkstra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2771775" cy="2238376"/>
          </a:xfrm>
          <a:prstGeom prst="rect">
            <a:avLst/>
          </a:prstGeom>
          <a:noFill/>
        </p:spPr>
      </p:pic>
      <p:pic>
        <p:nvPicPr>
          <p:cNvPr id="72708" name="Picture 4" descr="http://kvodo.ru/wp-content/uploads/algoritmh_dijkstra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429000"/>
            <a:ext cx="5048250" cy="2238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Дейкстры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Итог</a:t>
            </a:r>
            <a:r>
              <a:rPr lang="en-US" dirty="0" smtClean="0"/>
              <a:t>:</a:t>
            </a:r>
          </a:p>
          <a:p>
            <a:r>
              <a:rPr lang="ru-RU" dirty="0" smtClean="0"/>
              <a:t>1→1=0</a:t>
            </a:r>
            <a:br>
              <a:rPr lang="ru-RU" dirty="0" smtClean="0"/>
            </a:br>
            <a:r>
              <a:rPr lang="ru-RU" dirty="0" smtClean="0"/>
              <a:t>1→2=1</a:t>
            </a:r>
            <a:br>
              <a:rPr lang="ru-RU" dirty="0" smtClean="0"/>
            </a:br>
            <a:r>
              <a:rPr lang="ru-RU" dirty="0" smtClean="0"/>
              <a:t>1→3=4</a:t>
            </a:r>
            <a:br>
              <a:rPr lang="ru-RU" dirty="0" smtClean="0"/>
            </a:br>
            <a:r>
              <a:rPr lang="ru-RU" dirty="0" smtClean="0"/>
              <a:t>1→4=10</a:t>
            </a:r>
            <a:br>
              <a:rPr lang="ru-RU" dirty="0" smtClean="0"/>
            </a:br>
            <a:r>
              <a:rPr lang="ru-RU" dirty="0" smtClean="0"/>
              <a:t>1→5=2</a:t>
            </a:r>
            <a:br>
              <a:rPr lang="ru-RU" dirty="0" smtClean="0"/>
            </a:br>
            <a:r>
              <a:rPr lang="ru-RU" dirty="0" smtClean="0"/>
              <a:t>1→6=10</a:t>
            </a:r>
            <a:endParaRPr lang="ru-RU" dirty="0"/>
          </a:p>
        </p:txBody>
      </p:sp>
      <p:pic>
        <p:nvPicPr>
          <p:cNvPr id="73730" name="Picture 2" descr="http://kvodo.ru/wp-content/uploads/algoritmh_dijkstra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048250" cy="2238376"/>
          </a:xfrm>
          <a:prstGeom prst="rect">
            <a:avLst/>
          </a:prstGeom>
          <a:noFill/>
        </p:spPr>
      </p:pic>
      <p:pic>
        <p:nvPicPr>
          <p:cNvPr id="73732" name="Picture 4" descr="http://kvodo.ru/wp-content/uploads/algoritmh_dijkstra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149080"/>
            <a:ext cx="5048250" cy="2238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Флойда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ещё общая задача нахождения кратчайших путей - когда надо посчитать кратчайшие пути из каждой вершины в каждую. Простое решение: алгоритм Флойда. </a:t>
            </a:r>
          </a:p>
          <a:p>
            <a:r>
              <a:rPr lang="ru-RU" dirty="0" smtClean="0"/>
              <a:t>Положим, есть граф с n вершинами. Возьмём матрицу A размера n x n, в которой будем вычислать длины кратчайших путей. Вначале A[i,j] - матрица смежности графа, на диагонали - нули. 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Флойда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 матрицей выполняется n итераций, на k-й итерации A[i,j] содержит значение наименьшей длины путей из вершины i в вершину j, которые не проходят через вершины с номером, большим k. На k-й итерации для вычисления A применяется следующая формула:</a:t>
            </a:r>
            <a:endParaRPr lang="ru-RU" b="1" dirty="0" smtClean="0"/>
          </a:p>
          <a:p>
            <a:r>
              <a:rPr lang="en-US" dirty="0" smtClean="0"/>
              <a:t>A[</a:t>
            </a:r>
            <a:r>
              <a:rPr lang="en-US" dirty="0" err="1" smtClean="0"/>
              <a:t>i,j</a:t>
            </a:r>
            <a:r>
              <a:rPr lang="en-US" dirty="0" smtClean="0"/>
              <a:t>] = min(A[</a:t>
            </a:r>
            <a:r>
              <a:rPr lang="en-US" dirty="0" err="1" smtClean="0"/>
              <a:t>i,j</a:t>
            </a:r>
            <a:r>
              <a:rPr lang="en-US" dirty="0" smtClean="0"/>
              <a:t>], A[</a:t>
            </a:r>
            <a:r>
              <a:rPr lang="en-US" dirty="0" err="1" smtClean="0"/>
              <a:t>i,k</a:t>
            </a:r>
            <a:r>
              <a:rPr lang="en-US" dirty="0" smtClean="0"/>
              <a:t>]+A[</a:t>
            </a:r>
            <a:r>
              <a:rPr lang="en-US" dirty="0" err="1" smtClean="0"/>
              <a:t>k,j</a:t>
            </a:r>
            <a:r>
              <a:rPr lang="en-US" dirty="0" smtClean="0"/>
              <a:t>]) 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Эйлера о Кёнигсбергских мостах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1736 год</a:t>
            </a:r>
          </a:p>
          <a:p>
            <a:r>
              <a:rPr lang="ru-RU" dirty="0" smtClean="0"/>
              <a:t>Можно ли пройти по всем мостам города, не проходя дважды ни по одному из них.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624612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Псевдокод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for k = 1 to n </a:t>
            </a:r>
            <a:endParaRPr lang="ru-RU" b="1" dirty="0" smtClean="0"/>
          </a:p>
          <a:p>
            <a:r>
              <a:rPr lang="ru-RU" i="1" dirty="0" smtClean="0"/>
              <a:t>    </a:t>
            </a:r>
            <a:r>
              <a:rPr lang="en-US" i="1" dirty="0" smtClean="0"/>
              <a:t>for </a:t>
            </a:r>
            <a:r>
              <a:rPr lang="en-US" i="1" dirty="0" err="1" smtClean="0"/>
              <a:t>i</a:t>
            </a:r>
            <a:r>
              <a:rPr lang="en-US" i="1" dirty="0" smtClean="0"/>
              <a:t> = 1 to n </a:t>
            </a:r>
            <a:endParaRPr lang="ru-RU" b="1" dirty="0" smtClean="0"/>
          </a:p>
          <a:p>
            <a:r>
              <a:rPr lang="en-US" i="1" dirty="0" smtClean="0"/>
              <a:t>   		 for j = 1 to n </a:t>
            </a:r>
            <a:endParaRPr lang="ru-RU" b="1" dirty="0" smtClean="0"/>
          </a:p>
          <a:p>
            <a:r>
              <a:rPr lang="en-US" i="1" dirty="0" smtClean="0"/>
              <a:t>   		 	A[</a:t>
            </a:r>
            <a:r>
              <a:rPr lang="en-US" i="1" dirty="0" err="1" smtClean="0"/>
              <a:t>i</a:t>
            </a:r>
            <a:r>
              <a:rPr lang="en-US" i="1" dirty="0" smtClean="0"/>
              <a:t>][j] = min(A[</a:t>
            </a:r>
            <a:r>
              <a:rPr lang="en-US" i="1" dirty="0" err="1" smtClean="0"/>
              <a:t>i</a:t>
            </a:r>
            <a:r>
              <a:rPr lang="en-US" i="1" dirty="0" smtClean="0"/>
              <a:t>][j], A[</a:t>
            </a:r>
            <a:r>
              <a:rPr lang="en-US" i="1" dirty="0" err="1" smtClean="0"/>
              <a:t>i</a:t>
            </a:r>
            <a:r>
              <a:rPr lang="en-US" i="1" dirty="0" smtClean="0"/>
              <a:t>][k] + A[k][j])</a:t>
            </a:r>
            <a:endParaRPr lang="ru-RU" b="1" dirty="0" smtClean="0"/>
          </a:p>
          <a:p>
            <a:r>
              <a:rPr lang="ru-RU" dirty="0" smtClean="0"/>
              <a:t>  Матрица </a:t>
            </a:r>
            <a:r>
              <a:rPr lang="en-US" dirty="0" smtClean="0"/>
              <a:t>A </a:t>
            </a:r>
            <a:r>
              <a:rPr lang="ru-RU" dirty="0" smtClean="0"/>
              <a:t>содержит длины кратчайших путей между всеми вершинами графа. Перед работой алгоритма матрица  заполняется длинами рёбер графа.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выполнения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порядка O(n^3) против O(n^2) у Дейкстры. </a:t>
            </a:r>
            <a:endParaRPr lang="en-US" dirty="0" smtClean="0"/>
          </a:p>
          <a:p>
            <a:r>
              <a:rPr lang="ru-RU" dirty="0" smtClean="0"/>
              <a:t>При этом простым расширением можно получить также информацию о кратчайших путях — помимо расстояния между двумя узлами записывать в матрицу идентификатор первого узла в пути. Т.е. иметь матрицу P, такую, что на каждой итерации P[i, j] = k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восстанавливается так</a:t>
            </a:r>
            <a:r>
              <a:rPr lang="en-US" dirty="0" smtClean="0"/>
              <a:t>:</a:t>
            </a:r>
            <a:endParaRPr lang="ru-RU" b="1" dirty="0" smtClean="0"/>
          </a:p>
          <a:p>
            <a:r>
              <a:rPr lang="en-US" i="1" dirty="0" smtClean="0"/>
              <a:t>void path(</a:t>
            </a:r>
            <a:r>
              <a:rPr lang="en-US" i="1" dirty="0" err="1" smtClean="0"/>
              <a:t>int</a:t>
            </a:r>
            <a:r>
              <a:rPr lang="en-US" i="1" dirty="0" smtClean="0"/>
              <a:t> *P,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j)</a:t>
            </a:r>
            <a:endParaRPr lang="ru-RU" b="1" dirty="0" smtClean="0"/>
          </a:p>
          <a:p>
            <a:r>
              <a:rPr lang="en-US" i="1" dirty="0" smtClean="0"/>
              <a:t>{</a:t>
            </a:r>
            <a:endParaRPr lang="ru-RU" b="1" dirty="0" smtClean="0"/>
          </a:p>
          <a:p>
            <a:r>
              <a:rPr lang="en-US" i="1" dirty="0" smtClean="0"/>
              <a:t>    </a:t>
            </a:r>
            <a:r>
              <a:rPr lang="en-US" i="1" dirty="0" err="1" smtClean="0"/>
              <a:t>int</a:t>
            </a:r>
            <a:r>
              <a:rPr lang="en-US" i="1" dirty="0" smtClean="0"/>
              <a:t> k = P[</a:t>
            </a:r>
            <a:r>
              <a:rPr lang="en-US" i="1" dirty="0" err="1" smtClean="0"/>
              <a:t>i</a:t>
            </a:r>
            <a:r>
              <a:rPr lang="en-US" i="1" dirty="0" smtClean="0"/>
              <a:t>][j];</a:t>
            </a:r>
            <a:endParaRPr lang="ru-RU" b="1" dirty="0" smtClean="0"/>
          </a:p>
          <a:p>
            <a:r>
              <a:rPr lang="en-US" i="1" dirty="0" smtClean="0"/>
              <a:t>    if (k == 0)</a:t>
            </a:r>
            <a:endParaRPr lang="ru-RU" b="1" dirty="0" smtClean="0"/>
          </a:p>
          <a:p>
            <a:r>
              <a:rPr lang="en-US" i="1" dirty="0" smtClean="0"/>
              <a:t>   	 	return;</a:t>
            </a:r>
            <a:endParaRPr lang="ru-RU" b="1" dirty="0" smtClean="0"/>
          </a:p>
          <a:p>
            <a:r>
              <a:rPr lang="en-US" i="1" dirty="0" smtClean="0"/>
              <a:t>    path(P, </a:t>
            </a:r>
            <a:r>
              <a:rPr lang="en-US" i="1" dirty="0" err="1" smtClean="0"/>
              <a:t>i</a:t>
            </a:r>
            <a:r>
              <a:rPr lang="en-US" i="1" dirty="0" smtClean="0"/>
              <a:t>, k);</a:t>
            </a:r>
            <a:endParaRPr lang="ru-RU" b="1" dirty="0" smtClean="0"/>
          </a:p>
          <a:p>
            <a:r>
              <a:rPr lang="en-US" i="1" dirty="0" smtClean="0"/>
              <a:t>    </a:t>
            </a:r>
            <a:r>
              <a:rPr lang="en-US" i="1" dirty="0" err="1" smtClean="0"/>
              <a:t>printf</a:t>
            </a:r>
            <a:r>
              <a:rPr lang="en-US" i="1" dirty="0" smtClean="0"/>
              <a:t>("%d ", k);</a:t>
            </a:r>
            <a:endParaRPr lang="ru-RU" b="1" dirty="0" smtClean="0"/>
          </a:p>
          <a:p>
            <a:r>
              <a:rPr lang="en-US" i="1" dirty="0" smtClean="0"/>
              <a:t>    path(P, k, j);</a:t>
            </a:r>
            <a:endParaRPr lang="ru-RU" b="1" dirty="0" smtClean="0"/>
          </a:p>
          <a:p>
            <a:r>
              <a:rPr lang="ru-RU" i="1" dirty="0" smtClean="0"/>
              <a:t>}</a:t>
            </a:r>
            <a:endParaRPr lang="ru-RU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Уоршелла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Собственно, так же считается транзитивное замыкание графа, только вместо матрицы с весами используется булева матрица смежности (Построение матрицы достижимости). Называется алгоритмом Уоршелла.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ru-RU" dirty="0" smtClean="0"/>
              <a:t>Псевдокод</a:t>
            </a:r>
          </a:p>
          <a:p>
            <a:pPr>
              <a:buNone/>
            </a:pPr>
            <a:r>
              <a:rPr lang="ru-RU" b="1" dirty="0" smtClean="0"/>
              <a:t>  </a:t>
            </a:r>
            <a:r>
              <a:rPr lang="pl-PL" b="1" dirty="0" smtClean="0"/>
              <a:t>for</a:t>
            </a:r>
            <a:r>
              <a:rPr lang="pl-PL" dirty="0" smtClean="0"/>
              <a:t> k = 1 </a:t>
            </a:r>
            <a:r>
              <a:rPr lang="pl-PL" b="1" dirty="0" smtClean="0"/>
              <a:t>to</a:t>
            </a:r>
            <a:r>
              <a:rPr lang="pl-PL" dirty="0" smtClean="0"/>
              <a:t> n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  </a:t>
            </a:r>
            <a:r>
              <a:rPr lang="pl-PL" b="1" dirty="0" smtClean="0"/>
              <a:t>for</a:t>
            </a:r>
            <a:r>
              <a:rPr lang="pl-PL" dirty="0" smtClean="0"/>
              <a:t> i = 1 </a:t>
            </a:r>
            <a:r>
              <a:rPr lang="pl-PL" b="1" dirty="0" smtClean="0"/>
              <a:t>to</a:t>
            </a:r>
            <a:r>
              <a:rPr lang="pl-PL" dirty="0" smtClean="0"/>
              <a:t> n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		</a:t>
            </a:r>
            <a:r>
              <a:rPr lang="pl-PL" b="1" dirty="0" smtClean="0"/>
              <a:t>for</a:t>
            </a:r>
            <a:r>
              <a:rPr lang="pl-PL" dirty="0" smtClean="0"/>
              <a:t> j = 1 </a:t>
            </a:r>
            <a:r>
              <a:rPr lang="pl-PL" b="1" dirty="0" smtClean="0"/>
              <a:t>to</a:t>
            </a:r>
            <a:r>
              <a:rPr lang="pl-PL" dirty="0" smtClean="0"/>
              <a:t> n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     </a:t>
            </a:r>
            <a:r>
              <a:rPr lang="en-US" dirty="0" smtClean="0"/>
              <a:t>A</a:t>
            </a:r>
            <a:r>
              <a:rPr lang="pl-PL" dirty="0" smtClean="0"/>
              <a:t>[i][j] = </a:t>
            </a:r>
            <a:r>
              <a:rPr lang="en-US" dirty="0" smtClean="0"/>
              <a:t>A</a:t>
            </a:r>
            <a:r>
              <a:rPr lang="pl-PL" dirty="0" smtClean="0"/>
              <a:t>[i][j] </a:t>
            </a:r>
            <a:r>
              <a:rPr lang="pl-PL" b="1" dirty="0" smtClean="0"/>
              <a:t>or</a:t>
            </a:r>
            <a:r>
              <a:rPr lang="pl-PL" dirty="0" smtClean="0"/>
              <a:t> (</a:t>
            </a:r>
            <a:r>
              <a:rPr lang="en-US" dirty="0" smtClean="0"/>
              <a:t>A</a:t>
            </a:r>
            <a:r>
              <a:rPr lang="pl-PL" dirty="0" smtClean="0"/>
              <a:t>[i][k] </a:t>
            </a:r>
            <a:r>
              <a:rPr lang="pl-PL" b="1" dirty="0" smtClean="0"/>
              <a:t>and</a:t>
            </a:r>
            <a:r>
              <a:rPr lang="pl-PL" dirty="0" smtClean="0"/>
              <a:t> </a:t>
            </a:r>
            <a:r>
              <a:rPr lang="en-US" dirty="0" smtClean="0"/>
              <a:t>A</a:t>
            </a:r>
            <a:r>
              <a:rPr lang="pl-PL" dirty="0" smtClean="0"/>
              <a:t>[k][j])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графов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Поиск в глубину (Depth-first search). </a:t>
            </a:r>
          </a:p>
          <a:p>
            <a:r>
              <a:rPr lang="ru-RU" dirty="0" smtClean="0"/>
              <a:t>Положим, что есть граф G, в котором все вершины первоначально помечены меткой unvisited (не посещались). </a:t>
            </a:r>
          </a:p>
          <a:p>
            <a:r>
              <a:rPr lang="ru-RU" dirty="0" smtClean="0"/>
              <a:t>Берём начальную вершину, помечаем её visited, затем для каждой вершины, смежной с вершиной v и не посещённой ранее, вызывается рекурсивно поиск в глубину. </a:t>
            </a:r>
          </a:p>
          <a:p>
            <a:r>
              <a:rPr lang="ru-RU" dirty="0" smtClean="0"/>
              <a:t>Как вариант - смежные вершины складываются в стек, на каждом шаге вершина снимается со стека и рассматривается. </a:t>
            </a:r>
          </a:p>
          <a:p>
            <a:r>
              <a:rPr lang="ru-RU" dirty="0" smtClean="0"/>
              <a:t>Для несвязных графов может потребоваться выбрать новую стартовую вершину.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Обходы графов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в ширину - то же самое, что и нерекурсивный вариант поиска в глубину, только вместо стека - очередь.</a:t>
            </a:r>
          </a:p>
          <a:p>
            <a:endParaRPr lang="ru-RU" b="1" dirty="0" smtClean="0"/>
          </a:p>
          <a:p>
            <a:r>
              <a:rPr lang="ru-RU" dirty="0" smtClean="0"/>
              <a:t>Оба обхода работают за линейное время.</a:t>
            </a:r>
            <a:endParaRPr lang="ru-RU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приминение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Методом поиска в глубину можно проверить граф на ацикличность - в процессе работы поиска в глубину получится "глубинный остовный лес". Если на каком-то шаге мы найдём дугу, идущую от потомка глубинного остовного дерева к предку ("обратную дугу"), то граф имеет цикл. Если нет - то не имеет. </a:t>
            </a:r>
          </a:p>
          <a:p>
            <a:r>
              <a:rPr lang="ru-RU" dirty="0" smtClean="0"/>
              <a:t>Чтобы быстро искать обратные дуги, можно нумеровать вершины в порядке обхода -"глубинная нумерация".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Отношение частичного порядка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Ациклический граф задаёт отношение частичного порядка. </a:t>
            </a:r>
          </a:p>
          <a:p>
            <a:r>
              <a:rPr lang="ru-RU" dirty="0" smtClean="0"/>
              <a:t>Отношение частичного порядка R над множеством S называется такое отношение, что:</a:t>
            </a:r>
            <a:endParaRPr lang="ru-RU" b="1" dirty="0" smtClean="0"/>
          </a:p>
          <a:p>
            <a:r>
              <a:rPr lang="en-US" dirty="0" smtClean="0"/>
              <a:t>1. \not \exists a \in S : </a:t>
            </a:r>
            <a:r>
              <a:rPr lang="en-US" dirty="0" err="1" smtClean="0"/>
              <a:t>aRa</a:t>
            </a:r>
            <a:r>
              <a:rPr lang="en-US" dirty="0" smtClean="0"/>
              <a:t> (</a:t>
            </a:r>
            <a:r>
              <a:rPr lang="ru-RU" dirty="0" smtClean="0"/>
              <a:t>антирефлексивность</a:t>
            </a:r>
            <a:r>
              <a:rPr lang="en-US" dirty="0" smtClean="0"/>
              <a:t>)</a:t>
            </a:r>
            <a:endParaRPr lang="ru-RU" b="1" dirty="0" smtClean="0"/>
          </a:p>
          <a:p>
            <a:r>
              <a:rPr lang="en-US" dirty="0" smtClean="0"/>
              <a:t>2. \</a:t>
            </a:r>
            <a:r>
              <a:rPr lang="en-US" dirty="0" err="1" smtClean="0"/>
              <a:t>forall</a:t>
            </a:r>
            <a:r>
              <a:rPr lang="en-US" dirty="0" smtClean="0"/>
              <a:t> a, b, c \in S : </a:t>
            </a:r>
            <a:r>
              <a:rPr lang="en-US" dirty="0" err="1" smtClean="0"/>
              <a:t>aRb</a:t>
            </a:r>
            <a:r>
              <a:rPr lang="en-US" dirty="0" smtClean="0"/>
              <a:t> \and </a:t>
            </a:r>
            <a:r>
              <a:rPr lang="en-US" dirty="0" err="1" smtClean="0"/>
              <a:t>bRc</a:t>
            </a:r>
            <a:r>
              <a:rPr lang="en-US" dirty="0" smtClean="0"/>
              <a:t> =&gt; </a:t>
            </a:r>
            <a:r>
              <a:rPr lang="en-US" dirty="0" err="1" smtClean="0"/>
              <a:t>aRc</a:t>
            </a:r>
            <a:r>
              <a:rPr lang="en-US" dirty="0" smtClean="0"/>
              <a:t> (</a:t>
            </a:r>
            <a:r>
              <a:rPr lang="ru-RU" dirty="0" smtClean="0"/>
              <a:t>транзитивность</a:t>
            </a:r>
            <a:r>
              <a:rPr lang="en-US" dirty="0" smtClean="0"/>
              <a:t>).</a:t>
            </a:r>
            <a:endParaRPr lang="ru-RU" b="1" dirty="0" smtClean="0"/>
          </a:p>
          <a:p>
            <a:r>
              <a:rPr lang="ru-RU" dirty="0" smtClean="0"/>
              <a:t>Примеры: отношение "меньше чем", и отношение строгого включения множеств.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Топологическая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Это процесс линейного упорядочивания вершин ациклического орграфа таким образом, что если существует дуга от вершины i к вершине j, то вершина i предшествует вершине j в списке. </a:t>
            </a:r>
          </a:p>
          <a:p>
            <a:r>
              <a:rPr lang="ru-RU" dirty="0" smtClean="0"/>
              <a:t>Если граф ациклический, то обратный топологический порядок можно получить с помощью поиска в глубину:</a:t>
            </a:r>
            <a:endParaRPr lang="ru-RU" b="1" dirty="0" smtClean="0"/>
          </a:p>
          <a:p>
            <a:r>
              <a:rPr lang="en-US" i="1" dirty="0" smtClean="0"/>
              <a:t>void </a:t>
            </a:r>
            <a:r>
              <a:rPr lang="en-US" i="1" dirty="0" err="1" smtClean="0"/>
              <a:t>topsort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v)</a:t>
            </a:r>
            <a:endParaRPr lang="ru-RU" b="1" dirty="0" smtClean="0"/>
          </a:p>
          <a:p>
            <a:r>
              <a:rPr lang="en-US" i="1" dirty="0" smtClean="0"/>
              <a:t>{</a:t>
            </a:r>
            <a:endParaRPr lang="ru-RU" b="1" dirty="0" smtClean="0"/>
          </a:p>
          <a:p>
            <a:r>
              <a:rPr lang="en-US" i="1" dirty="0" smtClean="0"/>
              <a:t>    seen[v] = true;</a:t>
            </a:r>
            <a:endParaRPr lang="ru-RU" b="1" dirty="0" smtClean="0"/>
          </a:p>
          <a:p>
            <a:r>
              <a:rPr lang="en-US" i="1" dirty="0" smtClean="0"/>
              <a:t>    </a:t>
            </a:r>
            <a:r>
              <a:rPr lang="ru-RU" i="1" dirty="0" smtClean="0"/>
              <a:t>для каждой смежной v вершины w </a:t>
            </a:r>
            <a:endParaRPr lang="ru-RU" b="1" dirty="0" smtClean="0"/>
          </a:p>
          <a:p>
            <a:r>
              <a:rPr lang="ru-RU" i="1" dirty="0" smtClean="0"/>
              <a:t>   	 </a:t>
            </a:r>
            <a:r>
              <a:rPr lang="en-US" i="1" dirty="0" smtClean="0"/>
              <a:t>if (!seen[w])</a:t>
            </a:r>
            <a:endParaRPr lang="ru-RU" b="1" dirty="0" smtClean="0"/>
          </a:p>
          <a:p>
            <a:r>
              <a:rPr lang="en-US" i="1" dirty="0" smtClean="0"/>
              <a:t>   		 </a:t>
            </a:r>
            <a:r>
              <a:rPr lang="en-US" i="1" dirty="0" err="1" smtClean="0"/>
              <a:t>topsort</a:t>
            </a:r>
            <a:r>
              <a:rPr lang="en-US" i="1" dirty="0" smtClean="0"/>
              <a:t>(w);</a:t>
            </a:r>
            <a:endParaRPr lang="ru-RU" b="1" dirty="0" smtClean="0"/>
          </a:p>
          <a:p>
            <a:r>
              <a:rPr lang="en-US" i="1" dirty="0" smtClean="0"/>
              <a:t>    </a:t>
            </a:r>
            <a:r>
              <a:rPr lang="ru-RU" i="1" dirty="0" smtClean="0"/>
              <a:t>printf("%d ", v);</a:t>
            </a:r>
            <a:endParaRPr lang="ru-RU" b="1" dirty="0" smtClean="0"/>
          </a:p>
          <a:p>
            <a:r>
              <a:rPr lang="ru-RU" i="1" dirty="0" smtClean="0"/>
              <a:t>}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графов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Ориентированные</a:t>
            </a:r>
          </a:p>
          <a:p>
            <a:r>
              <a:rPr lang="ru-RU" dirty="0" smtClean="0"/>
              <a:t>Неориентированные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Неориентированный граф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Граф</a:t>
            </a:r>
            <a:r>
              <a:rPr lang="ru-RU" dirty="0" smtClean="0"/>
              <a:t>, или </a:t>
            </a:r>
            <a:r>
              <a:rPr lang="ru-RU" b="1" dirty="0" smtClean="0"/>
              <a:t>неориентированный граф</a:t>
            </a:r>
            <a:r>
              <a:rPr lang="ru-RU" dirty="0" smtClean="0"/>
              <a:t>  — это упорядоченная пара </a:t>
            </a:r>
            <a:r>
              <a:rPr lang="en-US" dirty="0" smtClean="0"/>
              <a:t> G:=(V,</a:t>
            </a:r>
            <a:r>
              <a:rPr lang="ru-RU" dirty="0" smtClean="0"/>
              <a:t> </a:t>
            </a:r>
            <a:r>
              <a:rPr lang="en-US" dirty="0" smtClean="0"/>
              <a:t>E)</a:t>
            </a:r>
            <a:r>
              <a:rPr lang="ru-RU" dirty="0" smtClean="0"/>
              <a:t>, для которой выполнены следующие условия:</a:t>
            </a:r>
          </a:p>
          <a:p>
            <a:r>
              <a:rPr lang="ru-RU" dirty="0" smtClean="0"/>
              <a:t> </a:t>
            </a:r>
            <a:r>
              <a:rPr lang="en-US" dirty="0" smtClean="0"/>
              <a:t>V </a:t>
            </a:r>
            <a:r>
              <a:rPr lang="ru-RU" dirty="0" smtClean="0"/>
              <a:t>— это непустое множество </a:t>
            </a:r>
            <a:r>
              <a:rPr lang="ru-RU" b="1" dirty="0" smtClean="0"/>
              <a:t>вершин</a:t>
            </a:r>
            <a:r>
              <a:rPr lang="ru-RU" dirty="0" smtClean="0"/>
              <a:t> или </a:t>
            </a:r>
            <a:r>
              <a:rPr lang="ru-RU" b="1" dirty="0" smtClean="0"/>
              <a:t>узлов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 </a:t>
            </a:r>
            <a:r>
              <a:rPr lang="en-US" dirty="0" smtClean="0"/>
              <a:t>E </a:t>
            </a:r>
            <a:r>
              <a:rPr lang="ru-RU" dirty="0" smtClean="0"/>
              <a:t>— это множество пар неупорядоченных вершин, называемых </a:t>
            </a:r>
            <a:r>
              <a:rPr lang="ru-RU" b="1" dirty="0" smtClean="0"/>
              <a:t>рёбрами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221088"/>
            <a:ext cx="24098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Неориентированный граф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89120"/>
          </a:xfrm>
        </p:spPr>
        <p:txBody>
          <a:bodyPr>
            <a:normAutofit/>
          </a:bodyPr>
          <a:lstStyle/>
          <a:p>
            <a:r>
              <a:rPr lang="ru-RU" dirty="0" smtClean="0"/>
              <a:t>Если e= (</a:t>
            </a:r>
            <a:r>
              <a:rPr lang="en-US" dirty="0" smtClean="0"/>
              <a:t>v</a:t>
            </a:r>
            <a:r>
              <a:rPr lang="ru-RU" dirty="0" smtClean="0"/>
              <a:t>,</a:t>
            </a:r>
            <a:r>
              <a:rPr lang="en-US" dirty="0" smtClean="0"/>
              <a:t>w</a:t>
            </a:r>
            <a:r>
              <a:rPr lang="ru-RU" dirty="0" smtClean="0"/>
              <a:t>) принадлежит E, то вершины </a:t>
            </a:r>
            <a:r>
              <a:rPr lang="en-US" dirty="0" smtClean="0"/>
              <a:t>v</a:t>
            </a:r>
            <a:r>
              <a:rPr lang="ru-RU" dirty="0" smtClean="0"/>
              <a:t> и </a:t>
            </a:r>
            <a:r>
              <a:rPr lang="en-US" dirty="0" smtClean="0"/>
              <a:t>w</a:t>
            </a:r>
            <a:r>
              <a:rPr lang="ru-RU" dirty="0" smtClean="0"/>
              <a:t> называются смежными в G, 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ребро e и эти вершины называются инцидентными. 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4149080"/>
            <a:ext cx="42862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420888"/>
            <a:ext cx="20955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Неориентированный граф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Степенью </a:t>
            </a:r>
            <a:r>
              <a:rPr lang="en-US" dirty="0" smtClean="0"/>
              <a:t>deg v </a:t>
            </a:r>
            <a:r>
              <a:rPr lang="ru-RU" dirty="0" smtClean="0"/>
              <a:t>вершины </a:t>
            </a:r>
            <a:r>
              <a:rPr lang="en-US" dirty="0" smtClean="0"/>
              <a:t>v </a:t>
            </a:r>
            <a:r>
              <a:rPr lang="ru-RU" dirty="0" smtClean="0"/>
              <a:t>в неориентированном графе называется число смежных с ней вершин</a:t>
            </a:r>
            <a:r>
              <a:rPr lang="en-US" dirty="0" smtClean="0"/>
              <a:t>, </a:t>
            </a:r>
            <a:r>
              <a:rPr lang="ru-RU" dirty="0" smtClean="0"/>
              <a:t>или количество инцидентных ей рёбер (при этом петли считают дважды).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Вершина степени ноль называется изолированной.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284984"/>
            <a:ext cx="2571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877272"/>
            <a:ext cx="800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Петля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Рёбра вида (v, v) называются петлями.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924944"/>
            <a:ext cx="320813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379</TotalTime>
  <Words>1323</Words>
  <Application>Microsoft Office PowerPoint</Application>
  <PresentationFormat>On-screen Show (4:3)</PresentationFormat>
  <Paragraphs>210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Графы</vt:lpstr>
      <vt:lpstr>Определение</vt:lpstr>
      <vt:lpstr>Примеры</vt:lpstr>
      <vt:lpstr>Задача Эйлера о Кёнигсбергских мостах</vt:lpstr>
      <vt:lpstr>Классификация графов</vt:lpstr>
      <vt:lpstr>Неориентированный граф</vt:lpstr>
      <vt:lpstr>Неориентированный граф</vt:lpstr>
      <vt:lpstr>Неориентированный граф</vt:lpstr>
      <vt:lpstr>Петля </vt:lpstr>
      <vt:lpstr>Ориентированный граф </vt:lpstr>
      <vt:lpstr>Ориентированный граф </vt:lpstr>
      <vt:lpstr>Неориентированный граф</vt:lpstr>
      <vt:lpstr>Путь в орграфе</vt:lpstr>
      <vt:lpstr>Цикл</vt:lpstr>
      <vt:lpstr>Помеченный граф</vt:lpstr>
      <vt:lpstr>Связность</vt:lpstr>
      <vt:lpstr>Расстояние</vt:lpstr>
      <vt:lpstr>Представления графов:</vt:lpstr>
      <vt:lpstr>Матрица смежности</vt:lpstr>
      <vt:lpstr>Матрица смежности</vt:lpstr>
      <vt:lpstr>Представления графов:</vt:lpstr>
      <vt:lpstr>Матрица инцидентности</vt:lpstr>
      <vt:lpstr>Матрица инцидентности</vt:lpstr>
      <vt:lpstr>Представления графов:</vt:lpstr>
      <vt:lpstr>Достижимость:</vt:lpstr>
      <vt:lpstr>Задача о нахождении кратчайшего пути в графе:</vt:lpstr>
      <vt:lpstr>Решение задачи</vt:lpstr>
      <vt:lpstr>Алгоритм Дейкстры</vt:lpstr>
      <vt:lpstr>Пример реализации</vt:lpstr>
      <vt:lpstr>Пример реализации</vt:lpstr>
      <vt:lpstr>Пример реализации</vt:lpstr>
      <vt:lpstr>Пример реализации</vt:lpstr>
      <vt:lpstr>Пример реализации</vt:lpstr>
      <vt:lpstr>Пример реализации</vt:lpstr>
      <vt:lpstr>Алгоритм Дейкстры</vt:lpstr>
      <vt:lpstr>Алгоритм Дейкстры</vt:lpstr>
      <vt:lpstr>Алгоритм Дейкстры</vt:lpstr>
      <vt:lpstr>алгоритм Флойда</vt:lpstr>
      <vt:lpstr>Алгоритм Флойда</vt:lpstr>
      <vt:lpstr>Псевдокод</vt:lpstr>
      <vt:lpstr>Время выполнения </vt:lpstr>
      <vt:lpstr>путь</vt:lpstr>
      <vt:lpstr>алгоритм Уоршелла</vt:lpstr>
      <vt:lpstr>Обходы графов</vt:lpstr>
      <vt:lpstr>Обходы графов</vt:lpstr>
      <vt:lpstr>приминение</vt:lpstr>
      <vt:lpstr>Отношение частичного порядка</vt:lpstr>
      <vt:lpstr>Топологическая сортировка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Графы</dc:title>
  <dc:creator>east</dc:creator>
  <cp:lastModifiedBy>east</cp:lastModifiedBy>
  <cp:revision>85</cp:revision>
  <dcterms:created xsi:type="dcterms:W3CDTF">2014-02-15T20:18:37Z</dcterms:created>
  <dcterms:modified xsi:type="dcterms:W3CDTF">2014-02-25T22:56:39Z</dcterms:modified>
</cp:coreProperties>
</file>