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70" r:id="rId6"/>
    <p:sldId id="261" r:id="rId7"/>
    <p:sldId id="265" r:id="rId8"/>
    <p:sldId id="271" r:id="rId9"/>
    <p:sldId id="268" r:id="rId10"/>
    <p:sldId id="262" r:id="rId11"/>
    <p:sldId id="263" r:id="rId12"/>
    <p:sldId id="267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94" autoAdjust="0"/>
  </p:normalViewPr>
  <p:slideViewPr>
    <p:cSldViewPr snapToGrid="0">
      <p:cViewPr varScale="1">
        <p:scale>
          <a:sx n="66" d="100"/>
          <a:sy n="66" d="100"/>
        </p:scale>
        <p:origin x="-79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Documents\University\4%20&#1082;&#1091;&#1088;&#1089;\8%20&#1089;&#1077;&#1084;&#1077;&#1089;&#1090;&#1088;\Diploma\Material\EN\Mine\Explanatory-note\current%20statu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48"/>
    </mc:Choice>
    <mc:Fallback>
      <c:style val="4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The average lag by topics</a:t>
            </a:r>
            <a:endParaRPr lang="ru-RU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75000"/>
              </a:schemeClr>
            </a:solidFill>
          </c:spPr>
          <c:invertIfNegative val="0"/>
          <c:val>
            <c:numRef>
              <c:f>Sheet1!$K$14:$V$14</c:f>
              <c:numCache>
                <c:formatCode>General</c:formatCode>
                <c:ptCount val="12"/>
                <c:pt idx="0">
                  <c:v>1.6</c:v>
                </c:pt>
                <c:pt idx="1">
                  <c:v>1.2</c:v>
                </c:pt>
                <c:pt idx="2">
                  <c:v>-1.2</c:v>
                </c:pt>
                <c:pt idx="3">
                  <c:v>1.2</c:v>
                </c:pt>
                <c:pt idx="4">
                  <c:v>0.4</c:v>
                </c:pt>
                <c:pt idx="5">
                  <c:v>1.2</c:v>
                </c:pt>
                <c:pt idx="6">
                  <c:v>0.4</c:v>
                </c:pt>
                <c:pt idx="7">
                  <c:v>1.2</c:v>
                </c:pt>
                <c:pt idx="8">
                  <c:v>0</c:v>
                </c:pt>
                <c:pt idx="9">
                  <c:v>1.2</c:v>
                </c:pt>
                <c:pt idx="10">
                  <c:v>0.4</c:v>
                </c:pt>
                <c:pt idx="11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0590592"/>
        <c:axId val="91977216"/>
      </c:barChart>
      <c:catAx>
        <c:axId val="90590592"/>
        <c:scaling>
          <c:orientation val="minMax"/>
        </c:scaling>
        <c:delete val="0"/>
        <c:axPos val="b"/>
        <c:majorTickMark val="none"/>
        <c:minorTickMark val="none"/>
        <c:tickLblPos val="nextTo"/>
        <c:crossAx val="91977216"/>
        <c:crosses val="autoZero"/>
        <c:auto val="1"/>
        <c:lblAlgn val="ctr"/>
        <c:lblOffset val="100"/>
        <c:noMultiLvlLbl val="0"/>
      </c:catAx>
      <c:valAx>
        <c:axId val="9197721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9059059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B3AFF1-CBEE-4F80-B964-D0D7A6F14323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669BF77-8091-4542-8292-AEDFA085EDDF}">
      <dgm:prSet phldrT="[Текст]"/>
      <dgm:spPr/>
      <dgm:t>
        <a:bodyPr/>
        <a:lstStyle/>
        <a:p>
          <a:r>
            <a:rPr lang="ru-RU" dirty="0" smtClean="0"/>
            <a:t>Интерфейс</a:t>
          </a:r>
          <a:endParaRPr lang="ru-RU" dirty="0"/>
        </a:p>
      </dgm:t>
    </dgm:pt>
    <dgm:pt modelId="{CE1445C0-DB9B-46E3-A599-ECE71DFEC691}" type="parTrans" cxnId="{908F55AF-CA45-458C-A96F-BCB7A533C596}">
      <dgm:prSet/>
      <dgm:spPr/>
      <dgm:t>
        <a:bodyPr/>
        <a:lstStyle/>
        <a:p>
          <a:endParaRPr lang="ru-RU"/>
        </a:p>
      </dgm:t>
    </dgm:pt>
    <dgm:pt modelId="{F4E6491F-FA46-4DCC-87DF-585B136531C4}" type="sibTrans" cxnId="{908F55AF-CA45-458C-A96F-BCB7A533C596}">
      <dgm:prSet/>
      <dgm:spPr/>
      <dgm:t>
        <a:bodyPr/>
        <a:lstStyle/>
        <a:p>
          <a:endParaRPr lang="ru-RU"/>
        </a:p>
      </dgm:t>
    </dgm:pt>
    <dgm:pt modelId="{33F1ABFE-F8FD-4B68-9785-31BFCF0C955E}">
      <dgm:prSet phldrT="[Текст]"/>
      <dgm:spPr/>
      <dgm:t>
        <a:bodyPr/>
        <a:lstStyle/>
        <a:p>
          <a:r>
            <a:rPr lang="ru-RU" dirty="0" smtClean="0"/>
            <a:t>Вкладка </a:t>
          </a:r>
          <a:r>
            <a:rPr lang="en-US" dirty="0" smtClean="0"/>
            <a:t>“Direction”</a:t>
          </a:r>
          <a:endParaRPr lang="ru-RU" dirty="0"/>
        </a:p>
      </dgm:t>
    </dgm:pt>
    <dgm:pt modelId="{79360A37-4DC7-4830-BA0C-0D6EA2D149ED}" type="parTrans" cxnId="{3DEE87FF-8E26-4936-86AC-D3F9814AC45D}">
      <dgm:prSet/>
      <dgm:spPr/>
      <dgm:t>
        <a:bodyPr/>
        <a:lstStyle/>
        <a:p>
          <a:endParaRPr lang="ru-RU"/>
        </a:p>
      </dgm:t>
    </dgm:pt>
    <dgm:pt modelId="{A05B8AFA-B373-4DC4-9609-657D077CDF7D}" type="sibTrans" cxnId="{3DEE87FF-8E26-4936-86AC-D3F9814AC45D}">
      <dgm:prSet/>
      <dgm:spPr/>
      <dgm:t>
        <a:bodyPr/>
        <a:lstStyle/>
        <a:p>
          <a:endParaRPr lang="ru-RU"/>
        </a:p>
      </dgm:t>
    </dgm:pt>
    <dgm:pt modelId="{1213181E-4042-46A0-B73A-168102AA2C62}">
      <dgm:prSet phldrT="[Текст]"/>
      <dgm:spPr/>
      <dgm:t>
        <a:bodyPr/>
        <a:lstStyle/>
        <a:p>
          <a:r>
            <a:rPr lang="ru-RU" dirty="0" smtClean="0"/>
            <a:t>Вкладка </a:t>
          </a:r>
          <a:r>
            <a:rPr lang="en-US" dirty="0" smtClean="0"/>
            <a:t>“Persons”</a:t>
          </a:r>
          <a:endParaRPr lang="ru-RU" dirty="0"/>
        </a:p>
      </dgm:t>
    </dgm:pt>
    <dgm:pt modelId="{14F6C381-AAA1-42CD-B86F-DEBBFFC78EEC}" type="parTrans" cxnId="{5B5C7A26-1ACE-439A-AEDD-AB2E3B162D25}">
      <dgm:prSet/>
      <dgm:spPr/>
      <dgm:t>
        <a:bodyPr/>
        <a:lstStyle/>
        <a:p>
          <a:endParaRPr lang="ru-RU"/>
        </a:p>
      </dgm:t>
    </dgm:pt>
    <dgm:pt modelId="{2B5D85BD-446E-4A76-8DDD-4FF0DCF66783}" type="sibTrans" cxnId="{5B5C7A26-1ACE-439A-AEDD-AB2E3B162D25}">
      <dgm:prSet/>
      <dgm:spPr/>
      <dgm:t>
        <a:bodyPr/>
        <a:lstStyle/>
        <a:p>
          <a:endParaRPr lang="ru-RU"/>
        </a:p>
      </dgm:t>
    </dgm:pt>
    <dgm:pt modelId="{54E13A3E-2809-4530-B2B0-1D7FA8E9EA04}">
      <dgm:prSet phldrT="[Текст]"/>
      <dgm:spPr/>
      <dgm:t>
        <a:bodyPr/>
        <a:lstStyle/>
        <a:p>
          <a:r>
            <a:rPr lang="ru-RU" dirty="0" smtClean="0"/>
            <a:t>Добавление новых данных</a:t>
          </a:r>
          <a:endParaRPr lang="ru-RU" dirty="0"/>
        </a:p>
      </dgm:t>
    </dgm:pt>
    <dgm:pt modelId="{B26B98FE-1980-4388-874C-CD1C287C1DF6}" type="parTrans" cxnId="{58D8D799-0BF2-4E5D-9CFD-0B77334A4EC3}">
      <dgm:prSet/>
      <dgm:spPr/>
      <dgm:t>
        <a:bodyPr/>
        <a:lstStyle/>
        <a:p>
          <a:endParaRPr lang="ru-RU"/>
        </a:p>
      </dgm:t>
    </dgm:pt>
    <dgm:pt modelId="{73C44ED2-3992-4B44-8E0B-7717291A4004}" type="sibTrans" cxnId="{58D8D799-0BF2-4E5D-9CFD-0B77334A4EC3}">
      <dgm:prSet/>
      <dgm:spPr/>
      <dgm:t>
        <a:bodyPr/>
        <a:lstStyle/>
        <a:p>
          <a:endParaRPr lang="ru-RU"/>
        </a:p>
      </dgm:t>
    </dgm:pt>
    <dgm:pt modelId="{99474EE2-BF3C-4829-83ED-6830BE8E5CBE}">
      <dgm:prSet phldrT="[Текст]"/>
      <dgm:spPr/>
      <dgm:t>
        <a:bodyPr/>
        <a:lstStyle/>
        <a:p>
          <a:r>
            <a:rPr lang="ru-RU" dirty="0" smtClean="0"/>
            <a:t>Вкладка </a:t>
          </a:r>
          <a:r>
            <a:rPr lang="en-US" dirty="0" smtClean="0"/>
            <a:t>“RDM”</a:t>
          </a:r>
          <a:endParaRPr lang="ru-RU" dirty="0"/>
        </a:p>
      </dgm:t>
    </dgm:pt>
    <dgm:pt modelId="{CD1F1DEE-6DD7-4322-89F4-0596407B6BBC}" type="parTrans" cxnId="{AC5F8EF3-AA54-457F-899F-0C2507B15D76}">
      <dgm:prSet/>
      <dgm:spPr/>
      <dgm:t>
        <a:bodyPr/>
        <a:lstStyle/>
        <a:p>
          <a:endParaRPr lang="ru-RU"/>
        </a:p>
      </dgm:t>
    </dgm:pt>
    <dgm:pt modelId="{E68F4915-C5E9-4E42-9A23-8060F6FD7473}" type="sibTrans" cxnId="{AC5F8EF3-AA54-457F-899F-0C2507B15D76}">
      <dgm:prSet/>
      <dgm:spPr/>
      <dgm:t>
        <a:bodyPr/>
        <a:lstStyle/>
        <a:p>
          <a:endParaRPr lang="ru-RU"/>
        </a:p>
      </dgm:t>
    </dgm:pt>
    <dgm:pt modelId="{F999548E-5C82-4996-BB9E-93E07BE38EBC}">
      <dgm:prSet phldrT="[Текст]"/>
      <dgm:spPr/>
      <dgm:t>
        <a:bodyPr/>
        <a:lstStyle/>
        <a:p>
          <a:r>
            <a:rPr lang="ru-RU" dirty="0" smtClean="0"/>
            <a:t>Вкладка </a:t>
          </a:r>
          <a:r>
            <a:rPr lang="en-US" dirty="0" smtClean="0"/>
            <a:t>“Requisition”</a:t>
          </a:r>
          <a:endParaRPr lang="ru-RU" dirty="0"/>
        </a:p>
      </dgm:t>
    </dgm:pt>
    <dgm:pt modelId="{41CBF5A3-4808-401B-96FE-093933195FF6}" type="parTrans" cxnId="{51576FF6-E1C0-402D-897C-96FDAE2D705D}">
      <dgm:prSet/>
      <dgm:spPr/>
      <dgm:t>
        <a:bodyPr/>
        <a:lstStyle/>
        <a:p>
          <a:endParaRPr lang="ru-RU"/>
        </a:p>
      </dgm:t>
    </dgm:pt>
    <dgm:pt modelId="{4B555ACA-86B8-437A-95CF-F8DC2A9F9601}" type="sibTrans" cxnId="{51576FF6-E1C0-402D-897C-96FDAE2D705D}">
      <dgm:prSet/>
      <dgm:spPr/>
      <dgm:t>
        <a:bodyPr/>
        <a:lstStyle/>
        <a:p>
          <a:endParaRPr lang="ru-RU"/>
        </a:p>
      </dgm:t>
    </dgm:pt>
    <dgm:pt modelId="{F90EC47C-1EFF-4FB5-A3E4-1D26CFB2C514}">
      <dgm:prSet phldrT="[Текст]"/>
      <dgm:spPr/>
      <dgm:t>
        <a:bodyPr/>
        <a:lstStyle/>
        <a:p>
          <a:r>
            <a:rPr lang="ru-RU" dirty="0" smtClean="0"/>
            <a:t>Вкладка </a:t>
          </a:r>
          <a:r>
            <a:rPr lang="en-US" dirty="0" smtClean="0"/>
            <a:t>“Analysis”</a:t>
          </a:r>
          <a:endParaRPr lang="ru-RU" dirty="0"/>
        </a:p>
      </dgm:t>
    </dgm:pt>
    <dgm:pt modelId="{B78A98A8-D1B9-4A0E-A749-2DE6907A4D00}" type="parTrans" cxnId="{33A3E312-F78B-4A49-AD10-017DAFD95068}">
      <dgm:prSet/>
      <dgm:spPr/>
      <dgm:t>
        <a:bodyPr/>
        <a:lstStyle/>
        <a:p>
          <a:endParaRPr lang="ru-RU"/>
        </a:p>
      </dgm:t>
    </dgm:pt>
    <dgm:pt modelId="{4BE8654C-58F7-4CB3-9F9A-C54470D386CB}" type="sibTrans" cxnId="{33A3E312-F78B-4A49-AD10-017DAFD95068}">
      <dgm:prSet/>
      <dgm:spPr/>
      <dgm:t>
        <a:bodyPr/>
        <a:lstStyle/>
        <a:p>
          <a:endParaRPr lang="ru-RU"/>
        </a:p>
      </dgm:t>
    </dgm:pt>
    <dgm:pt modelId="{F551F459-DD9C-46D3-8247-416ABDADC98C}">
      <dgm:prSet phldrT="[Текст]"/>
      <dgm:spPr/>
      <dgm:t>
        <a:bodyPr/>
        <a:lstStyle/>
        <a:p>
          <a:r>
            <a:rPr lang="ru-RU" dirty="0" smtClean="0"/>
            <a:t>Функционал</a:t>
          </a:r>
          <a:endParaRPr lang="ru-RU" dirty="0"/>
        </a:p>
      </dgm:t>
    </dgm:pt>
    <dgm:pt modelId="{DF98C761-4E67-4828-9913-4A60F372D2C2}" type="parTrans" cxnId="{FDFE8652-B14E-463F-B5DA-F0B40BDD4EE9}">
      <dgm:prSet/>
      <dgm:spPr/>
      <dgm:t>
        <a:bodyPr/>
        <a:lstStyle/>
        <a:p>
          <a:endParaRPr lang="ru-RU"/>
        </a:p>
      </dgm:t>
    </dgm:pt>
    <dgm:pt modelId="{AA2E1CD4-D8BB-47C2-BBC9-7D78C71A99EF}" type="sibTrans" cxnId="{FDFE8652-B14E-463F-B5DA-F0B40BDD4EE9}">
      <dgm:prSet/>
      <dgm:spPr/>
      <dgm:t>
        <a:bodyPr/>
        <a:lstStyle/>
        <a:p>
          <a:endParaRPr lang="ru-RU"/>
        </a:p>
      </dgm:t>
    </dgm:pt>
    <dgm:pt modelId="{825E9401-2760-4E83-A2F6-FB81E5B6B458}">
      <dgm:prSet phldrT="[Текст]"/>
      <dgm:spPr/>
      <dgm:t>
        <a:bodyPr/>
        <a:lstStyle/>
        <a:p>
          <a:r>
            <a:rPr lang="ru-RU" dirty="0" smtClean="0"/>
            <a:t>Редактирование имеющихся данных</a:t>
          </a:r>
          <a:endParaRPr lang="ru-RU" dirty="0"/>
        </a:p>
      </dgm:t>
    </dgm:pt>
    <dgm:pt modelId="{01DC1F11-460E-4140-87D8-DCB148B534CB}" type="parTrans" cxnId="{F5A09C9C-A12A-4336-ACC0-1412DAF3E66E}">
      <dgm:prSet/>
      <dgm:spPr/>
      <dgm:t>
        <a:bodyPr/>
        <a:lstStyle/>
        <a:p>
          <a:endParaRPr lang="ru-RU"/>
        </a:p>
      </dgm:t>
    </dgm:pt>
    <dgm:pt modelId="{F5F78AC9-570E-48A3-8E23-709EA930FAC3}" type="sibTrans" cxnId="{F5A09C9C-A12A-4336-ACC0-1412DAF3E66E}">
      <dgm:prSet/>
      <dgm:spPr/>
      <dgm:t>
        <a:bodyPr/>
        <a:lstStyle/>
        <a:p>
          <a:endParaRPr lang="ru-RU"/>
        </a:p>
      </dgm:t>
    </dgm:pt>
    <dgm:pt modelId="{1387531F-F199-4C99-B4BA-9AA56C8CFC13}">
      <dgm:prSet phldrT="[Текст]"/>
      <dgm:spPr/>
      <dgm:t>
        <a:bodyPr/>
        <a:lstStyle/>
        <a:p>
          <a:r>
            <a:rPr lang="ru-RU" dirty="0" smtClean="0"/>
            <a:t>Удаление созданных данных</a:t>
          </a:r>
          <a:endParaRPr lang="ru-RU" dirty="0"/>
        </a:p>
      </dgm:t>
    </dgm:pt>
    <dgm:pt modelId="{4DA3F8D9-F944-4D64-8A6E-D69067282141}" type="parTrans" cxnId="{CD4F6B17-06FE-4A8F-BC3E-AF6513C98416}">
      <dgm:prSet/>
      <dgm:spPr/>
      <dgm:t>
        <a:bodyPr/>
        <a:lstStyle/>
        <a:p>
          <a:endParaRPr lang="ru-RU"/>
        </a:p>
      </dgm:t>
    </dgm:pt>
    <dgm:pt modelId="{DA799DB2-7A74-411B-92C5-514C802D2EA1}" type="sibTrans" cxnId="{CD4F6B17-06FE-4A8F-BC3E-AF6513C98416}">
      <dgm:prSet/>
      <dgm:spPr/>
      <dgm:t>
        <a:bodyPr/>
        <a:lstStyle/>
        <a:p>
          <a:endParaRPr lang="ru-RU"/>
        </a:p>
      </dgm:t>
    </dgm:pt>
    <dgm:pt modelId="{AC6D4B41-D1AC-431D-8B20-2647BB8A6144}">
      <dgm:prSet phldrT="[Текст]"/>
      <dgm:spPr/>
      <dgm:t>
        <a:bodyPr/>
        <a:lstStyle/>
        <a:p>
          <a:r>
            <a:rPr lang="ru-RU" dirty="0" smtClean="0"/>
            <a:t>Анализ успехов студентов при прохождении курсов</a:t>
          </a:r>
          <a:endParaRPr lang="ru-RU" dirty="0"/>
        </a:p>
      </dgm:t>
    </dgm:pt>
    <dgm:pt modelId="{3CE5FB8A-671B-485E-8826-60264DA80513}" type="parTrans" cxnId="{F8237136-7C21-4104-9E64-F5D37BF4E11E}">
      <dgm:prSet/>
      <dgm:spPr/>
      <dgm:t>
        <a:bodyPr/>
        <a:lstStyle/>
        <a:p>
          <a:endParaRPr lang="ru-RU"/>
        </a:p>
      </dgm:t>
    </dgm:pt>
    <dgm:pt modelId="{FA382931-00F7-426A-AD03-A1D21D49B52D}" type="sibTrans" cxnId="{F8237136-7C21-4104-9E64-F5D37BF4E11E}">
      <dgm:prSet/>
      <dgm:spPr/>
      <dgm:t>
        <a:bodyPr/>
        <a:lstStyle/>
        <a:p>
          <a:endParaRPr lang="ru-RU"/>
        </a:p>
      </dgm:t>
    </dgm:pt>
    <dgm:pt modelId="{0AA3C52F-AD57-4D1B-BF6C-373B59574ED7}" type="pres">
      <dgm:prSet presAssocID="{43B3AFF1-CBEE-4F80-B964-D0D7A6F14323}" presName="Name0" presStyleCnt="0">
        <dgm:presLayoutVars>
          <dgm:dir/>
          <dgm:animLvl val="lvl"/>
          <dgm:resizeHandles val="exact"/>
        </dgm:presLayoutVars>
      </dgm:prSet>
      <dgm:spPr/>
    </dgm:pt>
    <dgm:pt modelId="{8D64B277-6753-42EC-B8DA-0C37DD69E791}" type="pres">
      <dgm:prSet presAssocID="{F669BF77-8091-4542-8292-AEDFA085EDDF}" presName="compositeNode" presStyleCnt="0">
        <dgm:presLayoutVars>
          <dgm:bulletEnabled val="1"/>
        </dgm:presLayoutVars>
      </dgm:prSet>
      <dgm:spPr/>
    </dgm:pt>
    <dgm:pt modelId="{7B6CEF30-F7A0-4568-B1EF-890B913F2E6C}" type="pres">
      <dgm:prSet presAssocID="{F669BF77-8091-4542-8292-AEDFA085EDDF}" presName="bgRect" presStyleLbl="node1" presStyleIdx="0" presStyleCnt="2"/>
      <dgm:spPr/>
    </dgm:pt>
    <dgm:pt modelId="{BDCC6C42-D24E-4A05-BCED-51E0851C5EA1}" type="pres">
      <dgm:prSet presAssocID="{F669BF77-8091-4542-8292-AEDFA085EDDF}" presName="parentNode" presStyleLbl="node1" presStyleIdx="0" presStyleCnt="2">
        <dgm:presLayoutVars>
          <dgm:chMax val="0"/>
          <dgm:bulletEnabled val="1"/>
        </dgm:presLayoutVars>
      </dgm:prSet>
      <dgm:spPr/>
    </dgm:pt>
    <dgm:pt modelId="{F0FDDE35-7F23-4617-B0E7-5798263B6A5F}" type="pres">
      <dgm:prSet presAssocID="{F669BF77-8091-4542-8292-AEDFA085EDDF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C58EDC8-556D-4D03-B902-E00A4A03122E}" type="pres">
      <dgm:prSet presAssocID="{F4E6491F-FA46-4DCC-87DF-585B136531C4}" presName="hSp" presStyleCnt="0"/>
      <dgm:spPr/>
    </dgm:pt>
    <dgm:pt modelId="{2B478529-04CA-4462-8AE6-BA060C4D0D15}" type="pres">
      <dgm:prSet presAssocID="{F4E6491F-FA46-4DCC-87DF-585B136531C4}" presName="vProcSp" presStyleCnt="0"/>
      <dgm:spPr/>
    </dgm:pt>
    <dgm:pt modelId="{CC8F446D-0D34-4AE1-8623-87AF1030B704}" type="pres">
      <dgm:prSet presAssocID="{F4E6491F-FA46-4DCC-87DF-585B136531C4}" presName="vSp1" presStyleCnt="0"/>
      <dgm:spPr/>
    </dgm:pt>
    <dgm:pt modelId="{7E3DFA9D-E333-439A-B847-2C43CC6CA08D}" type="pres">
      <dgm:prSet presAssocID="{F4E6491F-FA46-4DCC-87DF-585B136531C4}" presName="simulatedConn" presStyleLbl="solidFgAcc1" presStyleIdx="0" presStyleCnt="1" custScaleX="242942" custLinFactY="-200000" custLinFactNeighborX="-16967" custLinFactNeighborY="-243471"/>
      <dgm:spPr>
        <a:prstGeom prst="curvedRightArrow">
          <a:avLst/>
        </a:prstGeom>
      </dgm:spPr>
      <dgm:t>
        <a:bodyPr/>
        <a:lstStyle/>
        <a:p>
          <a:endParaRPr lang="ru-RU"/>
        </a:p>
      </dgm:t>
    </dgm:pt>
    <dgm:pt modelId="{715F404B-BAEC-4AB3-907A-826B050350BA}" type="pres">
      <dgm:prSet presAssocID="{F4E6491F-FA46-4DCC-87DF-585B136531C4}" presName="vSp2" presStyleCnt="0"/>
      <dgm:spPr/>
    </dgm:pt>
    <dgm:pt modelId="{296B6968-CE7C-433E-B1D0-955CC0ECB386}" type="pres">
      <dgm:prSet presAssocID="{F4E6491F-FA46-4DCC-87DF-585B136531C4}" presName="sibTrans" presStyleCnt="0"/>
      <dgm:spPr/>
    </dgm:pt>
    <dgm:pt modelId="{FBC252E9-B4DD-4EB8-A0F4-2B7AB713EDAC}" type="pres">
      <dgm:prSet presAssocID="{F551F459-DD9C-46D3-8247-416ABDADC98C}" presName="compositeNode" presStyleCnt="0">
        <dgm:presLayoutVars>
          <dgm:bulletEnabled val="1"/>
        </dgm:presLayoutVars>
      </dgm:prSet>
      <dgm:spPr/>
    </dgm:pt>
    <dgm:pt modelId="{7237037D-EF59-45B4-BB83-2119D24AFCDC}" type="pres">
      <dgm:prSet presAssocID="{F551F459-DD9C-46D3-8247-416ABDADC98C}" presName="bgRect" presStyleLbl="node1" presStyleIdx="1" presStyleCnt="2"/>
      <dgm:spPr/>
    </dgm:pt>
    <dgm:pt modelId="{1A617975-ECA0-4AD8-921D-03924A2B154A}" type="pres">
      <dgm:prSet presAssocID="{F551F459-DD9C-46D3-8247-416ABDADC98C}" presName="parentNode" presStyleLbl="node1" presStyleIdx="1" presStyleCnt="2">
        <dgm:presLayoutVars>
          <dgm:chMax val="0"/>
          <dgm:bulletEnabled val="1"/>
        </dgm:presLayoutVars>
      </dgm:prSet>
      <dgm:spPr/>
    </dgm:pt>
    <dgm:pt modelId="{C8E08681-3D0C-4B40-A17E-F9C6205B4576}" type="pres">
      <dgm:prSet presAssocID="{F551F459-DD9C-46D3-8247-416ABDADC98C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8237136-7C21-4104-9E64-F5D37BF4E11E}" srcId="{F551F459-DD9C-46D3-8247-416ABDADC98C}" destId="{AC6D4B41-D1AC-431D-8B20-2647BB8A6144}" srcOrd="3" destOrd="0" parTransId="{3CE5FB8A-671B-485E-8826-60264DA80513}" sibTransId="{FA382931-00F7-426A-AD03-A1D21D49B52D}"/>
    <dgm:cxn modelId="{F6A206B7-C3F1-4C3B-8704-F124BE057482}" type="presOf" srcId="{F669BF77-8091-4542-8292-AEDFA085EDDF}" destId="{7B6CEF30-F7A0-4568-B1EF-890B913F2E6C}" srcOrd="0" destOrd="0" presId="urn:microsoft.com/office/officeart/2005/8/layout/hProcess7"/>
    <dgm:cxn modelId="{221AD498-3A70-45CE-BDE9-B815D91B9D87}" type="presOf" srcId="{54E13A3E-2809-4530-B2B0-1D7FA8E9EA04}" destId="{C8E08681-3D0C-4B40-A17E-F9C6205B4576}" srcOrd="0" destOrd="0" presId="urn:microsoft.com/office/officeart/2005/8/layout/hProcess7"/>
    <dgm:cxn modelId="{EDD5E135-27EF-46E2-8BC6-AE60F8CE7ACA}" type="presOf" srcId="{825E9401-2760-4E83-A2F6-FB81E5B6B458}" destId="{C8E08681-3D0C-4B40-A17E-F9C6205B4576}" srcOrd="0" destOrd="1" presId="urn:microsoft.com/office/officeart/2005/8/layout/hProcess7"/>
    <dgm:cxn modelId="{33A3E312-F78B-4A49-AD10-017DAFD95068}" srcId="{F669BF77-8091-4542-8292-AEDFA085EDDF}" destId="{F90EC47C-1EFF-4FB5-A3E4-1D26CFB2C514}" srcOrd="4" destOrd="0" parTransId="{B78A98A8-D1B9-4A0E-A749-2DE6907A4D00}" sibTransId="{4BE8654C-58F7-4CB3-9F9A-C54470D386CB}"/>
    <dgm:cxn modelId="{58D8D799-0BF2-4E5D-9CFD-0B77334A4EC3}" srcId="{F551F459-DD9C-46D3-8247-416ABDADC98C}" destId="{54E13A3E-2809-4530-B2B0-1D7FA8E9EA04}" srcOrd="0" destOrd="0" parTransId="{B26B98FE-1980-4388-874C-CD1C287C1DF6}" sibTransId="{73C44ED2-3992-4B44-8E0B-7717291A4004}"/>
    <dgm:cxn modelId="{CD4F6B17-06FE-4A8F-BC3E-AF6513C98416}" srcId="{F551F459-DD9C-46D3-8247-416ABDADC98C}" destId="{1387531F-F199-4C99-B4BA-9AA56C8CFC13}" srcOrd="2" destOrd="0" parTransId="{4DA3F8D9-F944-4D64-8A6E-D69067282141}" sibTransId="{DA799DB2-7A74-411B-92C5-514C802D2EA1}"/>
    <dgm:cxn modelId="{AC5F8EF3-AA54-457F-899F-0C2507B15D76}" srcId="{F669BF77-8091-4542-8292-AEDFA085EDDF}" destId="{99474EE2-BF3C-4829-83ED-6830BE8E5CBE}" srcOrd="2" destOrd="0" parTransId="{CD1F1DEE-6DD7-4322-89F4-0596407B6BBC}" sibTransId="{E68F4915-C5E9-4E42-9A23-8060F6FD7473}"/>
    <dgm:cxn modelId="{BA861AE7-3588-42FF-B4CE-39EE37E67043}" type="presOf" srcId="{F90EC47C-1EFF-4FB5-A3E4-1D26CFB2C514}" destId="{F0FDDE35-7F23-4617-B0E7-5798263B6A5F}" srcOrd="0" destOrd="4" presId="urn:microsoft.com/office/officeart/2005/8/layout/hProcess7"/>
    <dgm:cxn modelId="{45CFD782-5E75-4832-AC9C-F4FC0C39FC10}" type="presOf" srcId="{F669BF77-8091-4542-8292-AEDFA085EDDF}" destId="{BDCC6C42-D24E-4A05-BCED-51E0851C5EA1}" srcOrd="1" destOrd="0" presId="urn:microsoft.com/office/officeart/2005/8/layout/hProcess7"/>
    <dgm:cxn modelId="{3DEE87FF-8E26-4936-86AC-D3F9814AC45D}" srcId="{F669BF77-8091-4542-8292-AEDFA085EDDF}" destId="{33F1ABFE-F8FD-4B68-9785-31BFCF0C955E}" srcOrd="0" destOrd="0" parTransId="{79360A37-4DC7-4830-BA0C-0D6EA2D149ED}" sibTransId="{A05B8AFA-B373-4DC4-9609-657D077CDF7D}"/>
    <dgm:cxn modelId="{EACD85EF-13AB-429D-BC26-84D56B20BE79}" type="presOf" srcId="{F551F459-DD9C-46D3-8247-416ABDADC98C}" destId="{1A617975-ECA0-4AD8-921D-03924A2B154A}" srcOrd="1" destOrd="0" presId="urn:microsoft.com/office/officeart/2005/8/layout/hProcess7"/>
    <dgm:cxn modelId="{5B5C7A26-1ACE-439A-AEDD-AB2E3B162D25}" srcId="{F669BF77-8091-4542-8292-AEDFA085EDDF}" destId="{1213181E-4042-46A0-B73A-168102AA2C62}" srcOrd="1" destOrd="0" parTransId="{14F6C381-AAA1-42CD-B86F-DEBBFFC78EEC}" sibTransId="{2B5D85BD-446E-4A76-8DDD-4FF0DCF66783}"/>
    <dgm:cxn modelId="{45112FC4-D349-495C-9F12-6F051EF26319}" type="presOf" srcId="{1213181E-4042-46A0-B73A-168102AA2C62}" destId="{F0FDDE35-7F23-4617-B0E7-5798263B6A5F}" srcOrd="0" destOrd="1" presId="urn:microsoft.com/office/officeart/2005/8/layout/hProcess7"/>
    <dgm:cxn modelId="{32EE1CEF-1000-4369-8250-7984DF211B02}" type="presOf" srcId="{F999548E-5C82-4996-BB9E-93E07BE38EBC}" destId="{F0FDDE35-7F23-4617-B0E7-5798263B6A5F}" srcOrd="0" destOrd="3" presId="urn:microsoft.com/office/officeart/2005/8/layout/hProcess7"/>
    <dgm:cxn modelId="{F5A09C9C-A12A-4336-ACC0-1412DAF3E66E}" srcId="{F551F459-DD9C-46D3-8247-416ABDADC98C}" destId="{825E9401-2760-4E83-A2F6-FB81E5B6B458}" srcOrd="1" destOrd="0" parTransId="{01DC1F11-460E-4140-87D8-DCB148B534CB}" sibTransId="{F5F78AC9-570E-48A3-8E23-709EA930FAC3}"/>
    <dgm:cxn modelId="{54B164C7-6B1D-431A-BFFB-1063DF01D8EE}" type="presOf" srcId="{33F1ABFE-F8FD-4B68-9785-31BFCF0C955E}" destId="{F0FDDE35-7F23-4617-B0E7-5798263B6A5F}" srcOrd="0" destOrd="0" presId="urn:microsoft.com/office/officeart/2005/8/layout/hProcess7"/>
    <dgm:cxn modelId="{10BE88CD-E45B-4492-9BDD-CA7C86BA64AE}" type="presOf" srcId="{1387531F-F199-4C99-B4BA-9AA56C8CFC13}" destId="{C8E08681-3D0C-4B40-A17E-F9C6205B4576}" srcOrd="0" destOrd="2" presId="urn:microsoft.com/office/officeart/2005/8/layout/hProcess7"/>
    <dgm:cxn modelId="{A275A33E-848B-42FB-9ACB-A33D01E780D7}" type="presOf" srcId="{AC6D4B41-D1AC-431D-8B20-2647BB8A6144}" destId="{C8E08681-3D0C-4B40-A17E-F9C6205B4576}" srcOrd="0" destOrd="3" presId="urn:microsoft.com/office/officeart/2005/8/layout/hProcess7"/>
    <dgm:cxn modelId="{51576FF6-E1C0-402D-897C-96FDAE2D705D}" srcId="{F669BF77-8091-4542-8292-AEDFA085EDDF}" destId="{F999548E-5C82-4996-BB9E-93E07BE38EBC}" srcOrd="3" destOrd="0" parTransId="{41CBF5A3-4808-401B-96FE-093933195FF6}" sibTransId="{4B555ACA-86B8-437A-95CF-F8DC2A9F9601}"/>
    <dgm:cxn modelId="{FDFE8652-B14E-463F-B5DA-F0B40BDD4EE9}" srcId="{43B3AFF1-CBEE-4F80-B964-D0D7A6F14323}" destId="{F551F459-DD9C-46D3-8247-416ABDADC98C}" srcOrd="1" destOrd="0" parTransId="{DF98C761-4E67-4828-9913-4A60F372D2C2}" sibTransId="{AA2E1CD4-D8BB-47C2-BBC9-7D78C71A99EF}"/>
    <dgm:cxn modelId="{56E91551-D7EB-4B89-9946-98FB8D5B62E2}" type="presOf" srcId="{F551F459-DD9C-46D3-8247-416ABDADC98C}" destId="{7237037D-EF59-45B4-BB83-2119D24AFCDC}" srcOrd="0" destOrd="0" presId="urn:microsoft.com/office/officeart/2005/8/layout/hProcess7"/>
    <dgm:cxn modelId="{D4A9D392-E21A-49AC-8D99-B07819546BF1}" type="presOf" srcId="{99474EE2-BF3C-4829-83ED-6830BE8E5CBE}" destId="{F0FDDE35-7F23-4617-B0E7-5798263B6A5F}" srcOrd="0" destOrd="2" presId="urn:microsoft.com/office/officeart/2005/8/layout/hProcess7"/>
    <dgm:cxn modelId="{A1CD9AE4-8286-45D8-8844-458B0C0FE390}" type="presOf" srcId="{43B3AFF1-CBEE-4F80-B964-D0D7A6F14323}" destId="{0AA3C52F-AD57-4D1B-BF6C-373B59574ED7}" srcOrd="0" destOrd="0" presId="urn:microsoft.com/office/officeart/2005/8/layout/hProcess7"/>
    <dgm:cxn modelId="{908F55AF-CA45-458C-A96F-BCB7A533C596}" srcId="{43B3AFF1-CBEE-4F80-B964-D0D7A6F14323}" destId="{F669BF77-8091-4542-8292-AEDFA085EDDF}" srcOrd="0" destOrd="0" parTransId="{CE1445C0-DB9B-46E3-A599-ECE71DFEC691}" sibTransId="{F4E6491F-FA46-4DCC-87DF-585B136531C4}"/>
    <dgm:cxn modelId="{103E7B5D-6D70-425B-A2AB-2D173172C87B}" type="presParOf" srcId="{0AA3C52F-AD57-4D1B-BF6C-373B59574ED7}" destId="{8D64B277-6753-42EC-B8DA-0C37DD69E791}" srcOrd="0" destOrd="0" presId="urn:microsoft.com/office/officeart/2005/8/layout/hProcess7"/>
    <dgm:cxn modelId="{DA7A810F-B1D9-4246-9B9D-411A8C6D6142}" type="presParOf" srcId="{8D64B277-6753-42EC-B8DA-0C37DD69E791}" destId="{7B6CEF30-F7A0-4568-B1EF-890B913F2E6C}" srcOrd="0" destOrd="0" presId="urn:microsoft.com/office/officeart/2005/8/layout/hProcess7"/>
    <dgm:cxn modelId="{219A579A-01C4-4D92-92EC-CC770DBE2C76}" type="presParOf" srcId="{8D64B277-6753-42EC-B8DA-0C37DD69E791}" destId="{BDCC6C42-D24E-4A05-BCED-51E0851C5EA1}" srcOrd="1" destOrd="0" presId="urn:microsoft.com/office/officeart/2005/8/layout/hProcess7"/>
    <dgm:cxn modelId="{E3AD56AC-8A82-422A-B684-7F19824928C8}" type="presParOf" srcId="{8D64B277-6753-42EC-B8DA-0C37DD69E791}" destId="{F0FDDE35-7F23-4617-B0E7-5798263B6A5F}" srcOrd="2" destOrd="0" presId="urn:microsoft.com/office/officeart/2005/8/layout/hProcess7"/>
    <dgm:cxn modelId="{04453863-FF00-4380-B8E2-C644CA277F87}" type="presParOf" srcId="{0AA3C52F-AD57-4D1B-BF6C-373B59574ED7}" destId="{CC58EDC8-556D-4D03-B902-E00A4A03122E}" srcOrd="1" destOrd="0" presId="urn:microsoft.com/office/officeart/2005/8/layout/hProcess7"/>
    <dgm:cxn modelId="{175211AA-C460-4964-B68F-C659522E92BA}" type="presParOf" srcId="{0AA3C52F-AD57-4D1B-BF6C-373B59574ED7}" destId="{2B478529-04CA-4462-8AE6-BA060C4D0D15}" srcOrd="2" destOrd="0" presId="urn:microsoft.com/office/officeart/2005/8/layout/hProcess7"/>
    <dgm:cxn modelId="{7B00CACC-C05E-4A90-B1E1-62D6F40BC9BB}" type="presParOf" srcId="{2B478529-04CA-4462-8AE6-BA060C4D0D15}" destId="{CC8F446D-0D34-4AE1-8623-87AF1030B704}" srcOrd="0" destOrd="0" presId="urn:microsoft.com/office/officeart/2005/8/layout/hProcess7"/>
    <dgm:cxn modelId="{D5177623-9EA6-49C1-992D-BBEE24346448}" type="presParOf" srcId="{2B478529-04CA-4462-8AE6-BA060C4D0D15}" destId="{7E3DFA9D-E333-439A-B847-2C43CC6CA08D}" srcOrd="1" destOrd="0" presId="urn:microsoft.com/office/officeart/2005/8/layout/hProcess7"/>
    <dgm:cxn modelId="{E6147001-CEB0-4D63-9306-2F975D15FB6A}" type="presParOf" srcId="{2B478529-04CA-4462-8AE6-BA060C4D0D15}" destId="{715F404B-BAEC-4AB3-907A-826B050350BA}" srcOrd="2" destOrd="0" presId="urn:microsoft.com/office/officeart/2005/8/layout/hProcess7"/>
    <dgm:cxn modelId="{2ED263AD-A4F3-43AB-B6D9-63954AC103EF}" type="presParOf" srcId="{0AA3C52F-AD57-4D1B-BF6C-373B59574ED7}" destId="{296B6968-CE7C-433E-B1D0-955CC0ECB386}" srcOrd="3" destOrd="0" presId="urn:microsoft.com/office/officeart/2005/8/layout/hProcess7"/>
    <dgm:cxn modelId="{849F401E-CFB6-49B7-ADE9-C2B9CFBF3444}" type="presParOf" srcId="{0AA3C52F-AD57-4D1B-BF6C-373B59574ED7}" destId="{FBC252E9-B4DD-4EB8-A0F4-2B7AB713EDAC}" srcOrd="4" destOrd="0" presId="urn:microsoft.com/office/officeart/2005/8/layout/hProcess7"/>
    <dgm:cxn modelId="{4BCF5712-39CE-4500-B88D-1BF18FDD992B}" type="presParOf" srcId="{FBC252E9-B4DD-4EB8-A0F4-2B7AB713EDAC}" destId="{7237037D-EF59-45B4-BB83-2119D24AFCDC}" srcOrd="0" destOrd="0" presId="urn:microsoft.com/office/officeart/2005/8/layout/hProcess7"/>
    <dgm:cxn modelId="{C222B3F9-A443-420D-9BBC-604D4A731D36}" type="presParOf" srcId="{FBC252E9-B4DD-4EB8-A0F4-2B7AB713EDAC}" destId="{1A617975-ECA0-4AD8-921D-03924A2B154A}" srcOrd="1" destOrd="0" presId="urn:microsoft.com/office/officeart/2005/8/layout/hProcess7"/>
    <dgm:cxn modelId="{C21FD7FE-F595-48FC-9905-98D126C6FF21}" type="presParOf" srcId="{FBC252E9-B4DD-4EB8-A0F4-2B7AB713EDAC}" destId="{C8E08681-3D0C-4B40-A17E-F9C6205B4576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CEF30-F7A0-4568-B1EF-890B913F2E6C}">
      <dsp:nvSpPr>
        <dsp:cNvPr id="0" name=""/>
        <dsp:cNvSpPr/>
      </dsp:nvSpPr>
      <dsp:spPr>
        <a:xfrm>
          <a:off x="2268" y="0"/>
          <a:ext cx="3992066" cy="3808791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6873" rIns="164465" bIns="0" numCol="1" spcCol="1270" anchor="t" anchorCtr="0">
          <a:noAutofit/>
        </a:bodyPr>
        <a:lstStyle/>
        <a:p>
          <a:pPr lvl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700" kern="1200" dirty="0" smtClean="0"/>
            <a:t>Интерфейс</a:t>
          </a:r>
          <a:endParaRPr lang="ru-RU" sz="3700" kern="1200" dirty="0"/>
        </a:p>
      </dsp:txBody>
      <dsp:txXfrm rot="16200000">
        <a:off x="-1160129" y="1162397"/>
        <a:ext cx="3123208" cy="798413"/>
      </dsp:txXfrm>
    </dsp:sp>
    <dsp:sp modelId="{F0FDDE35-7F23-4617-B0E7-5798263B6A5F}">
      <dsp:nvSpPr>
        <dsp:cNvPr id="0" name=""/>
        <dsp:cNvSpPr/>
      </dsp:nvSpPr>
      <dsp:spPr>
        <a:xfrm>
          <a:off x="800681" y="0"/>
          <a:ext cx="2974089" cy="3808791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867" rIns="0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Вкладка </a:t>
          </a:r>
          <a:r>
            <a:rPr lang="en-US" sz="2300" kern="1200" dirty="0" smtClean="0"/>
            <a:t>“Direction”</a:t>
          </a:r>
          <a:endParaRPr lang="ru-RU" sz="2300" kern="1200" dirty="0"/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Вкладка </a:t>
          </a:r>
          <a:r>
            <a:rPr lang="en-US" sz="2300" kern="1200" dirty="0" smtClean="0"/>
            <a:t>“Persons”</a:t>
          </a:r>
          <a:endParaRPr lang="ru-RU" sz="2300" kern="1200" dirty="0"/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Вкладка </a:t>
          </a:r>
          <a:r>
            <a:rPr lang="en-US" sz="2300" kern="1200" dirty="0" smtClean="0"/>
            <a:t>“RDM”</a:t>
          </a:r>
          <a:endParaRPr lang="ru-RU" sz="2300" kern="1200" dirty="0"/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Вкладка </a:t>
          </a:r>
          <a:r>
            <a:rPr lang="en-US" sz="2300" kern="1200" dirty="0" smtClean="0"/>
            <a:t>“Requisition”</a:t>
          </a:r>
          <a:endParaRPr lang="ru-RU" sz="2300" kern="1200" dirty="0"/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Вкладка </a:t>
          </a:r>
          <a:r>
            <a:rPr lang="en-US" sz="2300" kern="1200" dirty="0" smtClean="0"/>
            <a:t>“Analysis”</a:t>
          </a:r>
          <a:endParaRPr lang="ru-RU" sz="2300" kern="1200" dirty="0"/>
        </a:p>
      </dsp:txBody>
      <dsp:txXfrm>
        <a:off x="800681" y="0"/>
        <a:ext cx="2974089" cy="3808791"/>
      </dsp:txXfrm>
    </dsp:sp>
    <dsp:sp modelId="{7237037D-EF59-45B4-BB83-2119D24AFCDC}">
      <dsp:nvSpPr>
        <dsp:cNvPr id="0" name=""/>
        <dsp:cNvSpPr/>
      </dsp:nvSpPr>
      <dsp:spPr>
        <a:xfrm>
          <a:off x="4990008" y="0"/>
          <a:ext cx="3992066" cy="3808791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6873" rIns="164465" bIns="0" numCol="1" spcCol="1270" anchor="t" anchorCtr="0">
          <a:noAutofit/>
        </a:bodyPr>
        <a:lstStyle/>
        <a:p>
          <a:pPr lvl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700" kern="1200" dirty="0" smtClean="0"/>
            <a:t>Функционал</a:t>
          </a:r>
          <a:endParaRPr lang="ru-RU" sz="3700" kern="1200" dirty="0"/>
        </a:p>
      </dsp:txBody>
      <dsp:txXfrm rot="16200000">
        <a:off x="3827610" y="1162397"/>
        <a:ext cx="3123208" cy="798413"/>
      </dsp:txXfrm>
    </dsp:sp>
    <dsp:sp modelId="{7E3DFA9D-E333-439A-B847-2C43CC6CA08D}">
      <dsp:nvSpPr>
        <dsp:cNvPr id="0" name=""/>
        <dsp:cNvSpPr/>
      </dsp:nvSpPr>
      <dsp:spPr>
        <a:xfrm rot="5400000">
          <a:off x="4200399" y="782977"/>
          <a:ext cx="559986" cy="1454760"/>
        </a:xfrm>
        <a:prstGeom prst="curvedRightArrow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E08681-3D0C-4B40-A17E-F9C6205B4576}">
      <dsp:nvSpPr>
        <dsp:cNvPr id="0" name=""/>
        <dsp:cNvSpPr/>
      </dsp:nvSpPr>
      <dsp:spPr>
        <a:xfrm>
          <a:off x="5788421" y="0"/>
          <a:ext cx="2974089" cy="3808791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867" rIns="0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Добавление новых данных</a:t>
          </a:r>
          <a:endParaRPr lang="ru-RU" sz="2300" kern="1200" dirty="0"/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Редактирование имеющихся данных</a:t>
          </a:r>
          <a:endParaRPr lang="ru-RU" sz="2300" kern="1200" dirty="0"/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Удаление созданных данных</a:t>
          </a:r>
          <a:endParaRPr lang="ru-RU" sz="2300" kern="1200" dirty="0"/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Анализ успехов студентов при прохождении курсов</a:t>
          </a:r>
          <a:endParaRPr lang="ru-RU" sz="2300" kern="1200" dirty="0"/>
        </a:p>
      </dsp:txBody>
      <dsp:txXfrm>
        <a:off x="5788421" y="0"/>
        <a:ext cx="2974089" cy="38087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0.04863</cdr:x>
      <cdr:y>0.66096</cdr:y>
    </cdr:from>
    <cdr:to>
      <cdr:x>0.1459</cdr:x>
      <cdr:y>0.83408</cdr:y>
    </cdr:to>
    <cdr:sp macro="" textlink="">
      <cdr:nvSpPr>
        <cdr:cNvPr id="3" name="TextBox 2"/>
        <cdr:cNvSpPr txBox="1"/>
      </cdr:nvSpPr>
      <cdr:spPr>
        <a:xfrm xmlns:a="http://schemas.openxmlformats.org/drawingml/2006/main" rot="20016125">
          <a:off x="457200" y="3490914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sz="1100"/>
        </a:p>
      </cdr:txBody>
    </cdr:sp>
  </cdr:relSizeAnchor>
  <cdr:relSizeAnchor xmlns:cdr="http://schemas.openxmlformats.org/drawingml/2006/chartDrawing">
    <cdr:from>
      <cdr:x>0.0618</cdr:x>
      <cdr:y>0.67178</cdr:y>
    </cdr:from>
    <cdr:to>
      <cdr:x>0.15907</cdr:x>
      <cdr:y>0.84491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581025" y="3548064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sz="1100"/>
        </a:p>
      </cdr:txBody>
    </cdr:sp>
  </cdr:relSizeAnchor>
  <cdr:relSizeAnchor xmlns:cdr="http://schemas.openxmlformats.org/drawingml/2006/chartDrawing">
    <cdr:from>
      <cdr:x>0.05835</cdr:x>
      <cdr:y>0.61583</cdr:y>
    </cdr:from>
    <cdr:to>
      <cdr:x>0.15561</cdr:x>
      <cdr:y>0.68291</cdr:y>
    </cdr:to>
    <cdr:sp macro="" textlink="">
      <cdr:nvSpPr>
        <cdr:cNvPr id="6" name="TextBox 5"/>
        <cdr:cNvSpPr txBox="1"/>
      </cdr:nvSpPr>
      <cdr:spPr>
        <a:xfrm xmlns:a="http://schemas.openxmlformats.org/drawingml/2006/main" rot="19710256">
          <a:off x="346641" y="2054968"/>
          <a:ext cx="577766" cy="2238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 smtClean="0">
              <a:ln>
                <a:solidFill>
                  <a:schemeClr val="bg1"/>
                </a:solidFill>
              </a:ln>
              <a:latin typeface="+mn-lt"/>
              <a:ea typeface="+mn-ea"/>
              <a:cs typeface="+mn-cs"/>
            </a:rPr>
            <a:t>Java basics</a:t>
          </a:r>
          <a:endParaRPr lang="ru-RU" sz="1100">
            <a:ln>
              <a:solidFill>
                <a:schemeClr val="bg1"/>
              </a:solidFill>
            </a:ln>
          </a:endParaRPr>
        </a:p>
      </cdr:txBody>
    </cdr:sp>
  </cdr:relSizeAnchor>
  <cdr:relSizeAnchor xmlns:cdr="http://schemas.openxmlformats.org/drawingml/2006/chartDrawing">
    <cdr:from>
      <cdr:x>0</cdr:x>
      <cdr:y>0.71717</cdr:y>
    </cdr:from>
    <cdr:to>
      <cdr:x>0.2025</cdr:x>
      <cdr:y>0.78424</cdr:y>
    </cdr:to>
    <cdr:sp macro="" textlink="">
      <cdr:nvSpPr>
        <cdr:cNvPr id="7" name="TextBox 1"/>
        <cdr:cNvSpPr txBox="1"/>
      </cdr:nvSpPr>
      <cdr:spPr>
        <a:xfrm xmlns:a="http://schemas.openxmlformats.org/drawingml/2006/main" rot="19710256">
          <a:off x="-1112796" y="2393131"/>
          <a:ext cx="1202936" cy="22380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smtClean="0">
              <a:ln>
                <a:solidFill>
                  <a:schemeClr val="bg1"/>
                </a:solidFill>
              </a:ln>
              <a:latin typeface="+mn-lt"/>
              <a:ea typeface="+mn-ea"/>
              <a:cs typeface="+mn-cs"/>
            </a:rPr>
            <a:t>Object Oriented Programming</a:t>
          </a:r>
          <a:endParaRPr lang="ru-RU" sz="1100">
            <a:ln>
              <a:solidFill>
                <a:schemeClr val="bg1"/>
              </a:solidFill>
            </a:ln>
          </a:endParaRPr>
        </a:p>
      </cdr:txBody>
    </cdr:sp>
  </cdr:relSizeAnchor>
  <cdr:relSizeAnchor xmlns:cdr="http://schemas.openxmlformats.org/drawingml/2006/chartDrawing">
    <cdr:from>
      <cdr:x>0.12953</cdr:x>
      <cdr:y>0.64587</cdr:y>
    </cdr:from>
    <cdr:to>
      <cdr:x>0.33203</cdr:x>
      <cdr:y>0.71294</cdr:y>
    </cdr:to>
    <cdr:sp macro="" textlink="">
      <cdr:nvSpPr>
        <cdr:cNvPr id="8" name="TextBox 1"/>
        <cdr:cNvSpPr txBox="1"/>
      </cdr:nvSpPr>
      <cdr:spPr>
        <a:xfrm xmlns:a="http://schemas.openxmlformats.org/drawingml/2006/main" rot="19710256">
          <a:off x="769462" y="2155215"/>
          <a:ext cx="1202936" cy="22380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smtClean="0">
              <a:ln>
                <a:solidFill>
                  <a:schemeClr val="bg1"/>
                </a:solidFill>
              </a:ln>
              <a:latin typeface="+mn-lt"/>
              <a:ea typeface="+mn-ea"/>
              <a:cs typeface="+mn-cs"/>
            </a:rPr>
            <a:t>Errors and exceptions</a:t>
          </a:r>
          <a:endParaRPr lang="ru-RU" sz="1100">
            <a:ln>
              <a:solidFill>
                <a:schemeClr val="bg1"/>
              </a:solidFill>
            </a:ln>
          </a:endParaRPr>
        </a:p>
      </cdr:txBody>
    </cdr:sp>
  </cdr:relSizeAnchor>
  <cdr:relSizeAnchor xmlns:cdr="http://schemas.openxmlformats.org/drawingml/2006/chartDrawing">
    <cdr:from>
      <cdr:x>0.17776</cdr:x>
      <cdr:y>0.67759</cdr:y>
    </cdr:from>
    <cdr:to>
      <cdr:x>0.38026</cdr:x>
      <cdr:y>0.74467</cdr:y>
    </cdr:to>
    <cdr:sp macro="" textlink="">
      <cdr:nvSpPr>
        <cdr:cNvPr id="9" name="TextBox 1"/>
        <cdr:cNvSpPr txBox="1"/>
      </cdr:nvSpPr>
      <cdr:spPr>
        <a:xfrm xmlns:a="http://schemas.openxmlformats.org/drawingml/2006/main" rot="19710256">
          <a:off x="1055994" y="2261051"/>
          <a:ext cx="1202936" cy="22384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smtClean="0">
              <a:ln>
                <a:solidFill>
                  <a:schemeClr val="bg1"/>
                </a:solidFill>
              </a:ln>
              <a:latin typeface="+mn-lt"/>
              <a:ea typeface="+mn-ea"/>
              <a:cs typeface="+mn-cs"/>
            </a:rPr>
            <a:t>Input and output stream</a:t>
          </a:r>
          <a:endParaRPr lang="ru-RU" sz="1100">
            <a:ln>
              <a:solidFill>
                <a:schemeClr val="bg1"/>
              </a:solidFill>
            </a:ln>
          </a:endParaRPr>
        </a:p>
      </cdr:txBody>
    </cdr:sp>
  </cdr:relSizeAnchor>
  <cdr:relSizeAnchor xmlns:cdr="http://schemas.openxmlformats.org/drawingml/2006/chartDrawing">
    <cdr:from>
      <cdr:x>0.31196</cdr:x>
      <cdr:y>0.61935</cdr:y>
    </cdr:from>
    <cdr:to>
      <cdr:x>0.51446</cdr:x>
      <cdr:y>0.68642</cdr:y>
    </cdr:to>
    <cdr:sp macro="" textlink="">
      <cdr:nvSpPr>
        <cdr:cNvPr id="10" name="TextBox 1"/>
        <cdr:cNvSpPr txBox="1"/>
      </cdr:nvSpPr>
      <cdr:spPr>
        <a:xfrm xmlns:a="http://schemas.openxmlformats.org/drawingml/2006/main" rot="19710256">
          <a:off x="1853158" y="2066730"/>
          <a:ext cx="1202936" cy="2238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smtClean="0">
              <a:ln>
                <a:solidFill>
                  <a:schemeClr val="bg1"/>
                </a:solidFill>
              </a:ln>
              <a:latin typeface="+mn-lt"/>
              <a:ea typeface="+mn-ea"/>
              <a:cs typeface="+mn-cs"/>
            </a:rPr>
            <a:t>Data processing</a:t>
          </a:r>
          <a:endParaRPr lang="ru-RU" sz="1100">
            <a:ln>
              <a:solidFill>
                <a:schemeClr val="bg1"/>
              </a:solidFill>
            </a:ln>
          </a:endParaRPr>
        </a:p>
      </cdr:txBody>
    </cdr:sp>
  </cdr:relSizeAnchor>
  <cdr:relSizeAnchor xmlns:cdr="http://schemas.openxmlformats.org/drawingml/2006/chartDrawing">
    <cdr:from>
      <cdr:x>0.41486</cdr:x>
      <cdr:y>0.5865</cdr:y>
    </cdr:from>
    <cdr:to>
      <cdr:x>0.61736</cdr:x>
      <cdr:y>0.65357</cdr:y>
    </cdr:to>
    <cdr:sp macro="" textlink="">
      <cdr:nvSpPr>
        <cdr:cNvPr id="11" name="TextBox 1"/>
        <cdr:cNvSpPr txBox="1"/>
      </cdr:nvSpPr>
      <cdr:spPr>
        <a:xfrm xmlns:a="http://schemas.openxmlformats.org/drawingml/2006/main" rot="19710256">
          <a:off x="2464470" y="1957106"/>
          <a:ext cx="1202936" cy="22380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smtClean="0">
              <a:ln>
                <a:solidFill>
                  <a:schemeClr val="bg1"/>
                </a:solidFill>
              </a:ln>
              <a:latin typeface="+mn-lt"/>
              <a:ea typeface="+mn-ea"/>
              <a:cs typeface="+mn-cs"/>
            </a:rPr>
            <a:t>Collections</a:t>
          </a:r>
          <a:endParaRPr lang="ru-RU" sz="1100">
            <a:ln>
              <a:solidFill>
                <a:schemeClr val="bg1"/>
              </a:solidFill>
            </a:ln>
          </a:endParaRPr>
        </a:p>
      </cdr:txBody>
    </cdr:sp>
  </cdr:relSizeAnchor>
  <cdr:relSizeAnchor xmlns:cdr="http://schemas.openxmlformats.org/drawingml/2006/chartDrawing">
    <cdr:from>
      <cdr:x>0.36388</cdr:x>
      <cdr:y>0.72296</cdr:y>
    </cdr:from>
    <cdr:to>
      <cdr:x>0.56638</cdr:x>
      <cdr:y>0.79003</cdr:y>
    </cdr:to>
    <cdr:sp macro="" textlink="">
      <cdr:nvSpPr>
        <cdr:cNvPr id="12" name="TextBox 1"/>
        <cdr:cNvSpPr txBox="1"/>
      </cdr:nvSpPr>
      <cdr:spPr>
        <a:xfrm xmlns:a="http://schemas.openxmlformats.org/drawingml/2006/main" rot="19710256">
          <a:off x="2161578" y="2412454"/>
          <a:ext cx="1202936" cy="22380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u="none" smtClean="0">
              <a:ln>
                <a:solidFill>
                  <a:schemeClr val="bg1"/>
                </a:solidFill>
              </a:ln>
              <a:latin typeface="+mn-lt"/>
              <a:ea typeface="+mn-ea"/>
              <a:cs typeface="+mn-cs"/>
            </a:rPr>
            <a:t>Multithreaded programming</a:t>
          </a:r>
          <a:endParaRPr lang="ru-RU" sz="1100" u="none">
            <a:ln>
              <a:solidFill>
                <a:schemeClr val="bg1"/>
              </a:solidFill>
            </a:ln>
          </a:endParaRPr>
        </a:p>
      </cdr:txBody>
    </cdr:sp>
  </cdr:relSizeAnchor>
  <cdr:relSizeAnchor xmlns:cdr="http://schemas.openxmlformats.org/drawingml/2006/chartDrawing">
    <cdr:from>
      <cdr:x>0.56748</cdr:x>
      <cdr:y>0.57631</cdr:y>
    </cdr:from>
    <cdr:to>
      <cdr:x>0.76998</cdr:x>
      <cdr:y>0.64338</cdr:y>
    </cdr:to>
    <cdr:sp macro="" textlink="">
      <cdr:nvSpPr>
        <cdr:cNvPr id="13" name="TextBox 1"/>
        <cdr:cNvSpPr txBox="1"/>
      </cdr:nvSpPr>
      <cdr:spPr>
        <a:xfrm xmlns:a="http://schemas.openxmlformats.org/drawingml/2006/main" rot="19710256">
          <a:off x="3371064" y="1923113"/>
          <a:ext cx="1202936" cy="22380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u="none" smtClean="0">
              <a:ln>
                <a:solidFill>
                  <a:schemeClr val="bg1"/>
                </a:solidFill>
              </a:ln>
              <a:latin typeface="+mn-lt"/>
              <a:ea typeface="+mn-ea"/>
              <a:cs typeface="+mn-cs"/>
            </a:rPr>
            <a:t>Java &amp; XML</a:t>
          </a:r>
          <a:endParaRPr lang="ru-RU" sz="1100" u="none">
            <a:ln>
              <a:solidFill>
                <a:schemeClr val="bg1"/>
              </a:solidFill>
            </a:ln>
          </a:endParaRPr>
        </a:p>
      </cdr:txBody>
    </cdr:sp>
  </cdr:relSizeAnchor>
  <cdr:relSizeAnchor xmlns:cdr="http://schemas.openxmlformats.org/drawingml/2006/chartDrawing">
    <cdr:from>
      <cdr:x>0.47082</cdr:x>
      <cdr:y>0.7678</cdr:y>
    </cdr:from>
    <cdr:to>
      <cdr:x>0.67332</cdr:x>
      <cdr:y>0.83487</cdr:y>
    </cdr:to>
    <cdr:sp macro="" textlink="">
      <cdr:nvSpPr>
        <cdr:cNvPr id="14" name="TextBox 1"/>
        <cdr:cNvSpPr txBox="1"/>
      </cdr:nvSpPr>
      <cdr:spPr>
        <a:xfrm xmlns:a="http://schemas.openxmlformats.org/drawingml/2006/main" rot="19710256">
          <a:off x="2796889" y="2562076"/>
          <a:ext cx="1202936" cy="2238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smtClean="0">
              <a:ln>
                <a:solidFill>
                  <a:schemeClr val="bg1"/>
                </a:solidFill>
              </a:ln>
              <a:latin typeface="+mn-lt"/>
              <a:ea typeface="+mn-ea"/>
              <a:cs typeface="+mn-cs"/>
            </a:rPr>
            <a:t>SQL basics and relational databases</a:t>
          </a:r>
          <a:endParaRPr lang="ru-RU" sz="1100" u="none">
            <a:ln>
              <a:solidFill>
                <a:schemeClr val="bg1"/>
              </a:solidFill>
            </a:ln>
          </a:endParaRPr>
        </a:p>
      </cdr:txBody>
    </cdr:sp>
  </cdr:relSizeAnchor>
  <cdr:relSizeAnchor xmlns:cdr="http://schemas.openxmlformats.org/drawingml/2006/chartDrawing">
    <cdr:from>
      <cdr:x>0.73653</cdr:x>
      <cdr:y>0.56691</cdr:y>
    </cdr:from>
    <cdr:to>
      <cdr:x>0.93904</cdr:x>
      <cdr:y>0.63398</cdr:y>
    </cdr:to>
    <cdr:sp macro="" textlink="">
      <cdr:nvSpPr>
        <cdr:cNvPr id="15" name="TextBox 1"/>
        <cdr:cNvSpPr txBox="1"/>
      </cdr:nvSpPr>
      <cdr:spPr>
        <a:xfrm xmlns:a="http://schemas.openxmlformats.org/drawingml/2006/main" rot="19710256">
          <a:off x="4375327" y="1891738"/>
          <a:ext cx="1202995" cy="2238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smtClean="0">
              <a:ln>
                <a:solidFill>
                  <a:schemeClr val="bg1"/>
                </a:solidFill>
              </a:ln>
              <a:latin typeface="+mn-lt"/>
              <a:ea typeface="+mn-ea"/>
              <a:cs typeface="+mn-cs"/>
            </a:rPr>
            <a:t>JDBC 4.0</a:t>
          </a:r>
          <a:endParaRPr lang="ru-RU" sz="1100" u="none">
            <a:ln>
              <a:solidFill>
                <a:schemeClr val="bg1"/>
              </a:solidFill>
            </a:ln>
          </a:endParaRPr>
        </a:p>
      </cdr:txBody>
    </cdr:sp>
  </cdr:relSizeAnchor>
  <cdr:relSizeAnchor xmlns:cdr="http://schemas.openxmlformats.org/drawingml/2006/chartDrawing">
    <cdr:from>
      <cdr:x>0.78765</cdr:x>
      <cdr:y>0.59279</cdr:y>
    </cdr:from>
    <cdr:to>
      <cdr:x>0.99015</cdr:x>
      <cdr:y>0.65986</cdr:y>
    </cdr:to>
    <cdr:sp macro="" textlink="">
      <cdr:nvSpPr>
        <cdr:cNvPr id="16" name="TextBox 1"/>
        <cdr:cNvSpPr txBox="1"/>
      </cdr:nvSpPr>
      <cdr:spPr>
        <a:xfrm xmlns:a="http://schemas.openxmlformats.org/drawingml/2006/main" rot="19710256">
          <a:off x="4678966" y="1978108"/>
          <a:ext cx="1202936" cy="2238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u="none" smtClean="0">
              <a:ln>
                <a:solidFill>
                  <a:schemeClr val="bg1"/>
                </a:solidFill>
              </a:ln>
              <a:latin typeface="+mn-lt"/>
              <a:ea typeface="+mn-ea"/>
              <a:cs typeface="+mn-cs"/>
            </a:rPr>
            <a:t>Servlets basics</a:t>
          </a:r>
          <a:endParaRPr lang="ru-RU" sz="1100" u="none">
            <a:ln>
              <a:solidFill>
                <a:schemeClr val="bg1"/>
              </a:solidFill>
            </a:ln>
          </a:endParaRPr>
        </a:p>
      </cdr:txBody>
    </cdr:sp>
  </cdr:relSizeAnchor>
  <cdr:relSizeAnchor xmlns:cdr="http://schemas.openxmlformats.org/drawingml/2006/chartDrawing">
    <cdr:from>
      <cdr:x>0.89156</cdr:x>
      <cdr:y>0.63502</cdr:y>
    </cdr:from>
    <cdr:to>
      <cdr:x>0.97877</cdr:x>
      <cdr:y>0.68713</cdr:y>
    </cdr:to>
    <cdr:sp macro="" textlink="">
      <cdr:nvSpPr>
        <cdr:cNvPr id="17" name="TextBox 1"/>
        <cdr:cNvSpPr txBox="1"/>
      </cdr:nvSpPr>
      <cdr:spPr>
        <a:xfrm xmlns:a="http://schemas.openxmlformats.org/drawingml/2006/main" rot="19710256">
          <a:off x="5296270" y="2118999"/>
          <a:ext cx="518065" cy="17388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smtClean="0">
              <a:ln>
                <a:solidFill>
                  <a:schemeClr val="bg1"/>
                </a:solidFill>
              </a:ln>
              <a:latin typeface="+mn-lt"/>
              <a:ea typeface="+mn-ea"/>
              <a:cs typeface="+mn-cs"/>
            </a:rPr>
            <a:t>JSP basics</a:t>
          </a:r>
          <a:endParaRPr lang="ru-RU" sz="1100" u="none">
            <a:ln>
              <a:solidFill>
                <a:schemeClr val="bg1"/>
              </a:solidFill>
            </a:ln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71307-610C-42E3-AF5E-C02B71A838F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6BB72-8BF2-4506-8269-226E10FD8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9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CB1D39A-5EF1-4586-85B7-EC98F23D9C0E}" type="datetime1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15330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0B85-9DFD-4DEE-B162-FE8C09256A36}" type="datetime1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2539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0B85-9DFD-4DEE-B162-FE8C09256A36}" type="datetime1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4291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0B85-9DFD-4DEE-B162-FE8C09256A36}" type="datetime1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0945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0B85-9DFD-4DEE-B162-FE8C09256A36}" type="datetime1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9766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0B85-9DFD-4DEE-B162-FE8C09256A36}" type="datetime1">
              <a:rPr lang="en-US" smtClean="0"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2435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0B85-9DFD-4DEE-B162-FE8C09256A36}" type="datetime1">
              <a:rPr lang="en-US" smtClean="0"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396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F709-75E3-4600-BD31-F42A1859FDAF}" type="datetime1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6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CB52-82C5-4FB2-83B1-C7B640B735BB}" type="datetime1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64823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3872-C2D6-452D-8F47-FC34F04B2ABE}" type="datetime1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3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4C70-C11F-4E22-8746-43149BDC3C3F}" type="datetime1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1610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4B596-CC2E-4162-A386-667332E49B4C}" type="datetime1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42473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334C3-E971-40F0-AC61-C999A88055AD}" type="datetime1">
              <a:rPr lang="en-US" smtClean="0"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0107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6952F-3A9F-4ACA-8A1C-D455CA6D2121}" type="datetime1">
              <a:rPr lang="en-US" smtClean="0"/>
              <a:t>6/19/2017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5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9FF6-6396-478E-9F28-2E524C8BE39E}" type="datetime1">
              <a:rPr lang="en-US" smtClean="0"/>
              <a:t>6/19/2017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27919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9697A-D106-49CB-BA1B-2B2F2DD5A797}" type="datetime1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3869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DD5D-C2F2-4527-A05D-AE5DB7C3A037}" type="datetime1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7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2F70B85-9DFD-4DEE-B162-FE8C09256A36}" type="datetime1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5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9" r:id="rId1"/>
    <p:sldLayoutId id="2147484150" r:id="rId2"/>
    <p:sldLayoutId id="2147484151" r:id="rId3"/>
    <p:sldLayoutId id="2147484152" r:id="rId4"/>
    <p:sldLayoutId id="2147484153" r:id="rId5"/>
    <p:sldLayoutId id="2147484154" r:id="rId6"/>
    <p:sldLayoutId id="2147484155" r:id="rId7"/>
    <p:sldLayoutId id="2147484156" r:id="rId8"/>
    <p:sldLayoutId id="2147484157" r:id="rId9"/>
    <p:sldLayoutId id="2147484158" r:id="rId10"/>
    <p:sldLayoutId id="2147484159" r:id="rId11"/>
    <p:sldLayoutId id="2147484160" r:id="rId12"/>
    <p:sldLayoutId id="2147484161" r:id="rId13"/>
    <p:sldLayoutId id="2147484162" r:id="rId14"/>
    <p:sldLayoutId id="2147484163" r:id="rId15"/>
    <p:sldLayoutId id="2147484164" r:id="rId16"/>
    <p:sldLayoutId id="214748416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4378" y="667102"/>
            <a:ext cx="8825658" cy="371971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200" dirty="0" smtClean="0"/>
              <a:t>Выпускная квалификационная работа</a:t>
            </a:r>
            <a:br>
              <a:rPr lang="ru-RU" sz="2200" dirty="0" smtClean="0"/>
            </a:br>
            <a:r>
              <a:rPr lang="ru-RU" sz="2200" dirty="0" smtClean="0"/>
              <a:t>на тему: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Разработка клиентского приложения для системы контроля качества обучения в </a:t>
            </a:r>
            <a:r>
              <a:rPr lang="en-US" dirty="0" smtClean="0"/>
              <a:t>IT</a:t>
            </a:r>
            <a:r>
              <a:rPr lang="ru-RU" dirty="0" smtClean="0"/>
              <a:t>-компании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2594" y="4607169"/>
            <a:ext cx="8825658" cy="1477107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ru-RU" dirty="0" smtClean="0"/>
              <a:t>Студент: Степуро Е.Н.</a:t>
            </a:r>
          </a:p>
          <a:p>
            <a:pPr algn="r"/>
            <a:r>
              <a:rPr lang="ru-RU" dirty="0" smtClean="0"/>
              <a:t>Направление: 09.03.04 «программная инженерия»</a:t>
            </a:r>
          </a:p>
          <a:p>
            <a:pPr algn="r"/>
            <a:r>
              <a:rPr lang="ru-RU" dirty="0" smtClean="0"/>
              <a:t>Группа 343</a:t>
            </a:r>
          </a:p>
          <a:p>
            <a:pPr algn="r"/>
            <a:r>
              <a:rPr lang="ru-RU" dirty="0" smtClean="0"/>
              <a:t>Руководитель: </a:t>
            </a:r>
          </a:p>
          <a:p>
            <a:pPr algn="r"/>
            <a:r>
              <a:rPr lang="ru-RU" dirty="0" smtClean="0"/>
              <a:t>доктор тех. Наук, профессор каф. Впм Каширин И.Ю.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5906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и результаты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109202"/>
              </p:ext>
            </p:extLst>
          </p:nvPr>
        </p:nvGraphicFramePr>
        <p:xfrm>
          <a:off x="1915886" y="2751666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497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Тестируемый</a:t>
                      </a:r>
                      <a:r>
                        <a:rPr lang="ru-RU" baseline="0" dirty="0" smtClean="0"/>
                        <a:t> функционал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Результат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Вход в систему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Тест пройден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Управления</a:t>
                      </a:r>
                      <a:r>
                        <a:rPr lang="ru-RU" baseline="0" dirty="0" smtClean="0"/>
                        <a:t> данными </a:t>
                      </a:r>
                      <a:r>
                        <a:rPr lang="ru-RU" dirty="0" smtClean="0"/>
                        <a:t>направлений</a:t>
                      </a:r>
                      <a:r>
                        <a:rPr lang="ru-RU" baseline="0" dirty="0" smtClean="0"/>
                        <a:t> подготовки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Тест пройден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Управление </a:t>
                      </a:r>
                      <a:r>
                        <a:rPr lang="ru-RU" baseline="0" dirty="0" smtClean="0"/>
                        <a:t>данными о персонах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Тест пройден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Управления данными о кандидатах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Тест пройден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Управление </a:t>
                      </a:r>
                      <a:r>
                        <a:rPr lang="ru-RU" baseline="0" dirty="0" smtClean="0"/>
                        <a:t>данными об </a:t>
                      </a:r>
                      <a:r>
                        <a:rPr lang="en-US" baseline="0" dirty="0" smtClean="0"/>
                        <a:t>RDM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Тест пройден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Управление</a:t>
                      </a:r>
                      <a:r>
                        <a:rPr lang="ru-RU" baseline="0" dirty="0" smtClean="0"/>
                        <a:t> данными о реквизициях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Тест пройден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Анализ</a:t>
                      </a:r>
                      <a:r>
                        <a:rPr lang="ru-RU" baseline="0" dirty="0" smtClean="0"/>
                        <a:t> промежуточной аттестации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Тест пройден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Выход из системы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Тест пройден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68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Заключение: что достигнуто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88653" y="2131334"/>
            <a:ext cx="10096034" cy="470898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2000" dirty="0" smtClean="0"/>
              <a:t>Удобный пользовательский интерфейс</a:t>
            </a:r>
          </a:p>
          <a:p>
            <a:pPr algn="ctr"/>
            <a:endParaRPr lang="ru-RU" sz="20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2000" dirty="0" smtClean="0"/>
              <a:t>Обработка информации для контроля качества обучения</a:t>
            </a:r>
          </a:p>
          <a:p>
            <a:pPr algn="ctr"/>
            <a:endParaRPr lang="ru-RU" sz="20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2000" dirty="0" smtClean="0"/>
              <a:t>Настройка соединения с сервером</a:t>
            </a:r>
          </a:p>
          <a:p>
            <a:pPr algn="ctr"/>
            <a:endParaRPr lang="ru-RU" sz="20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2000" dirty="0" smtClean="0"/>
              <a:t>Авторизация пользователей в зависимости от введенного логина и пароля</a:t>
            </a:r>
          </a:p>
          <a:p>
            <a:pPr algn="ctr"/>
            <a:endParaRPr lang="ru-RU" sz="20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2000" dirty="0" smtClean="0"/>
              <a:t>Разграничение доступного функционала</a:t>
            </a:r>
          </a:p>
          <a:p>
            <a:pPr algn="ctr"/>
            <a:endParaRPr lang="ru-RU" sz="20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2000" dirty="0" smtClean="0"/>
              <a:t>Загрузка и отображение данных</a:t>
            </a:r>
          </a:p>
          <a:p>
            <a:pPr algn="ctr"/>
            <a:endParaRPr lang="ru-RU" sz="20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2000" dirty="0" smtClean="0"/>
              <a:t>Анализ прохождения студентами курсов</a:t>
            </a:r>
          </a:p>
          <a:p>
            <a:pPr algn="ctr"/>
            <a:endParaRPr lang="ru-RU" sz="20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2000" dirty="0" smtClean="0"/>
              <a:t>Построение диаграммы среднего отставания по темам</a:t>
            </a:r>
          </a:p>
        </p:txBody>
      </p:sp>
    </p:spTree>
    <p:extLst>
      <p:ext uri="{BB962C8B-B14F-4D97-AF65-F5344CB8AC3E}">
        <p14:creationId xmlns:p14="http://schemas.microsoft.com/office/powerpoint/2010/main" val="211488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Заключение: дальнейшее развитие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81771" y="2842517"/>
            <a:ext cx="9932527" cy="286232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2000" dirty="0" smtClean="0"/>
              <a:t>Учет проведения собеседований как при поступлении </a:t>
            </a:r>
          </a:p>
          <a:p>
            <a:pPr algn="ctr"/>
            <a:r>
              <a:rPr lang="ru-RU" sz="2000" dirty="0" smtClean="0"/>
              <a:t>на курсы, так и при их окончании</a:t>
            </a:r>
          </a:p>
          <a:p>
            <a:pPr algn="ctr"/>
            <a:endParaRPr lang="ru-RU" sz="20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2000" dirty="0" smtClean="0"/>
              <a:t>Ведение досье кандидата в зависимости от результатов собеседований</a:t>
            </a:r>
          </a:p>
          <a:p>
            <a:pPr algn="ctr"/>
            <a:endParaRPr lang="ru-RU" sz="20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2000" dirty="0" smtClean="0"/>
              <a:t>Введение нормативов по направлениям подготовки</a:t>
            </a:r>
          </a:p>
          <a:p>
            <a:pPr algn="ctr"/>
            <a:endParaRPr lang="ru-RU" sz="20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2000" dirty="0" smtClean="0"/>
              <a:t>Управление обучением на внешних курсах с учетом </a:t>
            </a:r>
          </a:p>
          <a:p>
            <a:pPr algn="ctr"/>
            <a:r>
              <a:rPr lang="ru-RU" sz="2000" dirty="0" smtClean="0"/>
              <a:t>теоретической и практической частей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8321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3569110" y="2802194"/>
            <a:ext cx="4837471" cy="987046"/>
          </a:xfrm>
        </p:spPr>
        <p:txBody>
          <a:bodyPr/>
          <a:lstStyle/>
          <a:p>
            <a:pPr algn="ctr"/>
            <a:r>
              <a:rPr lang="ru-RU" dirty="0" smtClean="0"/>
              <a:t>Вопросы?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6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r>
              <a:rPr lang="ru-RU" dirty="0"/>
              <a:t>2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07999" y="4353894"/>
            <a:ext cx="11205029" cy="203132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ru-RU" i="1" dirty="0"/>
              <a:t>LMS</a:t>
            </a:r>
            <a:r>
              <a:rPr lang="ru-RU" dirty="0"/>
              <a:t> (</a:t>
            </a:r>
            <a:r>
              <a:rPr lang="ru-RU" i="1" dirty="0"/>
              <a:t>Learning Management System</a:t>
            </a:r>
            <a:r>
              <a:rPr lang="ru-RU" dirty="0"/>
              <a:t>) – это  программа или веб-технология, при помощи которой можно хранить, создавать и распространять учебные материалы, отслеживать успеваемость учащихся, проводить оценивание и администрировать процесс обучения. Создаются данные материалы в визуальной учебной среде с заданием последовательности изучения. В состав системы входят различного рода индивидуальные задания, проекты для работы в малых группах и учебные элементы для всех студентов, основанные как на содержательном компоненте, так и на коммуникативном. 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348512" y="2358572"/>
            <a:ext cx="152400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E-Learning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5" idx="2"/>
            <a:endCxn id="3" idx="0"/>
          </p:cNvCxnSpPr>
          <p:nvPr/>
        </p:nvCxnSpPr>
        <p:spPr>
          <a:xfrm>
            <a:off x="6110513" y="3272972"/>
            <a:ext cx="1" cy="108092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01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аналогов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097395"/>
              </p:ext>
            </p:extLst>
          </p:nvPr>
        </p:nvGraphicFramePr>
        <p:xfrm>
          <a:off x="1103089" y="2311310"/>
          <a:ext cx="9869712" cy="4305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62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734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0945">
                <a:tc>
                  <a:txBody>
                    <a:bodyPr/>
                    <a:lstStyle/>
                    <a:p>
                      <a:r>
                        <a:rPr lang="ru-RU" dirty="0" smtClean="0"/>
                        <a:t>Система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83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Blackboard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Множество</a:t>
                      </a:r>
                      <a:r>
                        <a:rPr lang="ru-RU" sz="1600" baseline="0" dirty="0" smtClean="0"/>
                        <a:t> возможностей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Полностью</a:t>
                      </a:r>
                      <a:r>
                        <a:rPr lang="ru-RU" sz="1600" baseline="0" dirty="0" smtClean="0"/>
                        <a:t> платная</a:t>
                      </a:r>
                      <a:endParaRPr lang="ru-RU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944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Moodle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Гибкость</a:t>
                      </a:r>
                    </a:p>
                    <a:p>
                      <a:pPr algn="ctr"/>
                      <a:r>
                        <a:rPr lang="ru-RU" sz="1600" dirty="0" smtClean="0"/>
                        <a:t>Хостинг</a:t>
                      </a:r>
                      <a:r>
                        <a:rPr lang="ru-RU" sz="1600" baseline="0" dirty="0" smtClean="0"/>
                        <a:t> </a:t>
                      </a:r>
                      <a:r>
                        <a:rPr lang="en-US" sz="1600" baseline="0" dirty="0" smtClean="0"/>
                        <a:t>MoodleCloud</a:t>
                      </a:r>
                      <a:endParaRPr lang="ru-RU" sz="1600" baseline="0" dirty="0" smtClean="0"/>
                    </a:p>
                    <a:p>
                      <a:pPr algn="ctr"/>
                      <a:r>
                        <a:rPr lang="ru-RU" sz="1600" baseline="0" dirty="0" smtClean="0"/>
                        <a:t>Форумы</a:t>
                      </a:r>
                    </a:p>
                    <a:p>
                      <a:pPr algn="ctr"/>
                      <a:r>
                        <a:rPr lang="ru-RU" sz="1600" dirty="0" smtClean="0"/>
                        <a:t>Частично платная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983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Edmodo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Общение и взаимодействие</a:t>
                      </a:r>
                    </a:p>
                    <a:p>
                      <a:pPr algn="ctr"/>
                      <a:r>
                        <a:rPr lang="ru-RU" sz="1600" dirty="0" smtClean="0"/>
                        <a:t>Нет рекламы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3583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Google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ru-RU" sz="1600" baseline="0" dirty="0" smtClean="0"/>
                        <a:t>Класс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Создает учебные классы</a:t>
                      </a:r>
                    </a:p>
                    <a:p>
                      <a:pPr algn="ctr"/>
                      <a:r>
                        <a:rPr lang="ru-RU" sz="1600" dirty="0" smtClean="0"/>
                        <a:t>Интегрирована</a:t>
                      </a:r>
                      <a:r>
                        <a:rPr lang="ru-RU" sz="1600" baseline="0" dirty="0" smtClean="0"/>
                        <a:t> с другими проектами </a:t>
                      </a:r>
                      <a:r>
                        <a:rPr lang="en-US" sz="1600" baseline="0" dirty="0" smtClean="0"/>
                        <a:t>Google</a:t>
                      </a:r>
                      <a:endParaRPr lang="ru-RU" sz="1600" baseline="0" dirty="0" smtClean="0"/>
                    </a:p>
                    <a:p>
                      <a:pPr algn="ctr"/>
                      <a:r>
                        <a:rPr lang="ru-RU" sz="1600" dirty="0" smtClean="0"/>
                        <a:t>Зависимость</a:t>
                      </a:r>
                      <a:r>
                        <a:rPr lang="ru-RU" sz="1600" baseline="0" dirty="0" smtClean="0"/>
                        <a:t> от</a:t>
                      </a:r>
                      <a:r>
                        <a:rPr lang="en-US" sz="1600" baseline="0" dirty="0" smtClean="0"/>
                        <a:t> Google Apps</a:t>
                      </a:r>
                      <a:endParaRPr lang="ru-RU" sz="1600" baseline="0" dirty="0" smtClean="0"/>
                    </a:p>
                    <a:p>
                      <a:pPr algn="ctr"/>
                      <a:r>
                        <a:rPr lang="ru-RU" sz="1600" baseline="0" dirty="0" smtClean="0"/>
                        <a:t>Ограничено совместное обучение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983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Schoology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Совместная</a:t>
                      </a:r>
                      <a:r>
                        <a:rPr lang="ru-RU" sz="1600" baseline="0" dirty="0" smtClean="0"/>
                        <a:t> учебная работа</a:t>
                      </a:r>
                    </a:p>
                    <a:p>
                      <a:pPr algn="ctr"/>
                      <a:r>
                        <a:rPr lang="ru-RU" sz="1600" baseline="0" dirty="0" smtClean="0"/>
                        <a:t>Интегрирована с другими приложениями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50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инструменты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4</a:t>
            </a:fld>
            <a:endParaRPr lang="en-US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328059" y="2699658"/>
            <a:ext cx="1886856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chemeClr val="bg1"/>
                  </a:solidFill>
                  <a:prstDash val="solid"/>
                </a:ln>
                <a:noFill/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Eclipse IDE for Java EE Developers</a:t>
            </a:r>
            <a:endParaRPr lang="ru-RU" dirty="0">
              <a:ln w="18415" cmpd="sng">
                <a:solidFill>
                  <a:schemeClr val="bg1"/>
                </a:solidFill>
                <a:prstDash val="solid"/>
              </a:ln>
              <a:noFill/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101771" y="2699658"/>
            <a:ext cx="1886856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chemeClr val="bg1"/>
                  </a:solidFill>
                  <a:prstDash val="solid"/>
                </a:ln>
                <a:noFill/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Apache Tomcat v7.0</a:t>
            </a:r>
            <a:endParaRPr lang="ru-RU" dirty="0">
              <a:ln w="18415" cmpd="sng">
                <a:solidFill>
                  <a:schemeClr val="bg1"/>
                </a:solidFill>
                <a:prstDash val="solid"/>
              </a:ln>
              <a:noFill/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875483" y="2699658"/>
            <a:ext cx="1886856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chemeClr val="bg1"/>
                  </a:solidFill>
                  <a:prstDash val="solid"/>
                </a:ln>
                <a:noFill/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HTML + CSS</a:t>
            </a:r>
            <a:endParaRPr lang="ru-RU" dirty="0">
              <a:ln w="18415" cmpd="sng">
                <a:solidFill>
                  <a:schemeClr val="bg1"/>
                </a:solidFill>
                <a:prstDash val="solid"/>
              </a:ln>
              <a:noFill/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214915" y="4521201"/>
            <a:ext cx="1886856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chemeClr val="bg1"/>
                  </a:solidFill>
                  <a:prstDash val="solid"/>
                </a:ln>
                <a:noFill/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Node.js </a:t>
            </a:r>
            <a:r>
              <a:rPr lang="ru-RU" dirty="0" smtClean="0">
                <a:ln w="18415" cmpd="sng">
                  <a:solidFill>
                    <a:schemeClr val="bg1"/>
                  </a:solidFill>
                  <a:prstDash val="solid"/>
                </a:ln>
                <a:noFill/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 </a:t>
            </a:r>
            <a:r>
              <a:rPr lang="en-US" dirty="0" smtClean="0">
                <a:ln w="18415" cmpd="sng">
                  <a:solidFill>
                    <a:schemeClr val="bg1"/>
                  </a:solidFill>
                  <a:prstDash val="solid"/>
                </a:ln>
                <a:noFill/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JavaScript</a:t>
            </a:r>
            <a:endParaRPr lang="ru-RU" dirty="0">
              <a:ln w="18415" cmpd="sng">
                <a:solidFill>
                  <a:schemeClr val="bg1"/>
                </a:solidFill>
                <a:prstDash val="solid"/>
              </a:ln>
              <a:noFill/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988627" y="4521201"/>
            <a:ext cx="1886856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chemeClr val="bg1"/>
                  </a:solidFill>
                  <a:prstDash val="solid"/>
                </a:ln>
                <a:noFill/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JQuery</a:t>
            </a:r>
            <a:endParaRPr lang="ru-RU" dirty="0">
              <a:ln w="18415" cmpd="sng">
                <a:solidFill>
                  <a:schemeClr val="bg1"/>
                </a:solidFill>
                <a:prstDash val="solid"/>
              </a:ln>
              <a:noFill/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143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962562486"/>
              </p:ext>
            </p:extLst>
          </p:nvPr>
        </p:nvGraphicFramePr>
        <p:xfrm>
          <a:off x="1625598" y="2621037"/>
          <a:ext cx="8984343" cy="3808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Выгнутая влево стрелка 7"/>
          <p:cNvSpPr/>
          <p:nvPr/>
        </p:nvSpPr>
        <p:spPr>
          <a:xfrm rot="16200000">
            <a:off x="5830521" y="4094991"/>
            <a:ext cx="559986" cy="1454760"/>
          </a:xfrm>
          <a:prstGeom prst="curvedRightArrow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TextBox 8"/>
          <p:cNvSpPr txBox="1"/>
          <p:nvPr/>
        </p:nvSpPr>
        <p:spPr>
          <a:xfrm>
            <a:off x="5426930" y="4171593"/>
            <a:ext cx="141096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ru-RU" dirty="0" smtClean="0"/>
              <a:t>Связь с </a:t>
            </a:r>
          </a:p>
          <a:p>
            <a:pPr algn="ctr"/>
            <a:r>
              <a:rPr lang="ru-RU" dirty="0" smtClean="0"/>
              <a:t>сервером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02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алгоритмов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6</a:t>
            </a:fld>
            <a:endParaRPr lang="en-US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117600" y="2583543"/>
            <a:ext cx="2032000" cy="899886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Ввод успеваемости студентов</a:t>
            </a:r>
            <a:endParaRPr lang="ru-RU" dirty="0"/>
          </a:p>
        </p:txBody>
      </p:sp>
      <p:grpSp>
        <p:nvGrpSpPr>
          <p:cNvPr id="23" name="Группа 22"/>
          <p:cNvGrpSpPr/>
          <p:nvPr/>
        </p:nvGrpSpPr>
        <p:grpSpPr>
          <a:xfrm>
            <a:off x="3149600" y="2583543"/>
            <a:ext cx="3882571" cy="899886"/>
            <a:chOff x="3149600" y="2583543"/>
            <a:chExt cx="3882571" cy="899886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5000171" y="2583543"/>
              <a:ext cx="2032000" cy="899886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Обработка и отображение</a:t>
              </a:r>
              <a:endParaRPr lang="ru-RU" dirty="0"/>
            </a:p>
          </p:txBody>
        </p:sp>
        <p:cxnSp>
          <p:nvCxnSpPr>
            <p:cNvPr id="13" name="Прямая со стрелкой 12"/>
            <p:cNvCxnSpPr>
              <a:stCxn id="5" idx="3"/>
              <a:endCxn id="6" idx="1"/>
            </p:cNvCxnSpPr>
            <p:nvPr/>
          </p:nvCxnSpPr>
          <p:spPr>
            <a:xfrm>
              <a:off x="3149600" y="3033486"/>
              <a:ext cx="1850571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Группа 23"/>
          <p:cNvGrpSpPr/>
          <p:nvPr/>
        </p:nvGrpSpPr>
        <p:grpSpPr>
          <a:xfrm>
            <a:off x="7032171" y="2583543"/>
            <a:ext cx="3955141" cy="899886"/>
            <a:chOff x="7032171" y="2583543"/>
            <a:chExt cx="3955141" cy="899886"/>
          </a:xfrm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8831941" y="2583543"/>
              <a:ext cx="2155371" cy="899886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Ввод посещаемости студентов</a:t>
              </a:r>
              <a:endParaRPr lang="ru-RU" dirty="0"/>
            </a:p>
          </p:txBody>
        </p:sp>
        <p:cxnSp>
          <p:nvCxnSpPr>
            <p:cNvPr id="14" name="Прямая со стрелкой 13"/>
            <p:cNvCxnSpPr/>
            <p:nvPr/>
          </p:nvCxnSpPr>
          <p:spPr>
            <a:xfrm>
              <a:off x="7032171" y="3033486"/>
              <a:ext cx="1792514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Группа 24"/>
          <p:cNvGrpSpPr/>
          <p:nvPr/>
        </p:nvGrpSpPr>
        <p:grpSpPr>
          <a:xfrm>
            <a:off x="8893626" y="3483429"/>
            <a:ext cx="2032000" cy="1676400"/>
            <a:chOff x="8893626" y="3483429"/>
            <a:chExt cx="2032000" cy="1676400"/>
          </a:xfrm>
        </p:grpSpPr>
        <p:sp>
          <p:nvSpPr>
            <p:cNvPr id="9" name="Скругленный прямоугольник 8"/>
            <p:cNvSpPr/>
            <p:nvPr/>
          </p:nvSpPr>
          <p:spPr>
            <a:xfrm>
              <a:off x="8893626" y="4259943"/>
              <a:ext cx="2032000" cy="899886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Обработка и отображение</a:t>
              </a:r>
              <a:endParaRPr lang="ru-RU" dirty="0"/>
            </a:p>
          </p:txBody>
        </p:sp>
        <p:cxnSp>
          <p:nvCxnSpPr>
            <p:cNvPr id="18" name="Прямая со стрелкой 17"/>
            <p:cNvCxnSpPr/>
            <p:nvPr/>
          </p:nvCxnSpPr>
          <p:spPr>
            <a:xfrm flipH="1">
              <a:off x="9909627" y="3483429"/>
              <a:ext cx="1" cy="77651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Группа 25"/>
          <p:cNvGrpSpPr/>
          <p:nvPr/>
        </p:nvGrpSpPr>
        <p:grpSpPr>
          <a:xfrm>
            <a:off x="5000171" y="4259943"/>
            <a:ext cx="3893455" cy="899886"/>
            <a:chOff x="5000171" y="4259943"/>
            <a:chExt cx="3893455" cy="899886"/>
          </a:xfrm>
        </p:grpSpPr>
        <p:sp>
          <p:nvSpPr>
            <p:cNvPr id="10" name="Скругленный прямоугольник 9"/>
            <p:cNvSpPr/>
            <p:nvPr/>
          </p:nvSpPr>
          <p:spPr>
            <a:xfrm>
              <a:off x="5000171" y="4259943"/>
              <a:ext cx="2032000" cy="899886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Анализ данных</a:t>
              </a:r>
              <a:endParaRPr lang="ru-RU" dirty="0"/>
            </a:p>
          </p:txBody>
        </p:sp>
        <p:cxnSp>
          <p:nvCxnSpPr>
            <p:cNvPr id="20" name="Прямая со стрелкой 19"/>
            <p:cNvCxnSpPr>
              <a:stCxn id="9" idx="1"/>
              <a:endCxn id="10" idx="3"/>
            </p:cNvCxnSpPr>
            <p:nvPr/>
          </p:nvCxnSpPr>
          <p:spPr>
            <a:xfrm flipH="1">
              <a:off x="7032171" y="4709886"/>
              <a:ext cx="1861455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Группа 26"/>
          <p:cNvGrpSpPr/>
          <p:nvPr/>
        </p:nvGrpSpPr>
        <p:grpSpPr>
          <a:xfrm>
            <a:off x="1117600" y="4259943"/>
            <a:ext cx="3882571" cy="899886"/>
            <a:chOff x="1117600" y="4259943"/>
            <a:chExt cx="3882571" cy="899886"/>
          </a:xfrm>
        </p:grpSpPr>
        <p:sp>
          <p:nvSpPr>
            <p:cNvPr id="11" name="Скругленный прямоугольник 10"/>
            <p:cNvSpPr/>
            <p:nvPr/>
          </p:nvSpPr>
          <p:spPr>
            <a:xfrm>
              <a:off x="1117600" y="4259943"/>
              <a:ext cx="2032000" cy="899886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Построение гистограммы</a:t>
              </a:r>
              <a:endParaRPr lang="ru-RU" dirty="0"/>
            </a:p>
          </p:txBody>
        </p:sp>
        <p:cxnSp>
          <p:nvCxnSpPr>
            <p:cNvPr id="22" name="Прямая со стрелкой 21"/>
            <p:cNvCxnSpPr>
              <a:stCxn id="10" idx="1"/>
              <a:endCxn id="11" idx="3"/>
            </p:cNvCxnSpPr>
            <p:nvPr/>
          </p:nvCxnSpPr>
          <p:spPr>
            <a:xfrm flipH="1">
              <a:off x="3149600" y="4709886"/>
              <a:ext cx="1850571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213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Пользовательский интерфейс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2890508209"/>
              </p:ext>
            </p:extLst>
          </p:nvPr>
        </p:nvGraphicFramePr>
        <p:xfrm>
          <a:off x="1785258" y="2399166"/>
          <a:ext cx="8636000" cy="42628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3143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Пользовательский интерфейс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8</a:t>
            </a:fld>
            <a:endParaRPr lang="en-US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41" y="2380343"/>
            <a:ext cx="6836229" cy="3657600"/>
          </a:xfrm>
          <a:prstGeom prst="rect">
            <a:avLst/>
          </a:prstGeom>
        </p:spPr>
      </p:pic>
      <p:pic>
        <p:nvPicPr>
          <p:cNvPr id="6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887" y="3599543"/>
            <a:ext cx="7072538" cy="301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Пользовательский интерфейс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9</a:t>
            </a:fld>
            <a:endParaRPr lang="en-US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00" y="2393585"/>
            <a:ext cx="8514671" cy="4065271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00" y="2393585"/>
            <a:ext cx="8514671" cy="4065271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00" y="2393585"/>
            <a:ext cx="8514671" cy="4065271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00" y="2393585"/>
            <a:ext cx="8514671" cy="406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4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603</TotalTime>
  <Words>358</Words>
  <Application>Microsoft Office PowerPoint</Application>
  <PresentationFormat>Произвольный</PresentationFormat>
  <Paragraphs>133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Ion Boardroom</vt:lpstr>
      <vt:lpstr>Выпускная квалификационная работа на тему: Разработка клиентского приложения для системы контроля качества обучения в IT-компании</vt:lpstr>
      <vt:lpstr>Актуальность</vt:lpstr>
      <vt:lpstr>Обзор аналогов</vt:lpstr>
      <vt:lpstr>Используемые инструменты</vt:lpstr>
      <vt:lpstr>Архитектура</vt:lpstr>
      <vt:lpstr>Разработка алгоритмов</vt:lpstr>
      <vt:lpstr>Пользовательский интерфейс</vt:lpstr>
      <vt:lpstr>Пользовательский интерфейс</vt:lpstr>
      <vt:lpstr>Пользовательский интерфейс</vt:lpstr>
      <vt:lpstr>Тестирование и результаты</vt:lpstr>
      <vt:lpstr>Заключение: что достигнуто</vt:lpstr>
      <vt:lpstr>Заключение: дальнейшее развитие</vt:lpstr>
      <vt:lpstr>Вопросы?</vt:lpstr>
    </vt:vector>
  </TitlesOfParts>
  <Company>EPAM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клиентского приложения для системы контроля кач</dc:title>
  <dc:creator>Elena Stepuro</dc:creator>
  <cp:lastModifiedBy>Елена</cp:lastModifiedBy>
  <cp:revision>37</cp:revision>
  <dcterms:created xsi:type="dcterms:W3CDTF">2017-06-15T16:19:25Z</dcterms:created>
  <dcterms:modified xsi:type="dcterms:W3CDTF">2017-06-19T22:09:36Z</dcterms:modified>
</cp:coreProperties>
</file>