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rza Gabriel" initials="SG" lastIdx="1" clrIdx="0">
    <p:extLst>
      <p:ext uri="{19B8F6BF-5375-455C-9EA6-DF929625EA0E}">
        <p15:presenceInfo xmlns:p15="http://schemas.microsoft.com/office/powerpoint/2012/main" userId="c9a8df7f552223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rza Gabriel" userId="c9a8df7f55222304" providerId="LiveId" clId="{26E7FA7B-5A3E-45D9-AD17-23202DF0F238}"/>
    <pc:docChg chg="modSld">
      <pc:chgData name="Sturza Gabriel" userId="c9a8df7f55222304" providerId="LiveId" clId="{26E7FA7B-5A3E-45D9-AD17-23202DF0F238}" dt="2020-02-08T13:42:44.062" v="0" actId="255"/>
      <pc:docMkLst>
        <pc:docMk/>
      </pc:docMkLst>
      <pc:sldChg chg="modSp">
        <pc:chgData name="Sturza Gabriel" userId="c9a8df7f55222304" providerId="LiveId" clId="{26E7FA7B-5A3E-45D9-AD17-23202DF0F238}" dt="2020-02-08T13:42:44.062" v="0" actId="255"/>
        <pc:sldMkLst>
          <pc:docMk/>
          <pc:sldMk cId="738952623" sldId="259"/>
        </pc:sldMkLst>
        <pc:spChg chg="mod">
          <ac:chgData name="Sturza Gabriel" userId="c9a8df7f55222304" providerId="LiveId" clId="{26E7FA7B-5A3E-45D9-AD17-23202DF0F238}" dt="2020-02-08T13:42:44.062" v="0" actId="255"/>
          <ac:spMkLst>
            <pc:docMk/>
            <pc:sldMk cId="738952623" sldId="259"/>
            <ac:spMk id="2" creationId="{D2D00AAD-2D54-4C1C-B524-CC15FC9360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9FA7-0BD9-4FB9-8BB3-35880FCFD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B7006-6859-4AFB-97BA-F2DF3A776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275DE-B395-4C69-999A-8D4860F1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B4A2-BBC5-4217-9D30-7742A940CDB9}" type="datetimeFigureOut">
              <a:rPr lang="en-US" smtClean="0"/>
              <a:t>08-Feb-20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1233-6E4F-40F3-AF43-8F6FFCFB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2296-FFB2-4798-A88E-FABB782C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1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ACF3-B2CC-4DD4-A151-B2384A79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7250C-2212-409F-8DB3-5B37929D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8E0C9-84DF-425A-AAB2-12AF1F6D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B4A2-BBC5-4217-9D30-7742A940CDB9}" type="datetimeFigureOut">
              <a:rPr lang="en-US" smtClean="0"/>
              <a:t>08-Feb-20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B8C9E-4BD6-4E5D-BA94-A9A7FEB6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CF778-6986-49E2-B012-CB9C99D1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1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D4A5E-95BA-4232-8B87-801265967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F92-E88E-4322-8E12-1D6714417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F2CC-09CF-4EF1-A26C-2DAD6636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B4A2-BBC5-4217-9D30-7742A940CDB9}" type="datetimeFigureOut">
              <a:rPr lang="en-US" smtClean="0"/>
              <a:t>08-Feb-20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4CE18-60B7-44A4-8673-90E44356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6BF14-2668-4F22-BA7A-91838102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0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19AC-A62C-411E-BA1A-3A852A2C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A5139-372B-4D9D-A426-3184D07D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A5AB-F260-491C-B6F8-0DC14495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B4A2-BBC5-4217-9D30-7742A940CDB9}" type="datetimeFigureOut">
              <a:rPr lang="en-US" smtClean="0"/>
              <a:t>08-Feb-20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1C43E-7BD2-498A-A5F4-937708DB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C8C3B-CC08-441F-B2C6-49B8B70D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8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819E-24A8-4B4D-BC76-0E0924AC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70F0A-7E31-435F-91E4-30C9099D3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357B8-E6B5-4770-AA2B-182E5CA0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B4A2-BBC5-4217-9D30-7742A940CDB9}" type="datetimeFigureOut">
              <a:rPr lang="en-US" smtClean="0"/>
              <a:t>08-Feb-20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8A9CB-10F3-4BCB-A334-E2C53C99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A2C66-F7B1-447F-A0D4-EE34FD5B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1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754B-94D4-4689-B754-8A7E918F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4113-E5D4-47D7-91C1-135F2A524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92727-AE41-4856-8EA4-AA92BD2A8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31F47-5C4F-4A44-B3DB-9108FDA6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B4A2-BBC5-4217-9D30-7742A940CDB9}" type="datetimeFigureOut">
              <a:rPr lang="en-US" smtClean="0"/>
              <a:t>08-Feb-20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BEF8C-BAF1-4012-8AD3-97CF0270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234E1-B544-4972-921A-B6C1C25C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5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8FBF-F322-426A-8EC7-288D4ED0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3410D-A77E-45C2-92B4-2B7FCD40B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F3B5A-31B1-4CC8-9842-CCE1AA2DA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EDF1B-4A0B-4946-A91C-38E69A3CD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C348A-C9FA-4FEC-8A37-632BDC084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FA7E9-C1F0-4517-B346-B0383751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B4A2-BBC5-4217-9D30-7742A940CDB9}" type="datetimeFigureOut">
              <a:rPr lang="en-US" smtClean="0"/>
              <a:t>08-Feb-20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D981E-5E27-4235-B7A3-344796F9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4A44F-1CD8-4DD3-87E5-CF4338B9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0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A7D0-3630-4A9E-9F6C-6DA2E98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4B773-00C4-48BC-AE0A-D7722953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B4A2-BBC5-4217-9D30-7742A940CDB9}" type="datetimeFigureOut">
              <a:rPr lang="en-US" smtClean="0"/>
              <a:t>08-Feb-20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FA961-8690-4AA7-94CF-625A1D2D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E6D2C-B853-4226-8BC6-BF177E7C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6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97B82-9D94-476C-A17A-1BD8E2ED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B4A2-BBC5-4217-9D30-7742A940CDB9}" type="datetimeFigureOut">
              <a:rPr lang="en-US" smtClean="0"/>
              <a:t>08-Feb-20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E9D34-3FF4-441B-A96A-6D8F2BEA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66C38-6FB8-48DB-9F94-2EA21E7F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8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B30C-CB5D-45EC-AB4F-02EBE61A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0FC8-F537-4315-964F-0CA426F4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17A68-988B-475F-8DF6-548038A83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B3675-6DB0-4B1B-8B4C-5B6D5A71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B4A2-BBC5-4217-9D30-7742A940CDB9}" type="datetimeFigureOut">
              <a:rPr lang="en-US" smtClean="0"/>
              <a:t>08-Feb-20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182D0-9063-4F45-990D-48B00E06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A159D-FCEA-4271-8D62-A86DD458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7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EBC6-FF8E-496F-9EDA-D74F7835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9EB0C-83B4-4D58-B947-E6D9BB36E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4E787-2E2E-468F-B959-850AD7B45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B68C1-82FF-4705-82D1-3C7B0907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B4A2-BBC5-4217-9D30-7742A940CDB9}" type="datetimeFigureOut">
              <a:rPr lang="en-US" smtClean="0"/>
              <a:t>08-Feb-20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2FBA8-0E13-48E1-A5B6-F81A2ECC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54A79-421E-44D0-8BD8-F9D11513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523FF-3731-407B-AC9C-EF9D7047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B2537-6248-475F-B61A-161244519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933FA-2D6D-4DFB-8198-F55637D6E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B4A2-BBC5-4217-9D30-7742A940CDB9}" type="datetimeFigureOut">
              <a:rPr lang="en-US" smtClean="0"/>
              <a:t>08-Feb-20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51680-3AF8-487F-9767-8BA214265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633C8-C641-4BBB-8D69-837B68E47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927A5-7F1C-4968-8371-7DDEEE5D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4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3A748-C0A9-4A8F-950C-B4C274334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705" y="3220565"/>
            <a:ext cx="6457487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Corelaţii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matematico-muzicale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relevate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în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mediul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Matlab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3C949-2AF1-44DB-9417-B02E1BD00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 err="1"/>
              <a:t>propusă</a:t>
            </a:r>
            <a:r>
              <a:rPr lang="en-US" sz="2000" b="1" dirty="0"/>
              <a:t> de:</a:t>
            </a:r>
          </a:p>
          <a:p>
            <a:r>
              <a:rPr lang="en-US" b="1" dirty="0" err="1"/>
              <a:t>Vizitiu</a:t>
            </a:r>
            <a:r>
              <a:rPr lang="en-US" b="1" dirty="0"/>
              <a:t> Elena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7C2B5C-0157-4B9D-A973-BFCA8F6ACE53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Coordonator</a:t>
            </a:r>
            <a:r>
              <a:rPr lang="en-US" sz="2000" b="1" dirty="0"/>
              <a:t> </a:t>
            </a:r>
            <a:r>
              <a:rPr lang="en-US" sz="2000" b="1" dirty="0" err="1"/>
              <a:t>ştiinţific</a:t>
            </a:r>
            <a:r>
              <a:rPr lang="en-US" sz="2000" b="1" dirty="0"/>
              <a:t>:</a:t>
            </a:r>
          </a:p>
          <a:p>
            <a:r>
              <a:rPr lang="en-US" b="1" dirty="0"/>
              <a:t>Lector Doctor Florin </a:t>
            </a:r>
            <a:r>
              <a:rPr lang="en-US" b="1" dirty="0" err="1"/>
              <a:t>Iacob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479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BA48-9E68-4132-A4C0-1E71FDE4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12" y="124071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3600" dirty="0"/>
              <a:t>4.</a:t>
            </a:r>
            <a:r>
              <a:rPr lang="ro-RO" sz="3600" dirty="0"/>
              <a:t> </a:t>
            </a:r>
            <a:r>
              <a:rPr lang="en-US" sz="3600" dirty="0"/>
              <a:t> </a:t>
            </a:r>
            <a:r>
              <a:rPr lang="en-US" sz="3200" b="1" dirty="0" err="1"/>
              <a:t>Implementarea</a:t>
            </a:r>
            <a:r>
              <a:rPr lang="en-US" sz="3200" b="1" dirty="0"/>
              <a:t> </a:t>
            </a:r>
            <a:r>
              <a:rPr lang="en-US" sz="3200" b="1" dirty="0" err="1"/>
              <a:t>modelelor</a:t>
            </a:r>
            <a:r>
              <a:rPr lang="en-US" sz="3200" b="1" dirty="0"/>
              <a:t> </a:t>
            </a:r>
            <a:r>
              <a:rPr lang="ro-RO" sz="3200" b="1" dirty="0"/>
              <a:t>în Matlab</a:t>
            </a:r>
            <a:endParaRPr lang="en-US" sz="3200" b="1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4B0C3-C90C-48AD-9D57-1971916F6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75480"/>
            <a:ext cx="3922643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o-RO" sz="2000" b="1" dirty="0"/>
              <a:t>    Funcţii utilizate</a:t>
            </a:r>
            <a:r>
              <a:rPr lang="en-US" sz="2000" b="1" dirty="0"/>
              <a:t>:</a:t>
            </a:r>
          </a:p>
          <a:p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diff, </a:t>
            </a:r>
            <a:r>
              <a:rPr lang="en-US" sz="1800" dirty="0" err="1"/>
              <a:t>dsolve</a:t>
            </a:r>
            <a:r>
              <a:rPr lang="en-US" sz="1800" dirty="0"/>
              <a:t>, solve, </a:t>
            </a:r>
            <a:r>
              <a:rPr lang="en-US" sz="1800" dirty="0" err="1"/>
              <a:t>fplot</a:t>
            </a:r>
            <a:r>
              <a:rPr lang="en-US" sz="1800" dirty="0"/>
              <a:t>, plot, title, pause, ceil, zeros, size, axis, int, simplify, subs, exp</a:t>
            </a:r>
          </a:p>
        </p:txBody>
      </p:sp>
    </p:spTree>
    <p:extLst>
      <p:ext uri="{BB962C8B-B14F-4D97-AF65-F5344CB8AC3E}">
        <p14:creationId xmlns:p14="http://schemas.microsoft.com/office/powerpoint/2010/main" val="1367803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2EAC3-F188-4A60-B114-A7D9D8F3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32" y="1615032"/>
            <a:ext cx="4936067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Implementarea</a:t>
            </a:r>
            <a:r>
              <a:rPr lang="en-US" sz="2000" b="1" dirty="0"/>
              <a:t> </a:t>
            </a:r>
            <a:r>
              <a:rPr lang="en-US" sz="2000" b="1" dirty="0" err="1"/>
              <a:t>ecua</a:t>
            </a:r>
            <a:r>
              <a:rPr lang="ro-RO" sz="2000" b="1" dirty="0"/>
              <a:t>ţiei undelor sinusoidale</a:t>
            </a:r>
          </a:p>
          <a:p>
            <a:pPr marL="0" indent="0">
              <a:buNone/>
            </a:pPr>
            <a:endParaRPr lang="ro-RO" sz="1700" dirty="0"/>
          </a:p>
          <a:p>
            <a:pPr marL="0" indent="0">
              <a:buNone/>
            </a:pPr>
            <a:r>
              <a:rPr lang="en-US" sz="2000" dirty="0" err="1"/>
              <a:t>Implementarea</a:t>
            </a:r>
            <a:r>
              <a:rPr lang="en-US" sz="2000" dirty="0"/>
              <a:t> </a:t>
            </a:r>
            <a:r>
              <a:rPr lang="en-US" sz="2000" dirty="0" err="1"/>
              <a:t>ecua</a:t>
            </a:r>
            <a:r>
              <a:rPr lang="ro-RO" sz="2000" dirty="0"/>
              <a:t>ţiei undelor sinusoidale s</a:t>
            </a:r>
            <a:r>
              <a:rPr lang="en-US" sz="2000" dirty="0"/>
              <a:t>-a</a:t>
            </a:r>
            <a:r>
              <a:rPr lang="ro-RO" sz="2000" dirty="0"/>
              <a:t> realizat în Matlab în următorii paşi</a:t>
            </a:r>
            <a:r>
              <a:rPr lang="en-US" sz="2000" dirty="0"/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ro-RO" sz="1800" dirty="0"/>
              <a:t>Scrierea</a:t>
            </a:r>
            <a:r>
              <a:rPr lang="en-US" sz="1800" dirty="0"/>
              <a:t> </a:t>
            </a:r>
            <a:r>
              <a:rPr lang="en-US" sz="1800" dirty="0" err="1"/>
              <a:t>ecuaţiei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urmează</a:t>
            </a:r>
            <a:r>
              <a:rPr lang="en-US" sz="1800" dirty="0"/>
              <a:t> a fi </a:t>
            </a:r>
            <a:r>
              <a:rPr lang="en-US" sz="1800" dirty="0" err="1"/>
              <a:t>rezolvată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en-US" sz="1800" dirty="0" err="1"/>
              <a:t>Definirea</a:t>
            </a:r>
            <a:r>
              <a:rPr lang="en-US" sz="1800" dirty="0"/>
              <a:t> </a:t>
            </a:r>
            <a:r>
              <a:rPr lang="en-US" sz="1800" dirty="0" err="1"/>
              <a:t>condiţiilor</a:t>
            </a:r>
            <a:r>
              <a:rPr lang="en-US" sz="1800" dirty="0"/>
              <a:t> </a:t>
            </a:r>
            <a:r>
              <a:rPr lang="en-US" sz="1800" dirty="0" err="1"/>
              <a:t>iniţiale</a:t>
            </a:r>
            <a:r>
              <a:rPr lang="en-US" sz="1800" dirty="0"/>
              <a:t> </a:t>
            </a:r>
            <a:r>
              <a:rPr lang="en-US" sz="1800" dirty="0" err="1"/>
              <a:t>utilizate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rezolvarea</a:t>
            </a:r>
            <a:r>
              <a:rPr lang="en-US" sz="1800" dirty="0"/>
              <a:t> </a:t>
            </a:r>
            <a:r>
              <a:rPr lang="en-US" sz="1800" dirty="0" err="1"/>
              <a:t>ecuaţiei</a:t>
            </a:r>
            <a:r>
              <a:rPr lang="en-US" sz="1800" dirty="0"/>
              <a:t>: u(0)=5, Du(0)=1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dirty="0" err="1"/>
              <a:t>Utilizarea</a:t>
            </a:r>
            <a:r>
              <a:rPr lang="en-US" sz="1800" dirty="0"/>
              <a:t> </a:t>
            </a:r>
            <a:r>
              <a:rPr lang="en-US" sz="1800" dirty="0" err="1"/>
              <a:t>funcţiei</a:t>
            </a:r>
            <a:r>
              <a:rPr lang="en-US" sz="1800" dirty="0"/>
              <a:t> </a:t>
            </a:r>
            <a:r>
              <a:rPr lang="en-US" sz="1800" dirty="0" err="1"/>
              <a:t>dsolve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rezolvarea</a:t>
            </a:r>
            <a:r>
              <a:rPr lang="en-US" sz="1800" dirty="0"/>
              <a:t> </a:t>
            </a:r>
            <a:r>
              <a:rPr lang="en-US" sz="1800" dirty="0" err="1"/>
              <a:t>ecuaţiei</a:t>
            </a:r>
            <a:r>
              <a:rPr lang="en-US" sz="1800" dirty="0"/>
              <a:t>, c</a:t>
            </a:r>
            <a:r>
              <a:rPr lang="ro-RO" sz="1800" dirty="0"/>
              <a:t>e</a:t>
            </a:r>
            <a:r>
              <a:rPr lang="en-US" sz="1800" dirty="0"/>
              <a:t> </a:t>
            </a:r>
            <a:r>
              <a:rPr lang="en-US" sz="1800" dirty="0" err="1"/>
              <a:t>foloseşte</a:t>
            </a:r>
            <a:r>
              <a:rPr lang="en-US" sz="1800" dirty="0"/>
              <a:t> </a:t>
            </a:r>
            <a:r>
              <a:rPr lang="en-US" sz="1800" dirty="0" err="1"/>
              <a:t>condiţiile</a:t>
            </a:r>
            <a:r>
              <a:rPr lang="en-US" sz="1800" dirty="0"/>
              <a:t> </a:t>
            </a:r>
            <a:r>
              <a:rPr lang="en-US" sz="1800" dirty="0" err="1"/>
              <a:t>iniţiale</a:t>
            </a:r>
            <a:r>
              <a:rPr lang="en-US" sz="1800" dirty="0"/>
              <a:t> </a:t>
            </a:r>
            <a:r>
              <a:rPr lang="en-US" sz="1800" dirty="0" err="1"/>
              <a:t>descrise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sus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dirty="0" err="1"/>
              <a:t>Reprezentarea</a:t>
            </a:r>
            <a:r>
              <a:rPr lang="en-US" sz="1800" dirty="0"/>
              <a:t> </a:t>
            </a:r>
            <a:r>
              <a:rPr lang="en-US" sz="1800" dirty="0" err="1"/>
              <a:t>grafică</a:t>
            </a:r>
            <a:r>
              <a:rPr lang="en-US" sz="1800" dirty="0"/>
              <a:t> a </a:t>
            </a:r>
            <a:r>
              <a:rPr lang="en-US" sz="1800" dirty="0" err="1"/>
              <a:t>rezultatului</a:t>
            </a:r>
            <a:r>
              <a:rPr lang="en-US" sz="1800" dirty="0"/>
              <a:t> </a:t>
            </a:r>
            <a:r>
              <a:rPr lang="en-US" sz="1800" dirty="0" err="1"/>
              <a:t>funcţiei</a:t>
            </a:r>
            <a:endParaRPr lang="ro-RO" sz="1800" dirty="0"/>
          </a:p>
          <a:p>
            <a:pPr marL="514350" lvl="0" indent="-514350">
              <a:buFont typeface="+mj-lt"/>
              <a:buAutoNum type="arabicPeriod"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50F38A3-4265-4A22-9552-57F4ADDCD4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33" y="1344624"/>
            <a:ext cx="4870887" cy="416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42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326B-E663-4B8F-B38A-7AAE8D813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56" y="1434760"/>
            <a:ext cx="5142948" cy="39851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sz="2000" b="1" dirty="0"/>
              <a:t>Implementarea ecuaţiei de undă într</a:t>
            </a:r>
            <a:r>
              <a:rPr lang="en-US" sz="2000" b="1" dirty="0"/>
              <a:t>-o </a:t>
            </a:r>
            <a:r>
              <a:rPr lang="en-US" sz="2000" b="1" dirty="0" err="1"/>
              <a:t>singur</a:t>
            </a:r>
            <a:r>
              <a:rPr lang="ro-RO" sz="2000" b="1" dirty="0"/>
              <a:t>ă dimensiune</a:t>
            </a:r>
          </a:p>
          <a:p>
            <a:pPr marL="0" indent="0">
              <a:buNone/>
            </a:pPr>
            <a:endParaRPr lang="ro-RO" sz="1600" dirty="0"/>
          </a:p>
          <a:p>
            <a:pPr marL="0" indent="0">
              <a:buNone/>
            </a:pPr>
            <a:r>
              <a:rPr lang="ro-RO" sz="2000" dirty="0"/>
              <a:t>Etapele implementării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1800" dirty="0"/>
              <a:t>Condiţii iniţiale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1800" dirty="0"/>
              <a:t>Discretizarea ecuației de undă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/>
              <a:t>Discretizare</a:t>
            </a:r>
            <a:r>
              <a:rPr lang="en-US" sz="1800" dirty="0"/>
              <a:t> </a:t>
            </a:r>
            <a:r>
              <a:rPr lang="en-US" sz="1800" dirty="0" err="1"/>
              <a:t>spațială</a:t>
            </a:r>
            <a:endParaRPr lang="ro-RO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 err="1"/>
              <a:t>Discretizarea</a:t>
            </a:r>
            <a:r>
              <a:rPr lang="en-US" sz="1800" dirty="0"/>
              <a:t> </a:t>
            </a:r>
            <a:r>
              <a:rPr lang="en-US" sz="1800" dirty="0" err="1"/>
              <a:t>timpului</a:t>
            </a:r>
            <a:endParaRPr lang="ro-RO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 err="1"/>
              <a:t>Condiții</a:t>
            </a:r>
            <a:r>
              <a:rPr lang="en-US" sz="1800" dirty="0"/>
              <a:t> </a:t>
            </a:r>
            <a:r>
              <a:rPr lang="en-US" sz="1800" dirty="0" err="1"/>
              <a:t>inițiale</a:t>
            </a:r>
            <a:r>
              <a:rPr lang="en-US" sz="1800" dirty="0"/>
              <a:t> discrete</a:t>
            </a:r>
            <a:endParaRPr lang="ro-RO" sz="1800" dirty="0"/>
          </a:p>
          <a:p>
            <a:pPr marL="0" indent="0">
              <a:buNone/>
            </a:pPr>
            <a:endParaRPr lang="ro-RO" sz="1600" dirty="0"/>
          </a:p>
          <a:p>
            <a:pPr marL="0" indent="0">
              <a:buNone/>
            </a:pPr>
            <a:r>
              <a:rPr lang="ro-RO" sz="1800" dirty="0"/>
              <a:t>Exemplu concret de utilizare</a:t>
            </a:r>
            <a:r>
              <a:rPr lang="en-US" sz="1800" dirty="0"/>
              <a:t>: </a:t>
            </a:r>
            <a:r>
              <a:rPr lang="ro-RO" sz="1800" dirty="0"/>
              <a:t>analiza instrumentului muzical drâmba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ro-RO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EA10E-AB65-42A6-9823-E6CD07169BB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9517"/>
            <a:ext cx="5142949" cy="333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50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BF304248-1F9E-4B24-8DDF-4A5D9D6E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30" y="504652"/>
            <a:ext cx="3822192" cy="1344975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solidFill>
                  <a:schemeClr val="bg1"/>
                </a:solidFill>
              </a:rPr>
            </a:br>
            <a:r>
              <a:rPr lang="ro-RO" sz="2700" b="1" dirty="0">
                <a:solidFill>
                  <a:schemeClr val="bg1"/>
                </a:solidFill>
              </a:rPr>
              <a:t>Reprezentare grafică </a:t>
            </a:r>
            <a:r>
              <a:rPr lang="en-US" sz="2700" b="1" dirty="0">
                <a:solidFill>
                  <a:schemeClr val="bg1"/>
                </a:solidFill>
              </a:rPr>
              <a:t>– </a:t>
            </a:r>
            <a:r>
              <a:rPr lang="ro-RO" sz="2700" b="1" dirty="0">
                <a:solidFill>
                  <a:schemeClr val="bg1"/>
                </a:solidFill>
              </a:rPr>
              <a:t>analiză pe etape</a:t>
            </a:r>
            <a:br>
              <a:rPr lang="ro-RO" sz="3600" b="1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9" name="Straight Connector 6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6A11DC85-F4B0-4208-80A1-658BF4F70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08" y="2716172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000" dirty="0">
                <a:solidFill>
                  <a:schemeClr val="bg1"/>
                </a:solidFill>
              </a:rPr>
              <a:t>Începutul interpretării la instrumentul muzical analizat 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7" name="Picture 5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4789EE3-60FB-4F52-9F65-D10F426DD5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650" y="366539"/>
            <a:ext cx="6377857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79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BE29B3E-4F26-49D2-9E20-802049FF79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0" y="1675381"/>
            <a:ext cx="4905043" cy="4404386"/>
          </a:xfrm>
          <a:prstGeom prst="rect">
            <a:avLst/>
          </a:prstGeom>
        </p:spPr>
      </p:pic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C8FCE56-FF3A-4FEE-AC51-5CC9068B61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05" y="1675381"/>
            <a:ext cx="4905043" cy="4404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7FC15C-D90E-4F31-883B-660507827ACE}"/>
              </a:ext>
            </a:extLst>
          </p:cNvPr>
          <p:cNvSpPr txBox="1"/>
          <p:nvPr/>
        </p:nvSpPr>
        <p:spPr>
          <a:xfrm>
            <a:off x="1398561" y="697093"/>
            <a:ext cx="3581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Creşterea intensităţii sunetului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BA74EE-FD99-442C-8959-71E65B21664A}"/>
              </a:ext>
            </a:extLst>
          </p:cNvPr>
          <p:cNvSpPr txBox="1"/>
          <p:nvPr/>
        </p:nvSpPr>
        <p:spPr>
          <a:xfrm>
            <a:off x="6292001" y="611890"/>
            <a:ext cx="5188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M</a:t>
            </a:r>
            <a:r>
              <a:rPr lang="en-US" sz="2000" dirty="0" err="1"/>
              <a:t>omentul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care </a:t>
            </a:r>
            <a:r>
              <a:rPr lang="en-US" sz="2000" dirty="0" err="1"/>
              <a:t>instrumentistul</a:t>
            </a:r>
            <a:r>
              <a:rPr lang="en-US" sz="2000" dirty="0"/>
              <a:t> se </a:t>
            </a:r>
            <a:r>
              <a:rPr lang="en-US" sz="2000" dirty="0" err="1"/>
              <a:t>opreşte</a:t>
            </a:r>
            <a:r>
              <a:rPr lang="en-US" sz="2000" dirty="0"/>
              <a:t> din </a:t>
            </a:r>
            <a:r>
              <a:rPr lang="en-US" sz="2000" dirty="0" err="1"/>
              <a:t>cântat</a:t>
            </a:r>
            <a:r>
              <a:rPr lang="en-US" sz="2000" dirty="0"/>
              <a:t> </a:t>
            </a:r>
            <a:r>
              <a:rPr lang="ro-RO" sz="2000" dirty="0"/>
              <a:t>- undele sonore revin la forma inițială.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447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D1EB-3402-436B-BCCA-5CC761EC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59" y="812447"/>
            <a:ext cx="3616856" cy="4376572"/>
          </a:xfrm>
        </p:spPr>
        <p:txBody>
          <a:bodyPr anchor="ctr">
            <a:normAutofit/>
          </a:bodyPr>
          <a:lstStyle/>
          <a:p>
            <a:r>
              <a:rPr lang="ro-RO" sz="4800" dirty="0"/>
              <a:t>Concluzii</a:t>
            </a:r>
            <a:endParaRPr lang="en-US" sz="4800" dirty="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18A9-76A2-4956-9455-D004C27E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ro-RO" sz="2000" dirty="0">
                <a:solidFill>
                  <a:schemeClr val="bg1"/>
                </a:solidFill>
              </a:rPr>
              <a:t>Lucrarea poate fi continuată pe latura analizării sunetelor produse de instrumentele muzicale, dar nu numai</a:t>
            </a:r>
          </a:p>
          <a:p>
            <a:r>
              <a:rPr lang="ro-RO" sz="2000" dirty="0">
                <a:solidFill>
                  <a:schemeClr val="bg1"/>
                </a:solidFill>
              </a:rPr>
              <a:t>Este foarte important studiul acusticii diverselor instrumente muzicale care au la bază vibrarea unor componente </a:t>
            </a:r>
          </a:p>
          <a:p>
            <a:r>
              <a:rPr lang="ro-RO" sz="2000" dirty="0">
                <a:solidFill>
                  <a:schemeClr val="bg1"/>
                </a:solidFill>
              </a:rPr>
              <a:t>Colaborarea dintre un instrumentist interpret şi un specialist în informatică şi matematică ar putea duce la rezultate frumoase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236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BE3F7-612A-4162-90A0-62847456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ro-RO" b="1" dirty="0"/>
              <a:t>Cuprins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C74F-7CF2-4899-B742-6853D0C98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o-RO" sz="2400" dirty="0"/>
              <a:t>Evoluţia muzicii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400" dirty="0"/>
              <a:t>Elemente teoretice relative la domeniul muzical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400" dirty="0"/>
              <a:t>Modele matematice relave la sunete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400" dirty="0"/>
              <a:t>Implementarea modelelor în Matlab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400" dirty="0"/>
              <a:t>Concluzii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4921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94529-E975-4520-8691-F54F2639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01368"/>
            <a:ext cx="9013052" cy="1623312"/>
          </a:xfrm>
        </p:spPr>
        <p:txBody>
          <a:bodyPr anchor="b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o-RO" sz="4000" dirty="0"/>
              <a:t>Evoluţia muzicii</a:t>
            </a:r>
            <a:endParaRPr lang="en-US" sz="4000" dirty="0"/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AEDC2-C4EC-49FA-A11E-5A6887363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3068588"/>
            <a:ext cx="11404159" cy="3327251"/>
          </a:xfrm>
        </p:spPr>
        <p:txBody>
          <a:bodyPr>
            <a:normAutofit/>
          </a:bodyPr>
          <a:lstStyle/>
          <a:p>
            <a:r>
              <a:rPr lang="ro-RO" sz="1800" dirty="0"/>
              <a:t>Muzica preistorică –  lovituri între pietre, lemne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orice</a:t>
            </a:r>
            <a:r>
              <a:rPr lang="en-US" sz="1800" dirty="0"/>
              <a:t> </a:t>
            </a:r>
            <a:r>
              <a:rPr lang="en-US" sz="1800" dirty="0" err="1"/>
              <a:t>alte</a:t>
            </a:r>
            <a:r>
              <a:rPr lang="en-US" sz="1800" dirty="0"/>
              <a:t> </a:t>
            </a:r>
            <a:r>
              <a:rPr lang="en-US" sz="1800" dirty="0" err="1"/>
              <a:t>obiecte</a:t>
            </a:r>
            <a:r>
              <a:rPr lang="en-US" sz="1800" dirty="0"/>
              <a:t> </a:t>
            </a:r>
            <a:r>
              <a:rPr lang="en-US" sz="1800" dirty="0" err="1"/>
              <a:t>uzuale</a:t>
            </a:r>
            <a:endParaRPr lang="ro-RO" sz="1800" dirty="0"/>
          </a:p>
          <a:p>
            <a:r>
              <a:rPr lang="ro-RO" sz="1800" dirty="0"/>
              <a:t>Muzica în antichitate – Primele forme </a:t>
            </a:r>
            <a:r>
              <a:rPr lang="en-US" sz="1800" dirty="0"/>
              <a:t>de </a:t>
            </a:r>
            <a:r>
              <a:rPr lang="en-US" sz="1800" dirty="0" err="1"/>
              <a:t>natur</a:t>
            </a:r>
            <a:r>
              <a:rPr lang="ro-RO" sz="1800" dirty="0"/>
              <a:t>ă artistică </a:t>
            </a:r>
            <a:r>
              <a:rPr lang="en-US" sz="1800" dirty="0"/>
              <a:t>: </a:t>
            </a:r>
            <a:r>
              <a:rPr lang="ro-RO" sz="1800" dirty="0"/>
              <a:t>strigăte, chemări, îngânări</a:t>
            </a:r>
          </a:p>
          <a:p>
            <a:r>
              <a:rPr lang="ro-RO" sz="1800" dirty="0"/>
              <a:t>Muzica europeană a evului mediu – apariţia liniei melodice vocale, interpretată pe o singură voce</a:t>
            </a:r>
          </a:p>
          <a:p>
            <a:r>
              <a:rPr lang="ro-RO" sz="1800" dirty="0"/>
              <a:t>Apariţia barocului –  impact major asupra istoricii muzicii </a:t>
            </a:r>
            <a:r>
              <a:rPr lang="en-US" sz="1800" dirty="0"/>
              <a:t>:</a:t>
            </a:r>
            <a:r>
              <a:rPr lang="ro-RO" sz="1800" dirty="0"/>
              <a:t>  înlocuirea muzicii vocale cu cea instrumentală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472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Picture 4" descr="A picture containing animal&#10;&#10;Description automatically generated">
            <a:extLst>
              <a:ext uri="{FF2B5EF4-FFF2-40B4-BE49-F238E27FC236}">
                <a16:creationId xmlns:a16="http://schemas.microsoft.com/office/drawing/2014/main" id="{C00AC6FE-2D12-487C-8661-AAEED9F1F1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23953"/>
          <a:stretch/>
        </p:blipFill>
        <p:spPr>
          <a:xfrm>
            <a:off x="320040" y="715276"/>
            <a:ext cx="11548872" cy="3514818"/>
          </a:xfrm>
          <a:prstGeom prst="rect">
            <a:avLst/>
          </a:prstGeom>
        </p:spPr>
      </p:pic>
      <p:sp>
        <p:nvSpPr>
          <p:cNvPr id="46" name="Rectangle 11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00AAD-2D54-4C1C-B524-CC15FC93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24" y="5117856"/>
            <a:ext cx="3419053" cy="1344168"/>
          </a:xfrm>
        </p:spPr>
        <p:txBody>
          <a:bodyPr anchor="ctr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2.  </a:t>
            </a:r>
            <a:r>
              <a:rPr lang="ro-RO" sz="3200" b="1" dirty="0">
                <a:solidFill>
                  <a:schemeClr val="bg1"/>
                </a:solidFill>
              </a:rPr>
              <a:t>Elemente teoretice relative la domeniul muzical</a:t>
            </a:r>
            <a:br>
              <a:rPr lang="ro-RO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13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3E90A-2B81-4D0C-B36A-B90D6CB6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090" y="4945371"/>
            <a:ext cx="6976872" cy="1614835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000" b="1" dirty="0" err="1">
                <a:solidFill>
                  <a:schemeClr val="bg1"/>
                </a:solidFill>
              </a:rPr>
              <a:t>Unda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sonor</a:t>
            </a:r>
            <a:r>
              <a:rPr lang="ro-RO" sz="2000" b="1" dirty="0">
                <a:solidFill>
                  <a:schemeClr val="bg1"/>
                </a:solidFill>
              </a:rPr>
              <a:t>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sz="1800" dirty="0">
                <a:solidFill>
                  <a:schemeClr val="bg1"/>
                </a:solidFill>
              </a:rPr>
              <a:t>Oscilaţie mecanică a mediilor elastice percepute de organul auditiv al omului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sz="1800" dirty="0">
                <a:solidFill>
                  <a:schemeClr val="bg1"/>
                </a:solidFill>
              </a:rPr>
              <a:t>Vibraţii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52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26261FF-4803-402B-8F85-A8471AFE9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682610"/>
            <a:ext cx="11548872" cy="35801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B676C-C1F7-4722-9ECF-D69409B7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ro-RO" sz="3200" dirty="0">
                <a:solidFill>
                  <a:schemeClr val="bg1"/>
                </a:solidFill>
              </a:rPr>
              <a:t>Proprietăţile sunetului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270C-9D4B-4370-8D87-1D75F85F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Autofit/>
          </a:bodyPr>
          <a:lstStyle/>
          <a:p>
            <a:r>
              <a:rPr lang="ro-RO" sz="1800" dirty="0">
                <a:solidFill>
                  <a:schemeClr val="bg1"/>
                </a:solidFill>
              </a:rPr>
              <a:t>Înălţime</a:t>
            </a:r>
          </a:p>
          <a:p>
            <a:r>
              <a:rPr lang="ro-RO" sz="1800" dirty="0">
                <a:solidFill>
                  <a:schemeClr val="bg1"/>
                </a:solidFill>
              </a:rPr>
              <a:t>Intensitate</a:t>
            </a:r>
          </a:p>
          <a:p>
            <a:r>
              <a:rPr lang="ro-RO" sz="1800" dirty="0">
                <a:solidFill>
                  <a:schemeClr val="bg1"/>
                </a:solidFill>
              </a:rPr>
              <a:t>Durată</a:t>
            </a:r>
          </a:p>
          <a:p>
            <a:r>
              <a:rPr lang="ro-RO" sz="1800" dirty="0">
                <a:solidFill>
                  <a:schemeClr val="bg1"/>
                </a:solidFill>
              </a:rPr>
              <a:t>Timbru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487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3F4B7-012E-4840-BCAB-E585FD43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883" y="1478284"/>
            <a:ext cx="4892040" cy="797251"/>
          </a:xfrm>
        </p:spPr>
        <p:txBody>
          <a:bodyPr anchor="b">
            <a:normAutofit/>
          </a:bodyPr>
          <a:lstStyle/>
          <a:p>
            <a:r>
              <a:rPr lang="ro-RO" sz="3200" dirty="0"/>
              <a:t>Instrumente muzicale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3935-5D0B-4342-B63A-D560F4D8A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883" y="2588945"/>
            <a:ext cx="4892040" cy="3209544"/>
          </a:xfrm>
        </p:spPr>
        <p:txBody>
          <a:bodyPr anchor="t">
            <a:normAutofit/>
          </a:bodyPr>
          <a:lstStyle/>
          <a:p>
            <a:r>
              <a:rPr lang="ro-RO" sz="1800" dirty="0"/>
              <a:t>Instrumente cu corzi</a:t>
            </a:r>
          </a:p>
          <a:p>
            <a:r>
              <a:rPr lang="ro-RO" sz="1800" dirty="0"/>
              <a:t>Suflători din lemn</a:t>
            </a:r>
          </a:p>
          <a:p>
            <a:r>
              <a:rPr lang="ro-RO" sz="1800" dirty="0"/>
              <a:t>Suflători din alamă</a:t>
            </a:r>
          </a:p>
          <a:p>
            <a:r>
              <a:rPr lang="ro-RO" sz="1800" dirty="0"/>
              <a:t>Instrumente de percuţie</a:t>
            </a:r>
          </a:p>
          <a:p>
            <a:r>
              <a:rPr lang="ro-RO" sz="1800" dirty="0"/>
              <a:t>Suflători cu structură complexă</a:t>
            </a:r>
          </a:p>
          <a:p>
            <a:r>
              <a:rPr lang="ro-RO" sz="1800" dirty="0"/>
              <a:t>Instrumente electronice</a:t>
            </a: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music&#10;&#10;Description automatically generated">
            <a:extLst>
              <a:ext uri="{FF2B5EF4-FFF2-40B4-BE49-F238E27FC236}">
                <a16:creationId xmlns:a16="http://schemas.microsoft.com/office/drawing/2014/main" id="{707DCEB0-1973-4EAA-8E1D-E77CE1974B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12" y="1487890"/>
            <a:ext cx="5025525" cy="38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25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5B410-F144-4FDF-87E4-C3AB138C9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06788"/>
            <a:ext cx="9013052" cy="1623312"/>
          </a:xfrm>
        </p:spPr>
        <p:txBody>
          <a:bodyPr anchor="b">
            <a:normAutofit/>
          </a:bodyPr>
          <a:lstStyle/>
          <a:p>
            <a:r>
              <a:rPr lang="ro-RO" sz="4000" dirty="0"/>
              <a:t>3.  Modele matematice relative la sunete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BEF3F-B513-4DAF-B6FF-9A5B785879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3133204"/>
                <a:ext cx="10821064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sz="2000" b="1" dirty="0"/>
                  <a:t>Modelul undelor sinusoidale</a:t>
                </a:r>
                <a:endParaRPr lang="en-US" sz="2000" b="1" dirty="0"/>
              </a:p>
              <a:p>
                <a:pPr marL="0" indent="0">
                  <a:buNone/>
                </a:pPr>
                <a:endParaRPr lang="ro-RO" sz="2000" dirty="0"/>
              </a:p>
              <a:p>
                <a:r>
                  <a:rPr lang="ro-RO" sz="1800" dirty="0"/>
                  <a:t>Utilizat în analiza sunetelor percepute de urechea umană în vederea accesării sunetelor în cauză</a:t>
                </a:r>
              </a:p>
              <a:p>
                <a:r>
                  <a:rPr lang="ro-RO" sz="1800" dirty="0"/>
                  <a:t>Soluţia generală a ecuaţiei de ordinul doi pentru o mişcare armonică simplă</a:t>
                </a:r>
              </a:p>
              <a:p>
                <a:r>
                  <a:rPr lang="ro-RO" sz="1800" dirty="0"/>
                  <a:t>Ecuaţie</a:t>
                </a:r>
                <a:r>
                  <a:rPr lang="en-US" sz="1800" dirty="0"/>
                  <a:t>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o-RO" sz="1800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𝑘𝑢</m:t>
                    </m:r>
                  </m:oMath>
                </a14:m>
                <a:endParaRPr lang="en-US" sz="1800" dirty="0"/>
              </a:p>
              <a:p>
                <a:r>
                  <a:rPr lang="en-US" sz="1800" dirty="0" err="1"/>
                  <a:t>Solu</a:t>
                </a:r>
                <a:r>
                  <a:rPr lang="ro-RO" sz="1800" dirty="0"/>
                  <a:t>ţie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o-RO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func>
                      </m:den>
                    </m:f>
                    <m:r>
                      <a:rPr lang="ro-RO" sz="18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o-RO" sz="1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func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o-RO" sz="1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𝑡</m:t>
                        </m:r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o-RO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func>
                      </m:e>
                    </m:func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o-RO" sz="1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𝑡</m:t>
                        </m:r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ro-RO" sz="1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ro-RO" sz="1800" i="1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</m:func>
                          </m:den>
                        </m:f>
                      </m:e>
                    </m:func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o-RO" sz="1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𝑡</m:t>
                        </m:r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+∅)</m:t>
                        </m:r>
                      </m:e>
                    </m:func>
                  </m:oMath>
                </a14:m>
                <a:endParaRPr lang="en-US" sz="18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BEF3F-B513-4DAF-B6FF-9A5B78587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3133204"/>
                <a:ext cx="10821064" cy="3327251"/>
              </a:xfrm>
              <a:blipFill>
                <a:blip r:embed="rId2"/>
                <a:stretch>
                  <a:fillRect l="-620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039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7EF88-4269-443D-B73E-B2DEB56A0F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9165" y="1346230"/>
                <a:ext cx="4936067" cy="3985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sz="2000" b="1" dirty="0"/>
                  <a:t>Modelul ecuaţiei de undă într-o singură dimensiune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ro-RO" sz="1800" dirty="0"/>
                  <a:t>Utilizat în analiza sunetului produs de</a:t>
                </a:r>
                <a:r>
                  <a:rPr lang="en-US" sz="1800" dirty="0"/>
                  <a:t> c</a:t>
                </a:r>
                <a:r>
                  <a:rPr lang="ro-RO" sz="1800" dirty="0"/>
                  <a:t>ătre corzile vibrante </a:t>
                </a:r>
              </a:p>
              <a:p>
                <a:r>
                  <a:rPr lang="ro-RO" sz="1800" dirty="0"/>
                  <a:t>Deplasarea corzii se face astfel încât panta sa în orice punct de-a lungul lungimii sale în orice moment este mică. </a:t>
                </a:r>
              </a:p>
              <a:p>
                <a:r>
                  <a:rPr lang="ro-RO" sz="1800" dirty="0"/>
                  <a:t>Ecuţie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o-RO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o-RO" sz="2000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rad>
                    <m:r>
                      <a:rPr lang="ro-RO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7EF88-4269-443D-B73E-B2DEB56A0F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165" y="1346230"/>
                <a:ext cx="4936067" cy="3985155"/>
              </a:xfrm>
              <a:blipFill>
                <a:blip r:embed="rId2"/>
                <a:stretch>
                  <a:fillRect l="-1235" t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sky, outdoor&#10;&#10;Description automatically generated">
            <a:extLst>
              <a:ext uri="{FF2B5EF4-FFF2-40B4-BE49-F238E27FC236}">
                <a16:creationId xmlns:a16="http://schemas.microsoft.com/office/drawing/2014/main" id="{100F9462-A8C3-4AB2-8DB2-A3018BCED5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77" y="1346230"/>
            <a:ext cx="4935970" cy="2686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AD07C4-F8F2-47E7-BDC9-2AF9B0E0ECD9}"/>
                  </a:ext>
                </a:extLst>
              </p:cNvPr>
              <p:cNvSpPr txBox="1"/>
              <p:nvPr/>
            </p:nvSpPr>
            <p:spPr>
              <a:xfrm>
                <a:off x="5867402" y="4268619"/>
                <a:ext cx="5486399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tensiunea</a:t>
                </a:r>
                <a:r>
                  <a:rPr lang="en-US" dirty="0"/>
                  <a:t> </a:t>
                </a:r>
                <a:r>
                  <a:rPr lang="en-US" dirty="0" err="1"/>
                  <a:t>corzii</a:t>
                </a:r>
                <a:r>
                  <a:rPr lang="en-US" dirty="0"/>
                  <a:t> ( </a:t>
                </a:r>
                <a:r>
                  <a:rPr lang="ro-RO" dirty="0"/>
                  <a:t>măsurată în newtoni ‚ kg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densitatea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liniar</m:t>
                    </m:r>
                    <m:r>
                      <a:rPr lang="ro-RO">
                        <a:latin typeface="Cambria Math" panose="02040503050406030204" pitchFamily="18" charset="0"/>
                      </a:rPr>
                      <m:t>ă </m:t>
                    </m:r>
                    <m:r>
                      <m:rPr>
                        <m:sty m:val="p"/>
                      </m:rPr>
                      <a:rPr lang="ro-RO">
                        <a:latin typeface="Cambria Math" panose="02040503050406030204" pitchFamily="18" charset="0"/>
                      </a:rPr>
                      <m:t>a</m:t>
                    </m:r>
                    <m:r>
                      <a:rPr lang="ro-RO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>
                        <a:latin typeface="Cambria Math" panose="02040503050406030204" pitchFamily="18" charset="0"/>
                      </a:rPr>
                      <m:t>corzii</m:t>
                    </m:r>
                  </m:oMath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ro-RO" dirty="0"/>
                  <a:t>θ(x)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o-RO" dirty="0"/>
                  <a:t>unghiul θ(x) dintre coardă și orizontal </a:t>
                </a:r>
                <a:endParaRPr lang="en-US" dirty="0"/>
              </a:p>
              <a:p>
                <a:pPr>
                  <a:spcAft>
                    <a:spcPts val="6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AD07C4-F8F2-47E7-BDC9-2AF9B0E0E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2" y="4268619"/>
                <a:ext cx="5486399" cy="1354217"/>
              </a:xfrm>
              <a:prstGeom prst="rect">
                <a:avLst/>
              </a:prstGeom>
              <a:blipFill>
                <a:blip r:embed="rId4"/>
                <a:stretch>
                  <a:fillRect l="-1000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67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96B37-B57D-419F-8A3D-6B59F0FB6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2370" y="1825625"/>
                <a:ext cx="4839483" cy="33995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sz="2000" b="1" dirty="0"/>
                  <a:t>Modelul ecuaţiei de undă</a:t>
                </a:r>
                <a:r>
                  <a:rPr lang="en-US" sz="2000" b="1" dirty="0"/>
                  <a:t> </a:t>
                </a:r>
                <a:r>
                  <a:rPr lang="ro-RO" sz="2000" b="1" dirty="0"/>
                  <a:t>tridimensională</a:t>
                </a:r>
              </a:p>
              <a:p>
                <a:pPr marL="0" indent="0">
                  <a:buNone/>
                </a:pPr>
                <a:endParaRPr lang="ro-RO" sz="1900" dirty="0"/>
              </a:p>
              <a:p>
                <a:r>
                  <a:rPr lang="ro-RO" sz="1800" dirty="0"/>
                  <a:t>Caracteristic membranei vibrante şi a corpurilor vibrante</a:t>
                </a:r>
              </a:p>
              <a:p>
                <a:r>
                  <a:rPr lang="ro-RO" sz="1800" dirty="0"/>
                  <a:t>Folosit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în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studiul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mai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multor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instrumente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muzicale</a:t>
                </a:r>
                <a:r>
                  <a:rPr lang="en-US" sz="1800" dirty="0"/>
                  <a:t> cum </a:t>
                </a:r>
                <a:r>
                  <a:rPr lang="en-US" sz="1800" dirty="0" err="1"/>
                  <a:t>ar</a:t>
                </a:r>
                <a:r>
                  <a:rPr lang="en-US" sz="1800" dirty="0"/>
                  <a:t> fi: </a:t>
                </a:r>
                <a:r>
                  <a:rPr lang="en-US" sz="1800" dirty="0" err="1"/>
                  <a:t>instrumente</a:t>
                </a:r>
                <a:r>
                  <a:rPr lang="en-US" sz="1800" dirty="0"/>
                  <a:t> de </a:t>
                </a:r>
                <a:r>
                  <a:rPr lang="en-US" sz="1800" dirty="0" err="1"/>
                  <a:t>percuţie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instrumente</a:t>
                </a:r>
                <a:r>
                  <a:rPr lang="en-US" sz="1800" dirty="0"/>
                  <a:t> de </a:t>
                </a:r>
                <a:r>
                  <a:rPr lang="en-US" sz="1800" dirty="0" err="1"/>
                  <a:t>suflat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etc</a:t>
                </a:r>
                <a:r>
                  <a:rPr lang="ro-RO" sz="1800" dirty="0"/>
                  <a:t>.</a:t>
                </a:r>
              </a:p>
              <a:p>
                <a:r>
                  <a:rPr lang="ro-RO" sz="1800" dirty="0"/>
                  <a:t>Ecuaţie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o-RO" sz="18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o-RO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o-RO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o-RO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96B37-B57D-419F-8A3D-6B59F0FB6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370" y="1825625"/>
                <a:ext cx="4839483" cy="3399518"/>
              </a:xfrm>
              <a:blipFill>
                <a:blip r:embed="rId2"/>
                <a:stretch>
                  <a:fillRect l="-1259" t="-1792" r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music, drum, indoor, wall&#10;&#10;Description automatically generated">
            <a:extLst>
              <a:ext uri="{FF2B5EF4-FFF2-40B4-BE49-F238E27FC236}">
                <a16:creationId xmlns:a16="http://schemas.microsoft.com/office/drawing/2014/main" id="{07215EF2-46F6-4C62-A9D1-03BD003FDE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606" y="536187"/>
            <a:ext cx="4248443" cy="2466127"/>
          </a:xfrm>
          <a:prstGeom prst="rect">
            <a:avLst/>
          </a:prstGeom>
        </p:spPr>
      </p:pic>
      <p:pic>
        <p:nvPicPr>
          <p:cNvPr id="8" name="Picture 7" descr="A picture containing brass, music&#10;&#10;Description automatically generated">
            <a:extLst>
              <a:ext uri="{FF2B5EF4-FFF2-40B4-BE49-F238E27FC236}">
                <a16:creationId xmlns:a16="http://schemas.microsoft.com/office/drawing/2014/main" id="{C48A5981-53E8-4461-BA2D-F01AE3A7E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66" y="3429000"/>
            <a:ext cx="5110322" cy="300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31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557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Tw Cen MT</vt:lpstr>
      <vt:lpstr>Wingdings</vt:lpstr>
      <vt:lpstr>Office Theme</vt:lpstr>
      <vt:lpstr>Corelaţii matematico-muzicale, relevate în mediul Matlab</vt:lpstr>
      <vt:lpstr>Cuprins</vt:lpstr>
      <vt:lpstr>Evoluţia muzicii</vt:lpstr>
      <vt:lpstr>2.  Elemente teoretice relative la domeniul muzical </vt:lpstr>
      <vt:lpstr>Proprietăţile sunetului</vt:lpstr>
      <vt:lpstr>Instrumente muzicale</vt:lpstr>
      <vt:lpstr>3.  Modele matematice relative la sunete</vt:lpstr>
      <vt:lpstr>PowerPoint Presentation</vt:lpstr>
      <vt:lpstr>PowerPoint Presentation</vt:lpstr>
      <vt:lpstr>4.  Implementarea modelelor în Matlab</vt:lpstr>
      <vt:lpstr>PowerPoint Presentation</vt:lpstr>
      <vt:lpstr>PowerPoint Presentation</vt:lpstr>
      <vt:lpstr> Reprezentare grafică – analiză pe etape </vt:lpstr>
      <vt:lpstr>PowerPoint Presentation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Corelaţii matematico-muzicale, relevate în mediul Matlab</dc:title>
  <dc:creator>Sturza Gabriel</dc:creator>
  <cp:lastModifiedBy>Sturza Gabriel</cp:lastModifiedBy>
  <cp:revision>4</cp:revision>
  <dcterms:created xsi:type="dcterms:W3CDTF">2020-02-08T13:17:07Z</dcterms:created>
  <dcterms:modified xsi:type="dcterms:W3CDTF">2020-02-08T13:42:49Z</dcterms:modified>
</cp:coreProperties>
</file>